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中文福字：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其本义是（神祖）保佑，“福”是双手虔诚地捧着酒坛（酉）敬神（示）的形象</a:t>
            </a:r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2022/2/19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23:37-39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不要轻看神的怜悯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应用和思考</a:t>
            </a:r>
            <a:endParaRPr lang="en-US" altLang="zh-CN" dirty="0"/>
          </a:p>
          <a:p>
            <a:pPr lvl="1"/>
            <a:r>
              <a:rPr lang="zh-CN" altLang="en-US" dirty="0"/>
              <a:t>犯罪很可怕，不悔改更可怕</a:t>
            </a:r>
            <a:endParaRPr lang="en-US" altLang="zh-CN" dirty="0"/>
          </a:p>
          <a:p>
            <a:pPr lvl="1"/>
            <a:r>
              <a:rPr lang="zh-CN" altLang="en-US" dirty="0"/>
              <a:t>坦然无惧的来到施恩宝座前</a:t>
            </a:r>
            <a:endParaRPr lang="en-US" altLang="zh-CN" dirty="0"/>
          </a:p>
          <a:p>
            <a:pPr lvl="1"/>
            <a:r>
              <a:rPr lang="zh-CN" altLang="en-US" dirty="0"/>
              <a:t>靠主行善，效法基督怜悯人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23:37-39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   37</a:t>
            </a:r>
            <a:r>
              <a:rPr lang="zh-CN" altLang="en-US" dirty="0"/>
              <a:t>耶路撒冷啊，耶路撒冷啊！你常杀害先知，又用石头打死那奉差遣到你这里来的人。我多次愿意聚集你的儿女，好像母鸡把小鸡聚集在翅膀底下，只是你们不愿意。</a:t>
            </a:r>
            <a:r>
              <a:rPr lang="en-US" altLang="zh-CN" baseline="30000" dirty="0"/>
              <a:t>38</a:t>
            </a:r>
            <a:r>
              <a:rPr lang="zh-CN" altLang="en-US" dirty="0"/>
              <a:t>看哪，你们的家成为荒场留给你们。</a:t>
            </a:r>
            <a:r>
              <a:rPr lang="en-US" altLang="zh-CN" baseline="30000" dirty="0"/>
              <a:t>39</a:t>
            </a:r>
            <a:r>
              <a:rPr lang="zh-CN" altLang="en-US" dirty="0"/>
              <a:t>我告诉你们：从今以后，你们不得再见我，直等到你们说：‘奉主名来的，是应当称颂的！’”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不要假冒为善（太</a:t>
            </a:r>
            <a:r>
              <a:rPr lang="en-US" altLang="zh-CN" sz="2000" dirty="0"/>
              <a:t>21:18-22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信服基督（太</a:t>
            </a:r>
            <a:r>
              <a:rPr lang="en-US" altLang="zh-CN" sz="2000" dirty="0"/>
              <a:t>21:23-27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1800" dirty="0">
              <a:solidFill>
                <a:srgbClr val="FFC000"/>
              </a:solidFill>
            </a:endParaRPr>
          </a:p>
        </p:txBody>
      </p:sp>
      <p:sp>
        <p:nvSpPr>
          <p:cNvPr id="1048607" name="内容占位符 3"/>
          <p:cNvSpPr>
            <a:spLocks noGrp="1"/>
          </p:cNvSpPr>
          <p:nvPr>
            <p:ph sz="half" idx="2"/>
          </p:nvPr>
        </p:nvSpPr>
        <p:spPr>
          <a:xfrm>
            <a:off x="4355976" y="2099903"/>
            <a:ext cx="4788024" cy="4525963"/>
          </a:xfrm>
        </p:spPr>
        <p:txBody>
          <a:bodyPr>
            <a:normAutofit lnSpcReduction="10000"/>
          </a:bodyPr>
          <a:lstStyle/>
          <a:p>
            <a:pPr lvl="1"/>
            <a:endParaRPr lang="en-US" altLang="zh-CN" sz="2800" dirty="0"/>
          </a:p>
          <a:p>
            <a:pPr lvl="1"/>
            <a:r>
              <a:rPr lang="zh-CN" altLang="en-US" sz="2000" dirty="0"/>
              <a:t>三个比喻（太</a:t>
            </a:r>
            <a:r>
              <a:rPr lang="en-US" altLang="zh-CN" sz="2000" dirty="0"/>
              <a:t>21:28-22:14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/>
              <a:t>谁能进神的国（太</a:t>
            </a:r>
            <a:r>
              <a:rPr lang="en-US" altLang="zh-CN" sz="1800" dirty="0"/>
              <a:t>21:28-32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耶稣是房角石（太</a:t>
            </a:r>
            <a:r>
              <a:rPr lang="en-US" altLang="zh-CN" sz="1800" dirty="0"/>
              <a:t>21:33-46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蒙召与被选（太</a:t>
            </a:r>
            <a:r>
              <a:rPr lang="en-US" altLang="zh-CN" sz="1800" dirty="0"/>
              <a:t>22:1-14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2000" dirty="0"/>
              <a:t>三次交锋（太</a:t>
            </a:r>
            <a:r>
              <a:rPr lang="en-US" altLang="zh-CN" sz="2000" dirty="0"/>
              <a:t>22:15-40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/>
              <a:t>顺服执政掌权者（太</a:t>
            </a:r>
            <a:r>
              <a:rPr lang="en-US" altLang="zh-CN" sz="1800" dirty="0"/>
              <a:t>22:15-22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使人复活的神（太</a:t>
            </a:r>
            <a:r>
              <a:rPr lang="en-US" altLang="zh-CN" sz="1800" dirty="0"/>
              <a:t>22:23-33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爱成全律法（太</a:t>
            </a:r>
            <a:r>
              <a:rPr lang="en-US" altLang="zh-CN" sz="1800" dirty="0"/>
              <a:t>22:34-40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2000" dirty="0"/>
              <a:t>基督是神的儿子（太</a:t>
            </a:r>
            <a:r>
              <a:rPr lang="en-US" altLang="zh-CN" sz="2000" dirty="0"/>
              <a:t>22:41-46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/>
              <a:t>跟随基督：谦卑服事（太</a:t>
            </a:r>
            <a:r>
              <a:rPr lang="en-US" altLang="zh-CN" sz="2000" dirty="0"/>
              <a:t>23:1-12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/>
              <a:t>认识基督蒙福（太</a:t>
            </a:r>
            <a:r>
              <a:rPr lang="en-US" altLang="zh-CN" sz="2000" dirty="0"/>
              <a:t>23:13-36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/>
            <a:r>
              <a:rPr lang="zh-CN" altLang="en-US" sz="2000" dirty="0">
                <a:solidFill>
                  <a:srgbClr val="FFC000"/>
                </a:solidFill>
              </a:rPr>
              <a:t>不要轻看神的怜悯（太</a:t>
            </a:r>
            <a:r>
              <a:rPr lang="en-US" altLang="zh-CN" sz="2000" dirty="0">
                <a:solidFill>
                  <a:srgbClr val="FFC000"/>
                </a:solidFill>
              </a:rPr>
              <a:t>23:37-39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1048608" name="文本框 4"/>
          <p:cNvSpPr txBox="1"/>
          <p:nvPr/>
        </p:nvSpPr>
        <p:spPr>
          <a:xfrm>
            <a:off x="457200" y="1417638"/>
            <a:ext cx="8229600" cy="59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lang="en-US" altLang="zh-CN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不要轻看神的怜悯</a:t>
            </a:r>
            <a:endParaRPr lang="en-US" altLang="zh-CN" dirty="0"/>
          </a:p>
          <a:p>
            <a:pPr lvl="1"/>
            <a:r>
              <a:rPr lang="zh-CN" altLang="en-US" dirty="0"/>
              <a:t>人的悖逆</a:t>
            </a:r>
            <a:endParaRPr lang="en-US" altLang="zh-CN" dirty="0"/>
          </a:p>
          <a:p>
            <a:pPr lvl="1"/>
            <a:r>
              <a:rPr lang="zh-CN" altLang="en-US" dirty="0"/>
              <a:t>神的怜悯</a:t>
            </a:r>
            <a:endParaRPr lang="en-US" altLang="zh-CN" dirty="0"/>
          </a:p>
          <a:p>
            <a:pPr lvl="1"/>
            <a:r>
              <a:rPr lang="zh-CN" altLang="en-US" dirty="0"/>
              <a:t>神的审判</a:t>
            </a:r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075268-24BD-4E7B-AB5D-DC296CEE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人的悖逆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F8F666-EF3A-41B0-B60E-86A0107E9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以色列人的悖逆</a:t>
            </a:r>
            <a:endParaRPr lang="en-US" altLang="zh-CN" dirty="0"/>
          </a:p>
          <a:p>
            <a:pPr lvl="1"/>
            <a:r>
              <a:rPr lang="zh-CN" altLang="en-US" dirty="0"/>
              <a:t>常杀害先知</a:t>
            </a:r>
            <a:endParaRPr lang="en-US" altLang="zh-CN" dirty="0"/>
          </a:p>
          <a:p>
            <a:pPr lvl="2"/>
            <a:r>
              <a:rPr lang="zh-CN" altLang="en-US" dirty="0"/>
              <a:t>先知被神所差遣</a:t>
            </a:r>
            <a:endParaRPr lang="en-US" altLang="zh-CN" dirty="0"/>
          </a:p>
          <a:p>
            <a:pPr lvl="2"/>
            <a:r>
              <a:rPr lang="zh-CN" altLang="en-US" dirty="0"/>
              <a:t>先知被差遣警告以色列不要再犯罪</a:t>
            </a:r>
            <a:endParaRPr lang="en-US" altLang="zh-CN" dirty="0"/>
          </a:p>
          <a:p>
            <a:pPr lvl="1"/>
            <a:r>
              <a:rPr lang="zh-CN" altLang="en-US" dirty="0"/>
              <a:t>先知控诉以色列的罪行</a:t>
            </a:r>
            <a:endParaRPr lang="en-US" altLang="zh-CN" dirty="0"/>
          </a:p>
          <a:p>
            <a:pPr lvl="2"/>
            <a:r>
              <a:rPr lang="zh-CN" altLang="en-US" dirty="0"/>
              <a:t>对神：离弃耶和华（赛</a:t>
            </a:r>
            <a:r>
              <a:rPr lang="en-US" altLang="zh-CN" dirty="0"/>
              <a:t>1:2-4</a:t>
            </a:r>
            <a:r>
              <a:rPr lang="zh-CN" altLang="en-US" dirty="0"/>
              <a:t>，</a:t>
            </a:r>
            <a:r>
              <a:rPr lang="en-US" altLang="zh-CN" dirty="0"/>
              <a:t>13-15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对人（赛</a:t>
            </a:r>
            <a:r>
              <a:rPr lang="en-US" altLang="zh-CN" dirty="0"/>
              <a:t>1:21-23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没有公义</a:t>
            </a:r>
            <a:endParaRPr lang="en-US" altLang="zh-CN" dirty="0"/>
          </a:p>
          <a:p>
            <a:pPr lvl="3"/>
            <a:r>
              <a:rPr lang="zh-CN" altLang="en-US" dirty="0"/>
              <a:t>弄虚作假</a:t>
            </a:r>
            <a:endParaRPr lang="en-US" altLang="zh-CN" dirty="0"/>
          </a:p>
          <a:p>
            <a:pPr lvl="3"/>
            <a:r>
              <a:rPr lang="zh-CN" altLang="en-US" dirty="0"/>
              <a:t>喜爱贿赂</a:t>
            </a:r>
            <a:endParaRPr lang="en-US" altLang="zh-CN" dirty="0"/>
          </a:p>
          <a:p>
            <a:pPr lvl="3"/>
            <a:r>
              <a:rPr lang="zh-CN" altLang="en-US" dirty="0"/>
              <a:t>不看顾弱势群体</a:t>
            </a:r>
            <a:endParaRPr lang="en-US" altLang="zh-CN" dirty="0"/>
          </a:p>
          <a:p>
            <a:pPr lvl="2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9726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CF8412-A05A-4C79-B43E-27A29D57F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人的悖逆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A8FD9D-02AA-4BA2-AE98-8610C70A9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这世界的罪恶</a:t>
            </a:r>
            <a:endParaRPr lang="en-US" altLang="zh-CN" dirty="0"/>
          </a:p>
          <a:p>
            <a:pPr lvl="1"/>
            <a:r>
              <a:rPr lang="zh-CN" altLang="en-US" dirty="0"/>
              <a:t>仝卓高考舞弊事件</a:t>
            </a:r>
            <a:endParaRPr lang="en-US" altLang="zh-CN" dirty="0"/>
          </a:p>
          <a:p>
            <a:pPr lvl="1"/>
            <a:r>
              <a:rPr lang="zh-CN" altLang="en-US" dirty="0"/>
              <a:t>丰县生育八孩女子事件</a:t>
            </a:r>
            <a:endParaRPr lang="en-US" altLang="zh-CN" dirty="0"/>
          </a:p>
          <a:p>
            <a:pPr lvl="1"/>
            <a:r>
              <a:rPr lang="zh-CN" altLang="en-US" dirty="0"/>
              <a:t>乌克兰和俄罗斯的地区冲突</a:t>
            </a:r>
            <a:endParaRPr lang="en-US" altLang="zh-CN" dirty="0"/>
          </a:p>
          <a:p>
            <a:r>
              <a:rPr lang="zh-CN" altLang="en-US" dirty="0"/>
              <a:t>今日的教会</a:t>
            </a:r>
            <a:endParaRPr lang="en-US" altLang="zh-CN" dirty="0"/>
          </a:p>
          <a:p>
            <a:pPr lvl="1"/>
            <a:r>
              <a:rPr lang="zh-CN" altLang="en-US" dirty="0"/>
              <a:t>有寻求公义吗？</a:t>
            </a:r>
            <a:endParaRPr lang="en-US" altLang="zh-CN" dirty="0"/>
          </a:p>
          <a:p>
            <a:pPr lvl="1"/>
            <a:r>
              <a:rPr lang="zh-CN" altLang="en-US" dirty="0"/>
              <a:t>有看顾邻舍吗？</a:t>
            </a:r>
            <a:endParaRPr lang="en-US" altLang="zh-CN" dirty="0"/>
          </a:p>
          <a:p>
            <a:pPr lvl="1"/>
            <a:r>
              <a:rPr lang="zh-CN" altLang="en-US" dirty="0"/>
              <a:t>有真的敬虔吗？</a:t>
            </a:r>
          </a:p>
        </p:txBody>
      </p:sp>
    </p:spTree>
    <p:extLst>
      <p:ext uri="{BB962C8B-B14F-4D97-AF65-F5344CB8AC3E}">
        <p14:creationId xmlns:p14="http://schemas.microsoft.com/office/powerpoint/2010/main" val="307161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B021BC-7CBA-4AE1-9A87-10D9678E6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神的怜悯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0EEDD4-BA73-40EF-A983-F2EF8F64A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神如何回应人的悖逆</a:t>
            </a:r>
            <a:endParaRPr lang="en-US" altLang="zh-CN" dirty="0"/>
          </a:p>
          <a:p>
            <a:pPr lvl="1"/>
            <a:r>
              <a:rPr lang="zh-CN" altLang="en-US" dirty="0"/>
              <a:t>常存怜悯</a:t>
            </a:r>
            <a:endParaRPr lang="en-US" altLang="zh-CN" dirty="0"/>
          </a:p>
          <a:p>
            <a:pPr lvl="2"/>
            <a:r>
              <a:rPr lang="zh-CN" altLang="en-US" dirty="0"/>
              <a:t>多次</a:t>
            </a:r>
            <a:endParaRPr lang="en-US" altLang="zh-CN" dirty="0"/>
          </a:p>
          <a:p>
            <a:pPr lvl="2"/>
            <a:r>
              <a:rPr lang="zh-CN" altLang="en-US" dirty="0"/>
              <a:t>母鸡和小鸡（申</a:t>
            </a:r>
            <a:r>
              <a:rPr lang="en-US" altLang="zh-CN" dirty="0"/>
              <a:t>32:9-11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聚集在翅膀底下（诗</a:t>
            </a:r>
            <a:r>
              <a:rPr lang="en-US" altLang="zh-CN" dirty="0"/>
              <a:t>91:4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常存怜悯的目的</a:t>
            </a:r>
            <a:endParaRPr lang="en-US" altLang="zh-CN" dirty="0"/>
          </a:p>
          <a:p>
            <a:pPr lvl="2"/>
            <a:r>
              <a:rPr lang="zh-CN" altLang="en-US" dirty="0"/>
              <a:t>保留余种（赛</a:t>
            </a:r>
            <a:r>
              <a:rPr lang="en-US" altLang="zh-CN" dirty="0"/>
              <a:t>1:9 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期盼悔改（赛</a:t>
            </a:r>
            <a:r>
              <a:rPr lang="en-US" altLang="zh-CN" dirty="0"/>
              <a:t>1:16-17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神的救赎（赛</a:t>
            </a:r>
            <a:r>
              <a:rPr lang="en-US" altLang="zh-CN" dirty="0"/>
              <a:t>1:18-19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8457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C25648-62AB-4ED9-84A6-5B1577EC1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神的怜悯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F4A2F0-D055-4E75-81DA-C12342AB1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神的怜悯向谁发出</a:t>
            </a:r>
            <a:endParaRPr lang="en-US" altLang="zh-CN" dirty="0"/>
          </a:p>
          <a:p>
            <a:pPr lvl="1"/>
            <a:r>
              <a:rPr lang="zh-CN" altLang="en-US" dirty="0"/>
              <a:t>只是向神的儿女发出吗？</a:t>
            </a:r>
            <a:endParaRPr lang="en-US" altLang="zh-CN" dirty="0"/>
          </a:p>
          <a:p>
            <a:pPr lvl="2"/>
            <a:r>
              <a:rPr lang="zh-CN" altLang="en-US" dirty="0"/>
              <a:t>旧约</a:t>
            </a:r>
            <a:endParaRPr lang="en-US" altLang="zh-CN" dirty="0"/>
          </a:p>
          <a:p>
            <a:pPr lvl="3"/>
            <a:r>
              <a:rPr lang="zh-CN" altLang="en-US" dirty="0"/>
              <a:t>所多玛和蛾摩拉（创</a:t>
            </a:r>
            <a:r>
              <a:rPr lang="en-US" altLang="zh-CN" dirty="0"/>
              <a:t>18:16-33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迦南七族（创</a:t>
            </a:r>
            <a:r>
              <a:rPr lang="en-US" altLang="zh-CN" dirty="0"/>
              <a:t>15:16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尼尼微城（拿</a:t>
            </a:r>
            <a:r>
              <a:rPr lang="en-US" altLang="zh-CN" dirty="0"/>
              <a:t>4:11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新约</a:t>
            </a:r>
            <a:endParaRPr lang="en-US" altLang="zh-CN" dirty="0"/>
          </a:p>
          <a:p>
            <a:pPr lvl="3"/>
            <a:r>
              <a:rPr lang="zh-CN" altLang="en-US" dirty="0"/>
              <a:t>宽容等待（彼后</a:t>
            </a:r>
            <a:r>
              <a:rPr lang="en-US" altLang="zh-CN" dirty="0"/>
              <a:t>3:9 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温柔劝戒（提后</a:t>
            </a:r>
            <a:r>
              <a:rPr lang="en-US" altLang="zh-CN" dirty="0"/>
              <a:t>2:25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神的怜悯是基于神的良善（诗</a:t>
            </a:r>
            <a:r>
              <a:rPr lang="en-US" altLang="zh-CN" dirty="0"/>
              <a:t>34:4-8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4521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CFA066-34CD-4FA8-8742-B216B3446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神的审判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1DBC92-4068-4F53-B5A9-6BA7E5617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轻看神怜悯的后果</a:t>
            </a:r>
            <a:endParaRPr lang="en-US" altLang="zh-CN" dirty="0"/>
          </a:p>
          <a:p>
            <a:pPr lvl="1"/>
            <a:r>
              <a:rPr lang="zh-CN" altLang="en-US" dirty="0"/>
              <a:t>神的离弃（太</a:t>
            </a:r>
            <a:r>
              <a:rPr lang="en-US" altLang="zh-CN" dirty="0"/>
              <a:t>23:38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埃及的法老（出</a:t>
            </a:r>
            <a:r>
              <a:rPr lang="en-US" altLang="zh-CN" dirty="0"/>
              <a:t>4:21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旷野的以色列人（出</a:t>
            </a:r>
            <a:r>
              <a:rPr lang="en-US" altLang="zh-CN" dirty="0"/>
              <a:t>33:1-4</a:t>
            </a:r>
            <a:r>
              <a:rPr lang="zh-CN" altLang="en-US" dirty="0"/>
              <a:t>，</a:t>
            </a:r>
            <a:r>
              <a:rPr lang="en-US" altLang="zh-CN" dirty="0"/>
              <a:t>12-19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神的审判（太</a:t>
            </a:r>
            <a:r>
              <a:rPr lang="en-US" altLang="zh-CN" dirty="0"/>
              <a:t>23:39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怜悯胜过审判（雅</a:t>
            </a:r>
            <a:r>
              <a:rPr lang="en-US" altLang="zh-CN" dirty="0"/>
              <a:t>2:13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悔改得神怜悯（罗</a:t>
            </a:r>
            <a:r>
              <a:rPr lang="en-US" altLang="zh-CN" dirty="0"/>
              <a:t>2:4-5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67403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637</Words>
  <Application>Microsoft Office PowerPoint</Application>
  <PresentationFormat>全屏显示(4:3)</PresentationFormat>
  <Paragraphs>94</Paragraphs>
  <Slides>10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23:37-39</vt:lpstr>
      <vt:lpstr>马太福音 23:37-39</vt:lpstr>
      <vt:lpstr>天国的样式：第五篇</vt:lpstr>
      <vt:lpstr>大纲</vt:lpstr>
      <vt:lpstr>人的悖逆</vt:lpstr>
      <vt:lpstr>人的悖逆</vt:lpstr>
      <vt:lpstr>神的怜悯</vt:lpstr>
      <vt:lpstr>神的怜悯</vt:lpstr>
      <vt:lpstr>神的审判</vt:lpstr>
      <vt:lpstr>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70</cp:revision>
  <dcterms:created xsi:type="dcterms:W3CDTF">2022-01-01T23:44:20Z</dcterms:created>
  <dcterms:modified xsi:type="dcterms:W3CDTF">2022-02-19T07:12:20Z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