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4"/>
  </p:notesMasterIdLst>
  <p:sldIdLst>
    <p:sldId id="256" r:id="rId2"/>
    <p:sldId id="272" r:id="rId3"/>
    <p:sldId id="274" r:id="rId4"/>
    <p:sldId id="284" r:id="rId5"/>
    <p:sldId id="285" r:id="rId6"/>
    <p:sldId id="276" r:id="rId7"/>
    <p:sldId id="286" r:id="rId8"/>
    <p:sldId id="280" r:id="rId9"/>
    <p:sldId id="287" r:id="rId10"/>
    <p:sldId id="288" r:id="rId11"/>
    <p:sldId id="290" r:id="rId12"/>
    <p:sldId id="26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4591" autoAdjust="0"/>
  </p:normalViewPr>
  <p:slideViewPr>
    <p:cSldViewPr snapToGrid="0">
      <p:cViewPr varScale="1">
        <p:scale>
          <a:sx n="36" d="100"/>
          <a:sy n="36" d="100"/>
        </p:scale>
        <p:origin x="1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C2930D-533F-4E06-AF6D-0AFDF78FE115}" type="datetimeFigureOut">
              <a:rPr lang="zh-CN" altLang="en-US" smtClean="0"/>
              <a:t>2021/8/7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9824C-2DCF-440D-9A2F-ADB1A30E97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8915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信开头回顾。接下来这段，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虽是关于</a:t>
            </a:r>
            <a:r>
              <a:rPr lang="zh-CN" altLang="zh-CN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我（保罗）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的近况，好像主角是保罗；但他指出真正的主角是</a:t>
            </a:r>
            <a:r>
              <a:rPr lang="zh-CN" altLang="zh-CN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基督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们应该从中看到基督。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9824C-2DCF-440D-9A2F-ADB1A30E972C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68377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保罗轻看自己的遭遇，而是只看到基督被传开就好了，这就是为基督而活的样式。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9824C-2DCF-440D-9A2F-ADB1A30E972C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27135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不论前面道路如何，我们都知道主在掌权，因此可以怀着信心、喜乐，放胆为他而活。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9824C-2DCF-440D-9A2F-ADB1A30E972C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7677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每小段——先</a:t>
            </a:r>
            <a:r>
              <a:rPr lang="zh-CN" alt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读经，并</a:t>
            </a:r>
            <a:r>
              <a:rPr lang="zh-CN" altLang="zh-CN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从有助于众人理解的角度</a:t>
            </a:r>
            <a:r>
              <a:rPr lang="zh-CN" alt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稍</a:t>
            </a:r>
            <a:r>
              <a:rPr lang="zh-CN" altLang="zh-CN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解</a:t>
            </a:r>
            <a:r>
              <a:rPr lang="zh-CN" alt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释</a:t>
            </a:r>
            <a:r>
              <a:rPr lang="zh-CN" altLang="zh-CN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他们知道了他坐监是因为基督，原因很特别（好人、不是杀人放火，只是因为信仰）、反应很特别（不惧怕，有平安喜乐）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于是会很自然地会传开、人们也会好奇，就会了解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基督是谁、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信基督是怎么回事，因此听到福音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其中神所拣选的就会信了（“凡预定得永生的人都信了”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徒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13:48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*XM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姐妹曾有类似的传福音经历；今天也有弟兄类似情况，也能在他的周围“显明是为基督的缘故”。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今天我们虽没到这个程度，也可能会有类似为义受逼迫的情况，如果我们平时有比较好的见证，但仅仅因为信仰原因受到了一些不公正的对待，可能别人也会好奇、从而对福音有了新的认识。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9824C-2DCF-440D-9A2F-ADB1A30E972C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0985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不再信基督、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再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信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这位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神（因为神好像也没有能力拯救保罗嘛）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是赐下信心和力量的神，超越外在的锁链、赐人真正的自由，超越身体的困苦、赐人内心的喜乐，超越今生的死亡、赐人美好的永生，完全不是罗马皇帝可以相比的，所以这位神也配得我们不惜生命去敬拜传扬。所以真正重生的弟兄姐妹们就反而对这位神更加笃信不疑、更放胆去传，他们想，即使我被抓起来坐监了，也会像保罗一样有神赐的平安喜乐、勇气，所以就大受激励。今日想到有弟兄在监，不知你是不是也会有类似的激励，让我们更要坚定地去传福音。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zh-CN" sz="1200" strike="sng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虽然说英勇无畏的精神能展现信仰的力量，但有时异教信仰也有类似的表面现象，这不代表其信仰就是正确的，举个极端的例子，有的恐怖分子也不怕死。所以，需要说明的是，</a:t>
            </a:r>
            <a:r>
              <a:rPr lang="zh-CN" altLang="zh-CN" sz="1200" b="1" strike="sng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有勇气不一定是真信仰，但真信仰一定可以让人有勇气。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9824C-2DCF-440D-9A2F-ADB1A30E972C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6120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人问：为何不参加</a:t>
            </a:r>
            <a:r>
              <a:rPr lang="en-US" altLang="zh-CN" dirty="0"/>
              <a:t>3Z</a:t>
            </a:r>
            <a:r>
              <a:rPr lang="zh-CN" altLang="en-US" dirty="0"/>
              <a:t>？答：基督信仰核心是</a:t>
            </a:r>
            <a:r>
              <a:rPr lang="en-US" altLang="zh-CN" dirty="0"/>
              <a:t>……</a:t>
            </a:r>
            <a:r>
              <a:rPr lang="zh-CN" altLang="en-US" dirty="0"/>
              <a:t>，他们国际</a:t>
            </a:r>
            <a:r>
              <a:rPr lang="en-US" altLang="zh-CN" dirty="0"/>
              <a:t>LBT</a:t>
            </a:r>
            <a:r>
              <a:rPr lang="zh-CN" altLang="en-US" dirty="0"/>
              <a:t>不讲核心，只讲</a:t>
            </a:r>
            <a:r>
              <a:rPr lang="en-US" altLang="zh-CN" dirty="0"/>
              <a:t>……</a:t>
            </a:r>
            <a:r>
              <a:rPr lang="zh-CN" altLang="en-US" dirty="0"/>
              <a:t>。顺便传福音了。听了几次下的结论？至少三四十次。你也可说，我们有弟兄去听过很多次，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我们稍受逼迫，结果</a:t>
            </a:r>
            <a:r>
              <a:rPr lang="en-US" altLang="zh-CN" dirty="0"/>
              <a:t>-</a:t>
            </a:r>
            <a:r>
              <a:rPr lang="zh-CN" altLang="en-US" dirty="0"/>
              <a:t>扩。</a:t>
            </a:r>
            <a:endParaRPr lang="en-US" altLang="zh-CN" dirty="0"/>
          </a:p>
          <a:p>
            <a:r>
              <a:rPr lang="zh-CN" altLang="en-US" dirty="0"/>
              <a:t>有个弟兄说：好比中</a:t>
            </a:r>
            <a:r>
              <a:rPr lang="en-US" altLang="zh-CN" dirty="0" err="1"/>
              <a:t>ch</a:t>
            </a:r>
            <a:r>
              <a:rPr lang="zh-CN" altLang="en-US" dirty="0"/>
              <a:t>将来给西方受逼迫的</a:t>
            </a:r>
            <a:r>
              <a:rPr lang="en-US" altLang="zh-CN" dirty="0" err="1"/>
              <a:t>ch</a:t>
            </a:r>
            <a:r>
              <a:rPr lang="zh-CN" altLang="en-US" dirty="0"/>
              <a:t>写信，从自己的经历出发，鼓励他们。朝写的可能更有力量。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9824C-2DCF-440D-9A2F-ADB1A30E972C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5140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各样处境：如刚才说的保罗受捆锁。</a:t>
            </a:r>
            <a:endParaRPr lang="en-US" altLang="zh-CN" dirty="0"/>
          </a:p>
          <a:p>
            <a:r>
              <a:rPr lang="zh-CN" altLang="zh-CN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为什么说有些人是出于嫉妒纷争、加增保罗捆锁的苦楚？</a:t>
            </a: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）原嫉妒保罗声望，现得着机会有望超过保罗。我传多少、建自己的“王国”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地盘，超过你保罗。（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）你受苦说明你可能不受神喜悦，我有人身自由、又传福音顺利，说明我更受神喜悦！（有研究认为当时一种思潮：已与基督一同复活的人，就不再受苦了。）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悔改：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有时上讲台、小组分享，夹杂着不纯的动机——炫耀（要表现出很谦卑、讲话很踏实的样子。最好能显得我又聪明、又用功准备了、又谦卑，得到别人的夸奖）。动机不纯，但如果讲的内容还算合圣经，多少也能被神使用，把福音传开。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需悔改。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关于我们错误动机背后的罪，还是要快快认罪悔改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，不要等神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拿出更严厉的管教才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去悔改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基督传开我们就欢喜：最近老同学例子。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9824C-2DCF-440D-9A2F-ADB1A30E972C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099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一般认为此次监禁对应的是使徒行传结尾处，不是罗马人想监禁他，而是因为耶路撒冷等地的犹太人逼迫他，所以过了几年保罗在罗马就被释放了。</a:t>
            </a:r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但：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沙得拉、米煞、亚伯尼歌对尼布甲尼撒王说：“我们所侍奉的神……”。前面很有信心地说他必救我们，后面为何又说“即或不然”呢？首先说对神此次救他们脱离死亡很有信心，其次说即便是死，也仍然对神的终极拯救和神的信实慈爱充满信心，也是表明对神忠心的态度，或生或死，都是得救，无怨无悔、无憾无愧。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9824C-2DCF-440D-9A2F-ADB1A30E972C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9424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保罗“逐渐感到神呼召他继续活着事奉”神（圣经注释）。有的人在生死之间选择生，是因为贪生怕死，是为自己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</a:t>
            </a:r>
            <a:r>
              <a:rPr lang="zh-CN" altLang="en-US" sz="1200" dirty="0"/>
              <a:t>希西家求延寿</a:t>
            </a:r>
            <a:r>
              <a:rPr lang="en-US" altLang="zh-CN" sz="1200" dirty="0"/>
              <a:t>——</a:t>
            </a:r>
            <a:r>
              <a:rPr lang="zh-CN" altLang="en-US" sz="1200" dirty="0"/>
              <a:t>为自己的益处，王下</a:t>
            </a:r>
            <a:r>
              <a:rPr lang="en-US" altLang="zh-CN" sz="1200" dirty="0"/>
              <a:t>20:6,16-19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；保罗相信神会让他暂时活着，是为了他人的益处、也是为了基督的显大，要继续劳苦一段时间，晚一点再去享受与主同在的美好。</a:t>
            </a:r>
          </a:p>
          <a:p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虽然保罗此次监禁的结果是获得释放，但过了大约不到十年，罗马皇帝也开始大肆逼迫基督徒，保罗据说在罗马被处死、为主殉道了。</a:t>
            </a:r>
          </a:p>
          <a:p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殉道也可为主做有力见证、造就人，如司提反、雅各、后来的保罗。他们像一粒麦子落在地里死了，就结出许多的子粒来。</a:t>
            </a:r>
          </a:p>
          <a:p>
            <a:r>
              <a:rPr lang="zh-CN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我们也是：趁活着，就靠着基督的恩典，多多长进、为他结果子，而且没有后顾之忧，因为不管什么时候离世与他同在也是好得无比的。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9824C-2DCF-440D-9A2F-ADB1A30E972C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6768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我们看到，保罗活着是为了基督和他的子民。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9824C-2DCF-440D-9A2F-ADB1A30E972C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39031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39824C-2DCF-440D-9A2F-ADB1A30E972C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8753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3B25-8723-468D-A85C-1B899FDAF0D7}" type="datetimeFigureOut">
              <a:rPr lang="zh-CN" altLang="en-US" smtClean="0"/>
              <a:t>2021/8/7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0299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3B25-8723-468D-A85C-1B899FDAF0D7}" type="datetimeFigureOut">
              <a:rPr lang="zh-CN" altLang="en-US" smtClean="0"/>
              <a:t>2021/8/7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7057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3B25-8723-468D-A85C-1B899FDAF0D7}" type="datetimeFigureOut">
              <a:rPr lang="zh-CN" altLang="en-US" smtClean="0"/>
              <a:t>2021/8/7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23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1">
          <a:blip r:embed="rId2">
            <a:alphaModFix amt="9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8582152" cy="688386"/>
          </a:xfrm>
          <a:custGeom>
            <a:avLst/>
            <a:gdLst>
              <a:gd name="connsiteX0" fmla="*/ 0 w 8582152"/>
              <a:gd name="connsiteY0" fmla="*/ 0 h 688386"/>
              <a:gd name="connsiteX1" fmla="*/ 574344 w 8582152"/>
              <a:gd name="connsiteY1" fmla="*/ 0 h 688386"/>
              <a:gd name="connsiteX2" fmla="*/ 977045 w 8582152"/>
              <a:gd name="connsiteY2" fmla="*/ 0 h 688386"/>
              <a:gd name="connsiteX3" fmla="*/ 1808854 w 8582152"/>
              <a:gd name="connsiteY3" fmla="*/ 0 h 688386"/>
              <a:gd name="connsiteX4" fmla="*/ 2383198 w 8582152"/>
              <a:gd name="connsiteY4" fmla="*/ 0 h 688386"/>
              <a:gd name="connsiteX5" fmla="*/ 2957542 w 8582152"/>
              <a:gd name="connsiteY5" fmla="*/ 0 h 688386"/>
              <a:gd name="connsiteX6" fmla="*/ 3789350 w 8582152"/>
              <a:gd name="connsiteY6" fmla="*/ 0 h 688386"/>
              <a:gd name="connsiteX7" fmla="*/ 4277873 w 8582152"/>
              <a:gd name="connsiteY7" fmla="*/ 0 h 688386"/>
              <a:gd name="connsiteX8" fmla="*/ 5109681 w 8582152"/>
              <a:gd name="connsiteY8" fmla="*/ 0 h 688386"/>
              <a:gd name="connsiteX9" fmla="*/ 5941490 w 8582152"/>
              <a:gd name="connsiteY9" fmla="*/ 0 h 688386"/>
              <a:gd name="connsiteX10" fmla="*/ 6601655 w 8582152"/>
              <a:gd name="connsiteY10" fmla="*/ 0 h 688386"/>
              <a:gd name="connsiteX11" fmla="*/ 7433464 w 8582152"/>
              <a:gd name="connsiteY11" fmla="*/ 0 h 688386"/>
              <a:gd name="connsiteX12" fmla="*/ 8007808 w 8582152"/>
              <a:gd name="connsiteY12" fmla="*/ 0 h 688386"/>
              <a:gd name="connsiteX13" fmla="*/ 8582152 w 8582152"/>
              <a:gd name="connsiteY13" fmla="*/ 0 h 688386"/>
              <a:gd name="connsiteX14" fmla="*/ 8582152 w 8582152"/>
              <a:gd name="connsiteY14" fmla="*/ 688386 h 688386"/>
              <a:gd name="connsiteX15" fmla="*/ 7921986 w 8582152"/>
              <a:gd name="connsiteY15" fmla="*/ 688386 h 688386"/>
              <a:gd name="connsiteX16" fmla="*/ 7261821 w 8582152"/>
              <a:gd name="connsiteY16" fmla="*/ 688386 h 688386"/>
              <a:gd name="connsiteX17" fmla="*/ 6430012 w 8582152"/>
              <a:gd name="connsiteY17" fmla="*/ 688386 h 688386"/>
              <a:gd name="connsiteX18" fmla="*/ 5769847 w 8582152"/>
              <a:gd name="connsiteY18" fmla="*/ 688386 h 688386"/>
              <a:gd name="connsiteX19" fmla="*/ 5367146 w 8582152"/>
              <a:gd name="connsiteY19" fmla="*/ 688386 h 688386"/>
              <a:gd name="connsiteX20" fmla="*/ 4878623 w 8582152"/>
              <a:gd name="connsiteY20" fmla="*/ 688386 h 688386"/>
              <a:gd name="connsiteX21" fmla="*/ 4046815 w 8582152"/>
              <a:gd name="connsiteY21" fmla="*/ 688386 h 688386"/>
              <a:gd name="connsiteX22" fmla="*/ 3386649 w 8582152"/>
              <a:gd name="connsiteY22" fmla="*/ 688386 h 688386"/>
              <a:gd name="connsiteX23" fmla="*/ 2898127 w 8582152"/>
              <a:gd name="connsiteY23" fmla="*/ 688386 h 688386"/>
              <a:gd name="connsiteX24" fmla="*/ 2237961 w 8582152"/>
              <a:gd name="connsiteY24" fmla="*/ 688386 h 688386"/>
              <a:gd name="connsiteX25" fmla="*/ 1835260 w 8582152"/>
              <a:gd name="connsiteY25" fmla="*/ 688386 h 688386"/>
              <a:gd name="connsiteX26" fmla="*/ 1432559 w 8582152"/>
              <a:gd name="connsiteY26" fmla="*/ 688386 h 688386"/>
              <a:gd name="connsiteX27" fmla="*/ 772394 w 8582152"/>
              <a:gd name="connsiteY27" fmla="*/ 688386 h 688386"/>
              <a:gd name="connsiteX28" fmla="*/ 0 w 8582152"/>
              <a:gd name="connsiteY28" fmla="*/ 688386 h 688386"/>
              <a:gd name="connsiteX29" fmla="*/ 0 w 8582152"/>
              <a:gd name="connsiteY29" fmla="*/ 0 h 688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8582152" h="688386" extrusionOk="0">
                <a:moveTo>
                  <a:pt x="0" y="0"/>
                </a:moveTo>
                <a:cubicBezTo>
                  <a:pt x="208802" y="19539"/>
                  <a:pt x="352138" y="-6705"/>
                  <a:pt x="574344" y="0"/>
                </a:cubicBezTo>
                <a:cubicBezTo>
                  <a:pt x="796550" y="6705"/>
                  <a:pt x="864655" y="-6582"/>
                  <a:pt x="977045" y="0"/>
                </a:cubicBezTo>
                <a:cubicBezTo>
                  <a:pt x="1089435" y="6582"/>
                  <a:pt x="1407294" y="-26422"/>
                  <a:pt x="1808854" y="0"/>
                </a:cubicBezTo>
                <a:cubicBezTo>
                  <a:pt x="2210414" y="26422"/>
                  <a:pt x="2140433" y="-21703"/>
                  <a:pt x="2383198" y="0"/>
                </a:cubicBezTo>
                <a:cubicBezTo>
                  <a:pt x="2625963" y="21703"/>
                  <a:pt x="2800897" y="-7243"/>
                  <a:pt x="2957542" y="0"/>
                </a:cubicBezTo>
                <a:cubicBezTo>
                  <a:pt x="3114187" y="7243"/>
                  <a:pt x="3521246" y="-34655"/>
                  <a:pt x="3789350" y="0"/>
                </a:cubicBezTo>
                <a:cubicBezTo>
                  <a:pt x="4057454" y="34655"/>
                  <a:pt x="4148663" y="-6252"/>
                  <a:pt x="4277873" y="0"/>
                </a:cubicBezTo>
                <a:cubicBezTo>
                  <a:pt x="4407083" y="6252"/>
                  <a:pt x="4755409" y="-28358"/>
                  <a:pt x="5109681" y="0"/>
                </a:cubicBezTo>
                <a:cubicBezTo>
                  <a:pt x="5463953" y="28358"/>
                  <a:pt x="5726288" y="35255"/>
                  <a:pt x="5941490" y="0"/>
                </a:cubicBezTo>
                <a:cubicBezTo>
                  <a:pt x="6156692" y="-35255"/>
                  <a:pt x="6412745" y="23606"/>
                  <a:pt x="6601655" y="0"/>
                </a:cubicBezTo>
                <a:cubicBezTo>
                  <a:pt x="6790566" y="-23606"/>
                  <a:pt x="7081602" y="5511"/>
                  <a:pt x="7433464" y="0"/>
                </a:cubicBezTo>
                <a:cubicBezTo>
                  <a:pt x="7785326" y="-5511"/>
                  <a:pt x="7890544" y="-8965"/>
                  <a:pt x="8007808" y="0"/>
                </a:cubicBezTo>
                <a:cubicBezTo>
                  <a:pt x="8125072" y="8965"/>
                  <a:pt x="8361399" y="9166"/>
                  <a:pt x="8582152" y="0"/>
                </a:cubicBezTo>
                <a:cubicBezTo>
                  <a:pt x="8557668" y="189241"/>
                  <a:pt x="8551403" y="549354"/>
                  <a:pt x="8582152" y="688386"/>
                </a:cubicBezTo>
                <a:cubicBezTo>
                  <a:pt x="8360689" y="663555"/>
                  <a:pt x="8056402" y="694353"/>
                  <a:pt x="7921986" y="688386"/>
                </a:cubicBezTo>
                <a:cubicBezTo>
                  <a:pt x="7787570" y="682419"/>
                  <a:pt x="7522447" y="706108"/>
                  <a:pt x="7261821" y="688386"/>
                </a:cubicBezTo>
                <a:cubicBezTo>
                  <a:pt x="7001195" y="670664"/>
                  <a:pt x="6675657" y="676093"/>
                  <a:pt x="6430012" y="688386"/>
                </a:cubicBezTo>
                <a:cubicBezTo>
                  <a:pt x="6184367" y="700679"/>
                  <a:pt x="6008944" y="720685"/>
                  <a:pt x="5769847" y="688386"/>
                </a:cubicBezTo>
                <a:cubicBezTo>
                  <a:pt x="5530751" y="656087"/>
                  <a:pt x="5468738" y="691760"/>
                  <a:pt x="5367146" y="688386"/>
                </a:cubicBezTo>
                <a:cubicBezTo>
                  <a:pt x="5265554" y="685012"/>
                  <a:pt x="5088616" y="665527"/>
                  <a:pt x="4878623" y="688386"/>
                </a:cubicBezTo>
                <a:cubicBezTo>
                  <a:pt x="4668630" y="711245"/>
                  <a:pt x="4223836" y="682748"/>
                  <a:pt x="4046815" y="688386"/>
                </a:cubicBezTo>
                <a:cubicBezTo>
                  <a:pt x="3869794" y="694024"/>
                  <a:pt x="3620261" y="661359"/>
                  <a:pt x="3386649" y="688386"/>
                </a:cubicBezTo>
                <a:cubicBezTo>
                  <a:pt x="3153037" y="715413"/>
                  <a:pt x="3121991" y="675073"/>
                  <a:pt x="2898127" y="688386"/>
                </a:cubicBezTo>
                <a:cubicBezTo>
                  <a:pt x="2674263" y="701699"/>
                  <a:pt x="2375769" y="663954"/>
                  <a:pt x="2237961" y="688386"/>
                </a:cubicBezTo>
                <a:cubicBezTo>
                  <a:pt x="2100153" y="712818"/>
                  <a:pt x="1967212" y="687746"/>
                  <a:pt x="1835260" y="688386"/>
                </a:cubicBezTo>
                <a:cubicBezTo>
                  <a:pt x="1703308" y="689026"/>
                  <a:pt x="1514335" y="680435"/>
                  <a:pt x="1432559" y="688386"/>
                </a:cubicBezTo>
                <a:cubicBezTo>
                  <a:pt x="1350783" y="696337"/>
                  <a:pt x="1080886" y="689455"/>
                  <a:pt x="772394" y="688386"/>
                </a:cubicBezTo>
                <a:cubicBezTo>
                  <a:pt x="463902" y="687317"/>
                  <a:pt x="335820" y="658107"/>
                  <a:pt x="0" y="688386"/>
                </a:cubicBezTo>
                <a:cubicBezTo>
                  <a:pt x="19383" y="449276"/>
                  <a:pt x="-17307" y="330901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1219033472">
                  <ask:type>
                    <ask:lineSketchFreehand/>
                  </ask:type>
                </ask:lineSketchStyleProps>
              </a:ext>
            </a:extLst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>
            <a:lvl1pPr>
              <a:defRPr sz="4400" u="none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330036"/>
            <a:ext cx="10058400" cy="48421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3B25-8723-468D-A85C-1B899FDAF0D7}" type="datetimeFigureOut">
              <a:rPr lang="zh-CN" altLang="en-US" smtClean="0"/>
              <a:t>2021/8/7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304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5EA23B25-8723-468D-A85C-1B899FDAF0D7}" type="datetimeFigureOut">
              <a:rPr lang="zh-CN" altLang="en-US" smtClean="0"/>
              <a:t>2021/8/7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zh-CN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8951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3B25-8723-468D-A85C-1B899FDAF0D7}" type="datetimeFigureOut">
              <a:rPr lang="zh-CN" altLang="en-US" smtClean="0"/>
              <a:t>2021/8/7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811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3B25-8723-468D-A85C-1B899FDAF0D7}" type="datetimeFigureOut">
              <a:rPr lang="zh-CN" altLang="en-US" smtClean="0"/>
              <a:t>2021/8/7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300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3B25-8723-468D-A85C-1B899FDAF0D7}" type="datetimeFigureOut">
              <a:rPr lang="zh-CN" altLang="en-US" smtClean="0"/>
              <a:t>2021/8/7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31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3B25-8723-468D-A85C-1B899FDAF0D7}" type="datetimeFigureOut">
              <a:rPr lang="zh-CN" altLang="en-US" smtClean="0"/>
              <a:t>2021/8/7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0311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3B25-8723-468D-A85C-1B899FDAF0D7}" type="datetimeFigureOut">
              <a:rPr lang="zh-CN" altLang="en-US" smtClean="0"/>
              <a:t>2021/8/7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92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3B25-8723-468D-A85C-1B899FDAF0D7}" type="datetimeFigureOut">
              <a:rPr lang="zh-CN" altLang="en-US" smtClean="0"/>
              <a:t>2021/8/7</a:t>
            </a:fld>
            <a:endParaRPr lang="zh-CN" alt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9812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EA23B25-8723-468D-A85C-1B899FDAF0D7}" type="datetimeFigureOut">
              <a:rPr lang="zh-CN" altLang="en-US" smtClean="0"/>
              <a:t>2021/8/7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426E9BC-EDF9-4664-84BB-E04E286ACD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860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92C64A-B122-41D2-A9E0-B0F8B211A2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169" y="1292087"/>
            <a:ext cx="9966960" cy="278415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zh-CN" altLang="en-US" sz="4200" dirty="0"/>
              <a:t>腓立比书</a:t>
            </a:r>
            <a:r>
              <a:rPr lang="en-US" altLang="zh-CN" sz="4200" dirty="0"/>
              <a:t>1:12-26</a:t>
            </a:r>
            <a:br>
              <a:rPr lang="en-US" altLang="zh-CN" sz="6000" dirty="0"/>
            </a:br>
            <a:r>
              <a:rPr lang="zh-CN" altLang="en-US" sz="6000" dirty="0"/>
              <a:t>为基督而活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D65DF89-B087-47A0-8119-4BCA08615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492486"/>
            <a:ext cx="7891272" cy="966481"/>
          </a:xfrm>
        </p:spPr>
        <p:txBody>
          <a:bodyPr>
            <a:normAutofit/>
          </a:bodyPr>
          <a:lstStyle/>
          <a:p>
            <a:pPr algn="r"/>
            <a:r>
              <a:rPr lang="en-US" altLang="zh-CN" sz="3200" dirty="0"/>
              <a:t>2021</a:t>
            </a:r>
            <a:r>
              <a:rPr lang="zh-CN" altLang="en-US" sz="3200" dirty="0"/>
              <a:t>年</a:t>
            </a:r>
            <a:r>
              <a:rPr lang="en-US" altLang="zh-CN" sz="3200" dirty="0"/>
              <a:t>8</a:t>
            </a:r>
            <a:r>
              <a:rPr lang="zh-CN" altLang="en-US" sz="3200" dirty="0"/>
              <a:t>月</a:t>
            </a:r>
            <a:r>
              <a:rPr lang="en-US" altLang="zh-CN" sz="3200" dirty="0"/>
              <a:t>8</a:t>
            </a:r>
            <a:r>
              <a:rPr lang="zh-CN" altLang="en-US" sz="3200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2968512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08D4B4-9327-4586-A7F6-9333A5B05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043" y="879675"/>
            <a:ext cx="9838482" cy="5266481"/>
          </a:xfrm>
        </p:spPr>
        <p:txBody>
          <a:bodyPr>
            <a:normAutofit/>
          </a:bodyPr>
          <a:lstStyle/>
          <a:p>
            <a:pPr marL="274320" lvl="1" indent="0">
              <a:lnSpc>
                <a:spcPct val="150000"/>
              </a:lnSpc>
              <a:buNone/>
            </a:pPr>
            <a:r>
              <a:rPr lang="zh-CN" altLang="en-US" sz="3200" dirty="0">
                <a:solidFill>
                  <a:schemeClr val="accent2"/>
                </a:solidFill>
              </a:rPr>
              <a:t>保罗：无论遇何事，只为基督活</a:t>
            </a:r>
            <a:endParaRPr lang="en-US" altLang="zh-CN" sz="3200" dirty="0">
              <a:solidFill>
                <a:schemeClr val="accent2"/>
              </a:solidFill>
            </a:endParaRPr>
          </a:p>
          <a:p>
            <a:pPr lvl="3">
              <a:lnSpc>
                <a:spcPct val="150000"/>
              </a:lnSpc>
            </a:pPr>
            <a:r>
              <a:rPr lang="zh-CN" altLang="en-US" sz="2600" dirty="0"/>
              <a:t>无论自由身，还是受捆锁</a:t>
            </a:r>
            <a:endParaRPr lang="en-US" altLang="zh-CN" sz="2600" dirty="0"/>
          </a:p>
          <a:p>
            <a:pPr lvl="3">
              <a:lnSpc>
                <a:spcPct val="150000"/>
              </a:lnSpc>
            </a:pPr>
            <a:r>
              <a:rPr lang="zh-CN" altLang="en-US" sz="2600" dirty="0"/>
              <a:t>无论被尊重，还是遭嫉妒</a:t>
            </a:r>
            <a:endParaRPr lang="en-US" altLang="zh-CN" sz="2600" dirty="0"/>
          </a:p>
          <a:p>
            <a:pPr lvl="3">
              <a:lnSpc>
                <a:spcPct val="150000"/>
              </a:lnSpc>
            </a:pPr>
            <a:r>
              <a:rPr lang="zh-CN" altLang="en-US" sz="2600" dirty="0"/>
              <a:t>无论我结果，还是人结果</a:t>
            </a:r>
            <a:endParaRPr lang="en-US" altLang="zh-CN" sz="2600" dirty="0"/>
          </a:p>
          <a:p>
            <a:pPr lvl="3">
              <a:lnSpc>
                <a:spcPct val="150000"/>
              </a:lnSpc>
            </a:pPr>
            <a:r>
              <a:rPr lang="zh-CN" altLang="en-US" sz="2600" dirty="0"/>
              <a:t>无论存世间，还是归主怀</a:t>
            </a:r>
            <a:endParaRPr lang="en-US" altLang="zh-CN" sz="2600" dirty="0"/>
          </a:p>
        </p:txBody>
      </p:sp>
    </p:spTree>
    <p:extLst>
      <p:ext uri="{BB962C8B-B14F-4D97-AF65-F5344CB8AC3E}">
        <p14:creationId xmlns:p14="http://schemas.microsoft.com/office/powerpoint/2010/main" val="260099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08D4B4-9327-4586-A7F6-9333A5B05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6759" y="659756"/>
            <a:ext cx="9838482" cy="5266481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150000"/>
              </a:lnSpc>
            </a:pPr>
            <a:r>
              <a:rPr lang="zh-CN" altLang="en-US" sz="3200" dirty="0">
                <a:solidFill>
                  <a:schemeClr val="accent2"/>
                </a:solidFill>
              </a:rPr>
              <a:t>为基督而活的力量来源</a:t>
            </a:r>
            <a:endParaRPr lang="en-US" altLang="zh-CN" sz="3200" dirty="0">
              <a:solidFill>
                <a:schemeClr val="accent2"/>
              </a:solidFill>
            </a:endParaRPr>
          </a:p>
          <a:p>
            <a:pPr lvl="3">
              <a:lnSpc>
                <a:spcPct val="150000"/>
              </a:lnSpc>
            </a:pPr>
            <a:r>
              <a:rPr lang="zh-CN" altLang="en-US" sz="2600" dirty="0"/>
              <a:t>“我已经与基督同钉十字架，现在活着的不再是我，乃是</a:t>
            </a:r>
            <a:r>
              <a:rPr lang="zh-CN" altLang="en-US" sz="2600" dirty="0">
                <a:solidFill>
                  <a:srgbClr val="FF0000"/>
                </a:solidFill>
              </a:rPr>
              <a:t>基督在我里面活着</a:t>
            </a:r>
            <a:r>
              <a:rPr lang="zh-CN" altLang="en-US" sz="2600" dirty="0"/>
              <a:t>”（加</a:t>
            </a:r>
            <a:r>
              <a:rPr lang="en-US" altLang="zh-CN" sz="2600" dirty="0"/>
              <a:t>2:20</a:t>
            </a:r>
            <a:r>
              <a:rPr lang="zh-CN" altLang="en-US" sz="2600" dirty="0"/>
              <a:t>）</a:t>
            </a:r>
          </a:p>
          <a:p>
            <a:pPr lvl="3">
              <a:lnSpc>
                <a:spcPct val="150000"/>
              </a:lnSpc>
            </a:pPr>
            <a:r>
              <a:rPr lang="zh-CN" altLang="en-US" sz="2600" dirty="0"/>
              <a:t>“因为你们立志行事都是</a:t>
            </a:r>
            <a:r>
              <a:rPr lang="zh-CN" altLang="en-US" sz="2600" dirty="0">
                <a:solidFill>
                  <a:srgbClr val="FF0000"/>
                </a:solidFill>
              </a:rPr>
              <a:t>神在你们心里运行</a:t>
            </a:r>
            <a:r>
              <a:rPr lang="zh-CN" altLang="en-US" sz="2600" dirty="0"/>
              <a:t>，为要成就他的美意。”（腓</a:t>
            </a:r>
            <a:r>
              <a:rPr lang="en-US" altLang="zh-CN" sz="2600" dirty="0"/>
              <a:t>2:13</a:t>
            </a:r>
            <a:r>
              <a:rPr lang="zh-CN" altLang="en-US" sz="2600" dirty="0"/>
              <a:t>）</a:t>
            </a:r>
            <a:endParaRPr lang="en-US" altLang="zh-CN" sz="2600" dirty="0"/>
          </a:p>
          <a:p>
            <a:pPr lvl="3">
              <a:lnSpc>
                <a:spcPct val="150000"/>
              </a:lnSpc>
            </a:pPr>
            <a:r>
              <a:rPr lang="zh-CN" altLang="en-US" sz="2600" dirty="0"/>
              <a:t>“我</a:t>
            </a:r>
            <a:r>
              <a:rPr lang="zh-CN" altLang="en-US" sz="2600" dirty="0">
                <a:solidFill>
                  <a:srgbClr val="FF0000"/>
                </a:solidFill>
              </a:rPr>
              <a:t>靠着那加给我力量的</a:t>
            </a:r>
            <a:r>
              <a:rPr lang="zh-CN" altLang="en-US" sz="2600" dirty="0"/>
              <a:t>，凡事都能作。”（腓</a:t>
            </a:r>
            <a:r>
              <a:rPr lang="en-US" altLang="zh-CN" sz="2600" dirty="0"/>
              <a:t>4:13</a:t>
            </a:r>
            <a:r>
              <a:rPr lang="zh-CN" altLang="en-US" sz="2600" dirty="0"/>
              <a:t>）</a:t>
            </a:r>
            <a:endParaRPr lang="en-US" altLang="zh-CN" sz="2600" dirty="0"/>
          </a:p>
          <a:p>
            <a:pPr lvl="1">
              <a:lnSpc>
                <a:spcPct val="150000"/>
              </a:lnSpc>
            </a:pPr>
            <a:r>
              <a:rPr lang="zh-CN" altLang="en-US" sz="3200" dirty="0">
                <a:solidFill>
                  <a:schemeClr val="accent2"/>
                </a:solidFill>
              </a:rPr>
              <a:t>为基督而活的方式</a:t>
            </a:r>
            <a:endParaRPr lang="en-US" altLang="zh-CN" sz="3200" dirty="0">
              <a:solidFill>
                <a:schemeClr val="accent2"/>
              </a:solidFill>
            </a:endParaRPr>
          </a:p>
          <a:p>
            <a:pPr lvl="3">
              <a:lnSpc>
                <a:spcPct val="150000"/>
              </a:lnSpc>
            </a:pPr>
            <a:r>
              <a:rPr lang="zh-CN" altLang="en-US" sz="2600" dirty="0"/>
              <a:t>无论遇何事，轻看自己境遇，只求基督显大</a:t>
            </a:r>
            <a:endParaRPr lang="en-US" altLang="zh-CN" sz="2600" dirty="0"/>
          </a:p>
          <a:p>
            <a:pPr lvl="3">
              <a:lnSpc>
                <a:spcPct val="150000"/>
              </a:lnSpc>
            </a:pPr>
            <a:r>
              <a:rPr lang="zh-CN" altLang="en-US" sz="2600" dirty="0"/>
              <a:t>与基督的子民彼此造就、帮助，求对方的益处</a:t>
            </a:r>
            <a:endParaRPr lang="en-US" altLang="zh-CN" sz="2600" dirty="0"/>
          </a:p>
        </p:txBody>
      </p:sp>
    </p:spTree>
    <p:extLst>
      <p:ext uri="{BB962C8B-B14F-4D97-AF65-F5344CB8AC3E}">
        <p14:creationId xmlns:p14="http://schemas.microsoft.com/office/powerpoint/2010/main" val="72749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326D63-1883-4E16-8423-BF98A4D6F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809" y="341607"/>
            <a:ext cx="10846381" cy="688386"/>
          </a:xfrm>
        </p:spPr>
        <p:txBody>
          <a:bodyPr/>
          <a:lstStyle/>
          <a:p>
            <a:pPr algn="ctr"/>
            <a:r>
              <a:rPr lang="zh-CN" altLang="en-US" dirty="0"/>
              <a:t>总结</a:t>
            </a:r>
            <a:r>
              <a:rPr lang="en-US" altLang="zh-CN" dirty="0"/>
              <a:t>——</a:t>
            </a:r>
            <a:r>
              <a:rPr lang="zh-CN" altLang="en-US" dirty="0"/>
              <a:t>腓</a:t>
            </a:r>
            <a:r>
              <a:rPr lang="en-US" altLang="zh-CN" dirty="0"/>
              <a:t>1:12-26 </a:t>
            </a:r>
            <a:r>
              <a:rPr lang="zh-CN" altLang="en-US" dirty="0"/>
              <a:t>为基督而活</a:t>
            </a:r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B762E1BF-B4DA-4C87-B9AE-F82FDF60D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04" y="1283738"/>
            <a:ext cx="10846381" cy="507076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30000"/>
              </a:lnSpc>
              <a:buNone/>
            </a:pPr>
            <a:r>
              <a:rPr lang="zh-CN" altLang="en-US" sz="3200" dirty="0"/>
              <a:t>一、万事主掌权，患难之中福音广传</a:t>
            </a:r>
            <a:endParaRPr lang="en-US" altLang="zh-CN" sz="3200" dirty="0"/>
          </a:p>
          <a:p>
            <a:pPr marL="0" indent="0" algn="ctr">
              <a:lnSpc>
                <a:spcPct val="130000"/>
              </a:lnSpc>
              <a:buNone/>
            </a:pPr>
            <a:r>
              <a:rPr lang="zh-CN" altLang="en-US" sz="3200" dirty="0"/>
              <a:t>二、无论何动机，基督传开我就欢喜</a:t>
            </a:r>
            <a:endParaRPr lang="en-US" altLang="zh-CN" sz="3200" dirty="0"/>
          </a:p>
          <a:p>
            <a:pPr marL="0" indent="0" algn="ctr">
              <a:lnSpc>
                <a:spcPct val="130000"/>
              </a:lnSpc>
              <a:buNone/>
            </a:pPr>
            <a:r>
              <a:rPr lang="zh-CN" altLang="en-US" sz="3200" dirty="0"/>
              <a:t>三、无论生或死，基督显大我就满足</a:t>
            </a:r>
            <a:endParaRPr lang="en-US" altLang="zh-CN" sz="3200" dirty="0"/>
          </a:p>
          <a:p>
            <a:pPr marL="0" indent="0" algn="ctr">
              <a:lnSpc>
                <a:spcPct val="130000"/>
              </a:lnSpc>
              <a:buNone/>
            </a:pPr>
            <a:r>
              <a:rPr lang="zh-CN" altLang="en-US" sz="3200" dirty="0"/>
              <a:t>四、在世存留日，凡事只为荣神益人</a:t>
            </a:r>
            <a:endParaRPr lang="en-US" altLang="zh-CN" sz="3200" dirty="0"/>
          </a:p>
          <a:p>
            <a:pPr algn="ctr">
              <a:lnSpc>
                <a:spcPct val="130000"/>
              </a:lnSpc>
            </a:pPr>
            <a:endParaRPr lang="en-US" altLang="zh-CN" sz="800" dirty="0"/>
          </a:p>
          <a:p>
            <a:pPr marL="0" indent="0" algn="ctr">
              <a:lnSpc>
                <a:spcPct val="130000"/>
              </a:lnSpc>
              <a:buNone/>
            </a:pPr>
            <a:r>
              <a:rPr lang="zh-CN" altLang="en-US" sz="5000" dirty="0">
                <a:solidFill>
                  <a:srgbClr val="FF0000"/>
                </a:solidFill>
                <a:highlight>
                  <a:srgbClr val="C0C0C0"/>
                </a:highlight>
              </a:rPr>
              <a:t>万事主掌权，放胆为他活</a:t>
            </a:r>
          </a:p>
        </p:txBody>
      </p:sp>
    </p:spTree>
    <p:extLst>
      <p:ext uri="{BB962C8B-B14F-4D97-AF65-F5344CB8AC3E}">
        <p14:creationId xmlns:p14="http://schemas.microsoft.com/office/powerpoint/2010/main" val="1403299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93B77C-B2EB-4A2A-B012-E092958CE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924" y="496947"/>
            <a:ext cx="8582152" cy="688386"/>
          </a:xfrm>
        </p:spPr>
        <p:txBody>
          <a:bodyPr/>
          <a:lstStyle/>
          <a:p>
            <a:pPr algn="ctr"/>
            <a:r>
              <a:rPr lang="zh-CN" altLang="en-US" dirty="0"/>
              <a:t>提纲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08D4B4-9327-4586-A7F6-9333A5B05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4924" y="1574157"/>
            <a:ext cx="8582152" cy="409851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30000"/>
              </a:lnSpc>
              <a:buNone/>
            </a:pPr>
            <a:r>
              <a:rPr lang="zh-CN" altLang="en-US" sz="3600" dirty="0"/>
              <a:t>一、万事主掌权，患难之中福音广传</a:t>
            </a:r>
            <a:endParaRPr lang="en-US" altLang="zh-CN" sz="3600" dirty="0"/>
          </a:p>
          <a:p>
            <a:pPr marL="0" indent="0" algn="ctr">
              <a:lnSpc>
                <a:spcPct val="130000"/>
              </a:lnSpc>
              <a:buNone/>
            </a:pPr>
            <a:r>
              <a:rPr lang="zh-CN" altLang="en-US" sz="3600" dirty="0"/>
              <a:t>二、无论何动机，基督传开我就欢喜</a:t>
            </a:r>
            <a:endParaRPr lang="en-US" altLang="zh-CN" sz="3600" dirty="0"/>
          </a:p>
          <a:p>
            <a:pPr marL="0" indent="0" algn="ctr">
              <a:lnSpc>
                <a:spcPct val="130000"/>
              </a:lnSpc>
              <a:buNone/>
            </a:pPr>
            <a:r>
              <a:rPr lang="zh-CN" altLang="en-US" sz="3600" dirty="0"/>
              <a:t>三、无论生或死，基督显大我就满足</a:t>
            </a:r>
            <a:endParaRPr lang="en-US" altLang="zh-CN" sz="3600" dirty="0"/>
          </a:p>
          <a:p>
            <a:pPr marL="0" indent="0" algn="ctr">
              <a:lnSpc>
                <a:spcPct val="130000"/>
              </a:lnSpc>
              <a:buNone/>
            </a:pPr>
            <a:r>
              <a:rPr lang="zh-CN" altLang="en-US" sz="3600" dirty="0"/>
              <a:t>四、在世存留日，凡事只为荣神益人</a:t>
            </a:r>
            <a:endParaRPr lang="en-US" altLang="zh-CN" sz="3600" dirty="0"/>
          </a:p>
        </p:txBody>
      </p:sp>
    </p:spTree>
    <p:extLst>
      <p:ext uri="{BB962C8B-B14F-4D97-AF65-F5344CB8AC3E}">
        <p14:creationId xmlns:p14="http://schemas.microsoft.com/office/powerpoint/2010/main" val="223909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93B77C-B2EB-4A2A-B012-E092958CE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331" y="241563"/>
            <a:ext cx="10527985" cy="74228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zh-CN" altLang="en-US" sz="4000" dirty="0"/>
              <a:t>一、万事主掌权，患难之中福音广传（</a:t>
            </a:r>
            <a:r>
              <a:rPr lang="en-US" altLang="zh-CN" sz="4000" dirty="0"/>
              <a:t>12-14</a:t>
            </a:r>
            <a:r>
              <a:rPr lang="zh-CN" altLang="en-US" sz="4000" dirty="0"/>
              <a:t>）</a:t>
            </a:r>
            <a:endParaRPr lang="en-US" altLang="zh-CN" sz="40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08D4B4-9327-4586-A7F6-9333A5B05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273" y="1122742"/>
            <a:ext cx="10440043" cy="5104435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dirty="0"/>
              <a:t>1</a:t>
            </a:r>
            <a:r>
              <a:rPr lang="zh-CN" altLang="en-US" sz="3200" dirty="0"/>
              <a:t>、近处：“在御营全军和其余的人中，已经显明是为基督的缘故”</a:t>
            </a:r>
            <a:endParaRPr lang="en-US" altLang="zh-CN" sz="3200" dirty="0"/>
          </a:p>
          <a:p>
            <a:pPr lvl="2">
              <a:lnSpc>
                <a:spcPct val="130000"/>
              </a:lnSpc>
            </a:pPr>
            <a:r>
              <a:rPr lang="zh-CN" altLang="en-US" sz="2400" dirty="0"/>
              <a:t>他们知道保罗坐监是因为基督的缘故</a:t>
            </a:r>
          </a:p>
          <a:p>
            <a:pPr lvl="1">
              <a:lnSpc>
                <a:spcPct val="130000"/>
              </a:lnSpc>
            </a:pPr>
            <a:endParaRPr lang="en-US" altLang="zh-CN" sz="2800" dirty="0"/>
          </a:p>
          <a:p>
            <a:pPr lvl="2">
              <a:lnSpc>
                <a:spcPct val="130000"/>
              </a:lnSpc>
            </a:pPr>
            <a:r>
              <a:rPr lang="zh-CN" altLang="en-US" sz="2400" dirty="0"/>
              <a:t>自然会去了解基督是谁（听到福音）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>
              <a:lnSpc>
                <a:spcPct val="130000"/>
              </a:lnSpc>
            </a:pPr>
            <a:endParaRPr lang="zh-CN" altLang="en-US" sz="2800" dirty="0"/>
          </a:p>
          <a:p>
            <a:pPr lvl="2">
              <a:lnSpc>
                <a:spcPct val="130000"/>
              </a:lnSpc>
            </a:pPr>
            <a:r>
              <a:rPr lang="zh-CN" altLang="en-US" sz="2400" dirty="0"/>
              <a:t>其中神所拣选的就会信了（徒</a:t>
            </a:r>
            <a:r>
              <a:rPr lang="en-US" altLang="zh-CN" sz="2400" dirty="0"/>
              <a:t>13:48</a:t>
            </a:r>
            <a:r>
              <a:rPr lang="zh-CN" altLang="en-US" sz="2400" dirty="0"/>
              <a:t>）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F1F578B5-37CB-41A3-B4D3-6A5EB36E619E}"/>
              </a:ext>
            </a:extLst>
          </p:cNvPr>
          <p:cNvGrpSpPr/>
          <p:nvPr/>
        </p:nvGrpSpPr>
        <p:grpSpPr>
          <a:xfrm>
            <a:off x="3892073" y="3148204"/>
            <a:ext cx="403015" cy="335847"/>
            <a:chOff x="2798905" y="974713"/>
            <a:chExt cx="403015" cy="335847"/>
          </a:xfrm>
        </p:grpSpPr>
        <p:sp>
          <p:nvSpPr>
            <p:cNvPr id="6" name="箭头: 右 5">
              <a:extLst>
                <a:ext uri="{FF2B5EF4-FFF2-40B4-BE49-F238E27FC236}">
                  <a16:creationId xmlns:a16="http://schemas.microsoft.com/office/drawing/2014/main" id="{22FB1ABE-6A4E-431E-98C4-8502EB1C2B5F}"/>
                </a:ext>
              </a:extLst>
            </p:cNvPr>
            <p:cNvSpPr/>
            <p:nvPr/>
          </p:nvSpPr>
          <p:spPr>
            <a:xfrm rot="5400000">
              <a:off x="2832490" y="941129"/>
              <a:ext cx="335846" cy="403015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箭头: 右 4">
              <a:extLst>
                <a:ext uri="{FF2B5EF4-FFF2-40B4-BE49-F238E27FC236}">
                  <a16:creationId xmlns:a16="http://schemas.microsoft.com/office/drawing/2014/main" id="{392EB492-462A-4C0B-A5AE-444A39CEB1F4}"/>
                </a:ext>
              </a:extLst>
            </p:cNvPr>
            <p:cNvSpPr txBox="1"/>
            <p:nvPr/>
          </p:nvSpPr>
          <p:spPr>
            <a:xfrm>
              <a:off x="2879509" y="974713"/>
              <a:ext cx="241809" cy="2350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1700" kern="1200"/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F8F55174-EB76-47DF-AE19-80F38250194D}"/>
              </a:ext>
            </a:extLst>
          </p:cNvPr>
          <p:cNvGrpSpPr/>
          <p:nvPr/>
        </p:nvGrpSpPr>
        <p:grpSpPr>
          <a:xfrm>
            <a:off x="3892073" y="4360657"/>
            <a:ext cx="403015" cy="335847"/>
            <a:chOff x="2798905" y="974713"/>
            <a:chExt cx="403015" cy="335847"/>
          </a:xfrm>
        </p:grpSpPr>
        <p:sp>
          <p:nvSpPr>
            <p:cNvPr id="9" name="箭头: 右 8">
              <a:extLst>
                <a:ext uri="{FF2B5EF4-FFF2-40B4-BE49-F238E27FC236}">
                  <a16:creationId xmlns:a16="http://schemas.microsoft.com/office/drawing/2014/main" id="{71392F05-D418-4DCC-B899-E7180E0931D8}"/>
                </a:ext>
              </a:extLst>
            </p:cNvPr>
            <p:cNvSpPr/>
            <p:nvPr/>
          </p:nvSpPr>
          <p:spPr>
            <a:xfrm rot="5400000">
              <a:off x="2832490" y="941129"/>
              <a:ext cx="335846" cy="403015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箭头: 右 4">
              <a:extLst>
                <a:ext uri="{FF2B5EF4-FFF2-40B4-BE49-F238E27FC236}">
                  <a16:creationId xmlns:a16="http://schemas.microsoft.com/office/drawing/2014/main" id="{F88323B7-FC93-4D74-B148-695D482231CA}"/>
                </a:ext>
              </a:extLst>
            </p:cNvPr>
            <p:cNvSpPr txBox="1"/>
            <p:nvPr/>
          </p:nvSpPr>
          <p:spPr>
            <a:xfrm>
              <a:off x="2879509" y="974713"/>
              <a:ext cx="241809" cy="2350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17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544145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93B77C-B2EB-4A2A-B012-E092958CE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331" y="241563"/>
            <a:ext cx="10527985" cy="74228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zh-CN" altLang="en-US" sz="4000" dirty="0"/>
              <a:t>一、万事主掌权，患难之中福音广传（</a:t>
            </a:r>
            <a:r>
              <a:rPr lang="en-US" altLang="zh-CN" sz="4000" dirty="0"/>
              <a:t>12-14</a:t>
            </a:r>
            <a:r>
              <a:rPr lang="zh-CN" altLang="en-US" sz="4000" dirty="0"/>
              <a:t>）</a:t>
            </a:r>
            <a:endParaRPr lang="en-US" altLang="zh-CN" sz="40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08D4B4-9327-4586-A7F6-9333A5B05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7037" y="1250064"/>
            <a:ext cx="10162572" cy="481507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30000"/>
              </a:lnSpc>
            </a:pPr>
            <a:r>
              <a:rPr lang="en-US" altLang="zh-CN" sz="4100" dirty="0"/>
              <a:t>2</a:t>
            </a:r>
            <a:r>
              <a:rPr lang="zh-CN" altLang="en-US" sz="4100" dirty="0"/>
              <a:t>、远处：主里弟兄越发放胆传福音</a:t>
            </a:r>
            <a:endParaRPr lang="en-US" altLang="zh-CN" sz="4100" dirty="0"/>
          </a:p>
          <a:p>
            <a:pPr lvl="1">
              <a:lnSpc>
                <a:spcPct val="130000"/>
              </a:lnSpc>
            </a:pPr>
            <a:r>
              <a:rPr lang="zh-CN" altLang="en-US" sz="3200" dirty="0">
                <a:solidFill>
                  <a:schemeClr val="accent2"/>
                </a:solidFill>
              </a:rPr>
              <a:t>有些人本以为捆锁监禁会导致其他人：</a:t>
            </a:r>
            <a:endParaRPr lang="en-US" altLang="zh-CN" sz="3200" dirty="0">
              <a:solidFill>
                <a:schemeClr val="accent2"/>
              </a:solidFill>
            </a:endParaRPr>
          </a:p>
          <a:p>
            <a:pPr lvl="2">
              <a:lnSpc>
                <a:spcPct val="130000"/>
              </a:lnSpc>
            </a:pPr>
            <a:r>
              <a:rPr lang="zh-CN" altLang="en-US" sz="2800" dirty="0"/>
              <a:t>不再信基督</a:t>
            </a:r>
            <a:endParaRPr lang="en-US" altLang="zh-CN" sz="2800" dirty="0"/>
          </a:p>
          <a:p>
            <a:pPr lvl="2">
              <a:lnSpc>
                <a:spcPct val="130000"/>
              </a:lnSpc>
            </a:pPr>
            <a:r>
              <a:rPr lang="zh-CN" altLang="en-US" sz="2800" dirty="0"/>
              <a:t>不敢传福音</a:t>
            </a:r>
            <a:endParaRPr lang="en-US" altLang="zh-CN" sz="2800" dirty="0"/>
          </a:p>
          <a:p>
            <a:pPr lvl="1">
              <a:lnSpc>
                <a:spcPct val="130000"/>
              </a:lnSpc>
            </a:pPr>
            <a:r>
              <a:rPr lang="zh-CN" altLang="en-US" sz="3200" dirty="0">
                <a:solidFill>
                  <a:schemeClr val="accent2"/>
                </a:solidFill>
              </a:rPr>
              <a:t>结果为何适得其反：</a:t>
            </a:r>
            <a:endParaRPr lang="en-US" altLang="zh-CN" sz="3200" dirty="0">
              <a:solidFill>
                <a:schemeClr val="accent2"/>
              </a:solidFill>
            </a:endParaRPr>
          </a:p>
          <a:p>
            <a:pPr lvl="2">
              <a:lnSpc>
                <a:spcPct val="130000"/>
              </a:lnSpc>
            </a:pPr>
            <a:r>
              <a:rPr lang="zh-CN" altLang="en-US" sz="2800" dirty="0"/>
              <a:t>保罗在捆锁中展现出非凡的信心与眼光、平安与喜乐、勇气与忠心</a:t>
            </a:r>
            <a:endParaRPr lang="en-US" altLang="zh-CN" sz="2800" dirty="0"/>
          </a:p>
          <a:p>
            <a:pPr lvl="2">
              <a:lnSpc>
                <a:spcPct val="130000"/>
              </a:lnSpc>
            </a:pPr>
            <a:endParaRPr lang="en-US" altLang="zh-CN" sz="2800" dirty="0"/>
          </a:p>
          <a:p>
            <a:pPr lvl="2">
              <a:lnSpc>
                <a:spcPct val="130000"/>
              </a:lnSpc>
            </a:pPr>
            <a:r>
              <a:rPr lang="zh-CN" altLang="en-US" sz="2800" dirty="0"/>
              <a:t>使其他圣徒看到基督是赐下这一切恩典的主，是大能与慈爱的主</a:t>
            </a:r>
            <a:endParaRPr lang="en-US" altLang="zh-CN" sz="2800" dirty="0"/>
          </a:p>
          <a:p>
            <a:pPr lvl="2">
              <a:lnSpc>
                <a:spcPct val="130000"/>
              </a:lnSpc>
            </a:pPr>
            <a:endParaRPr lang="zh-CN" altLang="en-US" sz="2800" dirty="0"/>
          </a:p>
          <a:p>
            <a:pPr lvl="2">
              <a:lnSpc>
                <a:spcPct val="130000"/>
              </a:lnSpc>
            </a:pPr>
            <a:r>
              <a:rPr lang="zh-CN" altLang="en-US" sz="2800" dirty="0"/>
              <a:t>因此更笃信基督、更放胆传福音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CDCD3219-18F4-4878-8F71-A6631591E066}"/>
              </a:ext>
            </a:extLst>
          </p:cNvPr>
          <p:cNvGrpSpPr/>
          <p:nvPr/>
        </p:nvGrpSpPr>
        <p:grpSpPr>
          <a:xfrm>
            <a:off x="3857348" y="4195641"/>
            <a:ext cx="403015" cy="335847"/>
            <a:chOff x="2798905" y="974713"/>
            <a:chExt cx="403015" cy="335847"/>
          </a:xfrm>
        </p:grpSpPr>
        <p:sp>
          <p:nvSpPr>
            <p:cNvPr id="6" name="箭头: 右 5">
              <a:extLst>
                <a:ext uri="{FF2B5EF4-FFF2-40B4-BE49-F238E27FC236}">
                  <a16:creationId xmlns:a16="http://schemas.microsoft.com/office/drawing/2014/main" id="{80203A7E-F130-4AB5-BD0E-921015B31F17}"/>
                </a:ext>
              </a:extLst>
            </p:cNvPr>
            <p:cNvSpPr/>
            <p:nvPr/>
          </p:nvSpPr>
          <p:spPr>
            <a:xfrm rot="5400000">
              <a:off x="2832490" y="941129"/>
              <a:ext cx="335846" cy="403015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箭头: 右 4">
              <a:extLst>
                <a:ext uri="{FF2B5EF4-FFF2-40B4-BE49-F238E27FC236}">
                  <a16:creationId xmlns:a16="http://schemas.microsoft.com/office/drawing/2014/main" id="{481AA606-4691-4C8C-872B-E01E5548B12F}"/>
                </a:ext>
              </a:extLst>
            </p:cNvPr>
            <p:cNvSpPr txBox="1"/>
            <p:nvPr/>
          </p:nvSpPr>
          <p:spPr>
            <a:xfrm>
              <a:off x="2879509" y="974713"/>
              <a:ext cx="241809" cy="2350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1700" kern="1200"/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1CCFC165-7F7E-4A85-8FED-441D4D8E6A36}"/>
              </a:ext>
            </a:extLst>
          </p:cNvPr>
          <p:cNvGrpSpPr/>
          <p:nvPr/>
        </p:nvGrpSpPr>
        <p:grpSpPr>
          <a:xfrm>
            <a:off x="3857348" y="5072425"/>
            <a:ext cx="403015" cy="335847"/>
            <a:chOff x="2798905" y="974713"/>
            <a:chExt cx="403015" cy="335847"/>
          </a:xfrm>
        </p:grpSpPr>
        <p:sp>
          <p:nvSpPr>
            <p:cNvPr id="9" name="箭头: 右 8">
              <a:extLst>
                <a:ext uri="{FF2B5EF4-FFF2-40B4-BE49-F238E27FC236}">
                  <a16:creationId xmlns:a16="http://schemas.microsoft.com/office/drawing/2014/main" id="{28AB5241-098E-42F3-A745-72889E073C9B}"/>
                </a:ext>
              </a:extLst>
            </p:cNvPr>
            <p:cNvSpPr/>
            <p:nvPr/>
          </p:nvSpPr>
          <p:spPr>
            <a:xfrm rot="5400000">
              <a:off x="2832490" y="941129"/>
              <a:ext cx="335846" cy="403015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箭头: 右 4">
              <a:extLst>
                <a:ext uri="{FF2B5EF4-FFF2-40B4-BE49-F238E27FC236}">
                  <a16:creationId xmlns:a16="http://schemas.microsoft.com/office/drawing/2014/main" id="{1DF942C0-3E54-4F5E-A2C0-56C7F829CCA3}"/>
                </a:ext>
              </a:extLst>
            </p:cNvPr>
            <p:cNvSpPr txBox="1"/>
            <p:nvPr/>
          </p:nvSpPr>
          <p:spPr>
            <a:xfrm>
              <a:off x="2879509" y="974713"/>
              <a:ext cx="241809" cy="2350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17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72596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93B77C-B2EB-4A2A-B012-E092958CE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331" y="241563"/>
            <a:ext cx="10527985" cy="74228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zh-CN" altLang="en-US" sz="4000" dirty="0"/>
              <a:t>一、万事主掌权，患难之中福音广传（</a:t>
            </a:r>
            <a:r>
              <a:rPr lang="en-US" altLang="zh-CN" sz="4000" dirty="0"/>
              <a:t>12-14</a:t>
            </a:r>
            <a:r>
              <a:rPr lang="zh-CN" altLang="en-US" sz="4000" dirty="0"/>
              <a:t>）</a:t>
            </a:r>
            <a:endParaRPr lang="en-US" altLang="zh-CN" sz="40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08D4B4-9327-4586-A7F6-9333A5B05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7037" y="1504708"/>
            <a:ext cx="10162572" cy="2789499"/>
          </a:xfrm>
        </p:spPr>
        <p:txBody>
          <a:bodyPr>
            <a:normAutofit fontScale="92500"/>
          </a:bodyPr>
          <a:lstStyle/>
          <a:p>
            <a:pPr>
              <a:lnSpc>
                <a:spcPct val="130000"/>
              </a:lnSpc>
            </a:pPr>
            <a:r>
              <a:rPr lang="zh-CN" altLang="en-US" sz="3600" dirty="0">
                <a:solidFill>
                  <a:srgbClr val="C00000"/>
                </a:solidFill>
              </a:rPr>
              <a:t>虽有逼迫患难，主仍做王掌权</a:t>
            </a:r>
            <a:endParaRPr lang="en-US" altLang="zh-CN" sz="3600" dirty="0">
              <a:solidFill>
                <a:srgbClr val="C00000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3600" dirty="0">
                <a:solidFill>
                  <a:srgbClr val="C00000"/>
                </a:solidFill>
              </a:rPr>
              <a:t>虽有逼迫患难，主赐够用恩典</a:t>
            </a:r>
            <a:endParaRPr lang="en-US" altLang="zh-CN" sz="3600" dirty="0">
              <a:solidFill>
                <a:srgbClr val="C00000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3600" dirty="0">
                <a:solidFill>
                  <a:srgbClr val="C00000"/>
                </a:solidFill>
              </a:rPr>
              <a:t>因此我们可以信靠他，喜乐地为他而活、放胆传福音</a:t>
            </a:r>
            <a:endParaRPr lang="en-US" altLang="zh-CN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58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08D4B4-9327-4586-A7F6-9333A5B05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331" y="1076446"/>
            <a:ext cx="10156952" cy="5289629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130000"/>
              </a:lnSpc>
            </a:pPr>
            <a:r>
              <a:rPr lang="zh-CN" altLang="en-US" sz="3200" dirty="0"/>
              <a:t>有时动机不纯，也能被神使用</a:t>
            </a:r>
            <a:endParaRPr lang="en-US" altLang="zh-CN" sz="3200" dirty="0"/>
          </a:p>
          <a:p>
            <a:pPr lvl="3">
              <a:lnSpc>
                <a:spcPct val="130000"/>
              </a:lnSpc>
            </a:pPr>
            <a:r>
              <a:rPr lang="zh-CN" altLang="en-US" sz="2600" u="sng" dirty="0"/>
              <a:t>神使用人的各样</a:t>
            </a:r>
            <a:r>
              <a:rPr lang="zh-CN" altLang="en-US" sz="2600" u="sng" dirty="0">
                <a:solidFill>
                  <a:schemeClr val="accent1"/>
                </a:solidFill>
              </a:rPr>
              <a:t>处境</a:t>
            </a:r>
            <a:r>
              <a:rPr lang="zh-CN" altLang="en-US" sz="2600" u="sng" dirty="0"/>
              <a:t>和</a:t>
            </a:r>
            <a:r>
              <a:rPr lang="zh-CN" altLang="en-US" sz="2600" u="sng" dirty="0">
                <a:solidFill>
                  <a:schemeClr val="accent1"/>
                </a:solidFill>
              </a:rPr>
              <a:t>动机</a:t>
            </a:r>
            <a:r>
              <a:rPr lang="zh-CN" altLang="en-US" sz="2600" u="sng" dirty="0"/>
              <a:t>，与人同工，使福音广传</a:t>
            </a:r>
            <a:endParaRPr lang="en-US" altLang="zh-CN" sz="2600" u="sng" dirty="0"/>
          </a:p>
          <a:p>
            <a:pPr lvl="1">
              <a:lnSpc>
                <a:spcPct val="130000"/>
              </a:lnSpc>
            </a:pPr>
            <a:r>
              <a:rPr lang="zh-CN" altLang="en-US" sz="3200" dirty="0"/>
              <a:t>为不纯的动机而悔改</a:t>
            </a:r>
            <a:endParaRPr lang="en-US" altLang="zh-CN" sz="3200" dirty="0"/>
          </a:p>
          <a:p>
            <a:pPr lvl="3">
              <a:lnSpc>
                <a:spcPct val="130000"/>
              </a:lnSpc>
            </a:pPr>
            <a:r>
              <a:rPr lang="zh-CN" altLang="en-US" sz="2600" dirty="0"/>
              <a:t>反思：我们传福音、讲道、教导等各样服事的动机纯正吗？</a:t>
            </a:r>
            <a:endParaRPr lang="en-US" altLang="zh-CN" sz="2600" dirty="0"/>
          </a:p>
          <a:p>
            <a:pPr lvl="1">
              <a:lnSpc>
                <a:spcPct val="130000"/>
              </a:lnSpc>
            </a:pPr>
            <a:r>
              <a:rPr lang="zh-CN" altLang="en-US" sz="3200" dirty="0"/>
              <a:t>用正确的动机做正确的事（</a:t>
            </a:r>
            <a:r>
              <a:rPr lang="en-US" altLang="zh-CN" sz="3200" dirty="0"/>
              <a:t>15</a:t>
            </a:r>
            <a:r>
              <a:rPr lang="zh-CN" altLang="en-US" sz="3200" dirty="0"/>
              <a:t>下</a:t>
            </a:r>
            <a:r>
              <a:rPr lang="en-US" altLang="zh-CN" sz="3200" dirty="0"/>
              <a:t>-16</a:t>
            </a:r>
            <a:r>
              <a:rPr lang="zh-CN" altLang="en-US" sz="3200" dirty="0"/>
              <a:t>节）</a:t>
            </a:r>
            <a:endParaRPr lang="en-US" altLang="zh-CN" sz="3200" dirty="0"/>
          </a:p>
          <a:p>
            <a:pPr lvl="3">
              <a:lnSpc>
                <a:spcPct val="130000"/>
              </a:lnSpc>
            </a:pPr>
            <a:r>
              <a:rPr lang="zh-CN" altLang="en-US" sz="2600" dirty="0"/>
              <a:t>出于好意、出于爱心</a:t>
            </a:r>
            <a:r>
              <a:rPr lang="en-US" altLang="zh-CN" sz="2600" dirty="0"/>
              <a:t>	</a:t>
            </a:r>
            <a:r>
              <a:rPr lang="zh-CN" altLang="en-US" sz="2600" dirty="0"/>
              <a:t>传福音</a:t>
            </a:r>
            <a:endParaRPr lang="en-US" altLang="zh-CN" sz="2600" dirty="0"/>
          </a:p>
          <a:p>
            <a:pPr lvl="1">
              <a:lnSpc>
                <a:spcPct val="130000"/>
              </a:lnSpc>
            </a:pPr>
            <a:r>
              <a:rPr lang="zh-CN" altLang="en-US" sz="3200" dirty="0"/>
              <a:t>无论何动机，基督传开我就欢喜（</a:t>
            </a:r>
            <a:r>
              <a:rPr lang="en-US" altLang="zh-CN" sz="3200" dirty="0"/>
              <a:t>18</a:t>
            </a:r>
            <a:r>
              <a:rPr lang="zh-CN" altLang="en-US" sz="3200" dirty="0"/>
              <a:t>）</a:t>
            </a:r>
            <a:endParaRPr lang="en-US" altLang="zh-CN" sz="3200" dirty="0"/>
          </a:p>
          <a:p>
            <a:pPr lvl="3">
              <a:lnSpc>
                <a:spcPct val="130000"/>
              </a:lnSpc>
            </a:pPr>
            <a:r>
              <a:rPr lang="zh-CN" altLang="en-US" sz="2600" dirty="0"/>
              <a:t>为此，我就欢喜</a:t>
            </a:r>
            <a:r>
              <a:rPr lang="en-US" altLang="zh-CN" sz="2600" dirty="0"/>
              <a:t>——</a:t>
            </a:r>
            <a:r>
              <a:rPr lang="zh-CN" altLang="en-US" sz="2600" dirty="0"/>
              <a:t>（上文）基督被传开</a:t>
            </a:r>
            <a:endParaRPr lang="en-US" altLang="zh-CN" sz="2600" dirty="0"/>
          </a:p>
          <a:p>
            <a:pPr lvl="3">
              <a:lnSpc>
                <a:spcPct val="130000"/>
              </a:lnSpc>
            </a:pPr>
            <a:r>
              <a:rPr lang="zh-CN" altLang="en-US" sz="2600" dirty="0"/>
              <a:t>并且还要欢喜</a:t>
            </a:r>
            <a:r>
              <a:rPr lang="en-US" altLang="zh-CN" sz="2600" dirty="0"/>
              <a:t>——</a:t>
            </a:r>
            <a:r>
              <a:rPr lang="zh-CN" altLang="en-US" sz="2600" dirty="0"/>
              <a:t>（下文）终必叫我得救</a:t>
            </a:r>
            <a:endParaRPr lang="en-US" altLang="zh-CN" sz="2200" dirty="0"/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id="{FAE48235-3DC3-4868-84EA-8F1C042B5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331" y="241563"/>
            <a:ext cx="10527985" cy="74228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zh-CN" altLang="en-US" sz="4000" dirty="0"/>
              <a:t>二、无论何动机，基督传开我就欢喜（</a:t>
            </a:r>
            <a:r>
              <a:rPr lang="en-US" altLang="zh-CN" sz="4000" dirty="0"/>
              <a:t>15-18</a:t>
            </a:r>
            <a:r>
              <a:rPr lang="zh-CN" altLang="en-US" sz="4000" dirty="0"/>
              <a:t>）</a:t>
            </a:r>
            <a:endParaRPr lang="en-US" altLang="zh-CN" sz="4000" dirty="0"/>
          </a:p>
        </p:txBody>
      </p:sp>
      <p:sp>
        <p:nvSpPr>
          <p:cNvPr id="5" name="箭头: 右 4">
            <a:extLst>
              <a:ext uri="{FF2B5EF4-FFF2-40B4-BE49-F238E27FC236}">
                <a16:creationId xmlns:a16="http://schemas.microsoft.com/office/drawing/2014/main" id="{754ED178-C775-4BC0-9DD6-5D61A584FB91}"/>
              </a:ext>
            </a:extLst>
          </p:cNvPr>
          <p:cNvSpPr/>
          <p:nvPr/>
        </p:nvSpPr>
        <p:spPr>
          <a:xfrm>
            <a:off x="4948938" y="4098762"/>
            <a:ext cx="375416" cy="29961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</p:spTree>
    <p:extLst>
      <p:ext uri="{BB962C8B-B14F-4D97-AF65-F5344CB8AC3E}">
        <p14:creationId xmlns:p14="http://schemas.microsoft.com/office/powerpoint/2010/main" val="175106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08D4B4-9327-4586-A7F6-9333A5B05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987" y="1284794"/>
            <a:ext cx="8519479" cy="3194612"/>
          </a:xfrm>
        </p:spPr>
        <p:txBody>
          <a:bodyPr>
            <a:normAutofit fontScale="85000" lnSpcReduction="10000"/>
          </a:bodyPr>
          <a:lstStyle/>
          <a:p>
            <a:pPr lvl="1">
              <a:lnSpc>
                <a:spcPct val="130000"/>
              </a:lnSpc>
            </a:pPr>
            <a:r>
              <a:rPr lang="en-US" altLang="zh-CN" sz="3200" dirty="0">
                <a:solidFill>
                  <a:schemeClr val="accent2"/>
                </a:solidFill>
              </a:rPr>
              <a:t>1</a:t>
            </a:r>
            <a:r>
              <a:rPr lang="zh-CN" altLang="en-US" sz="3200" dirty="0">
                <a:solidFill>
                  <a:schemeClr val="accent2"/>
                </a:solidFill>
              </a:rPr>
              <a:t>、有信心获释（</a:t>
            </a:r>
            <a:r>
              <a:rPr lang="en-US" altLang="zh-CN" sz="3200" dirty="0">
                <a:solidFill>
                  <a:schemeClr val="accent2"/>
                </a:solidFill>
              </a:rPr>
              <a:t>19, 24-26</a:t>
            </a:r>
            <a:r>
              <a:rPr lang="zh-CN" altLang="en-US" sz="3200" dirty="0">
                <a:solidFill>
                  <a:schemeClr val="accent2"/>
                </a:solidFill>
              </a:rPr>
              <a:t>）</a:t>
            </a:r>
            <a:endParaRPr lang="en-US" altLang="zh-CN" sz="3200" dirty="0">
              <a:solidFill>
                <a:schemeClr val="accent2"/>
              </a:solidFill>
            </a:endParaRPr>
          </a:p>
          <a:p>
            <a:pPr lvl="3">
              <a:lnSpc>
                <a:spcPct val="130000"/>
              </a:lnSpc>
            </a:pPr>
            <a:r>
              <a:rPr lang="zh-CN" altLang="en-US" sz="2600" dirty="0"/>
              <a:t>终必叫我得救；仍要住在世间，且与你们众人同住</a:t>
            </a:r>
          </a:p>
          <a:p>
            <a:pPr lvl="1">
              <a:lnSpc>
                <a:spcPct val="130000"/>
              </a:lnSpc>
            </a:pPr>
            <a:r>
              <a:rPr lang="en-US" altLang="zh-CN" sz="3200" dirty="0">
                <a:solidFill>
                  <a:schemeClr val="accent2"/>
                </a:solidFill>
              </a:rPr>
              <a:t>2</a:t>
            </a:r>
            <a:r>
              <a:rPr lang="zh-CN" altLang="en-US" sz="3200" dirty="0">
                <a:solidFill>
                  <a:schemeClr val="accent2"/>
                </a:solidFill>
              </a:rPr>
              <a:t>、也不惧死亡（</a:t>
            </a:r>
            <a:r>
              <a:rPr lang="en-US" altLang="zh-CN" sz="3200" dirty="0">
                <a:solidFill>
                  <a:schemeClr val="accent2"/>
                </a:solidFill>
              </a:rPr>
              <a:t>20-21</a:t>
            </a:r>
            <a:r>
              <a:rPr lang="zh-CN" altLang="en-US" sz="3200" dirty="0">
                <a:solidFill>
                  <a:schemeClr val="accent2"/>
                </a:solidFill>
              </a:rPr>
              <a:t>）</a:t>
            </a:r>
          </a:p>
          <a:p>
            <a:pPr lvl="3">
              <a:lnSpc>
                <a:spcPct val="130000"/>
              </a:lnSpc>
            </a:pPr>
            <a:r>
              <a:rPr lang="zh-CN" altLang="en-US" sz="2600" dirty="0"/>
              <a:t>因他知道离世是与基督同在、好得无比（</a:t>
            </a:r>
            <a:r>
              <a:rPr lang="en-US" altLang="zh-CN" sz="2800" dirty="0"/>
              <a:t>23</a:t>
            </a:r>
            <a:r>
              <a:rPr lang="zh-CN" altLang="en-US" sz="2800" dirty="0"/>
              <a:t>）</a:t>
            </a:r>
            <a:endParaRPr lang="en-US" altLang="zh-CN" sz="2800" dirty="0"/>
          </a:p>
          <a:p>
            <a:pPr lvl="1">
              <a:lnSpc>
                <a:spcPct val="130000"/>
              </a:lnSpc>
            </a:pPr>
            <a:r>
              <a:rPr lang="en-US" altLang="zh-CN" sz="3200" dirty="0">
                <a:solidFill>
                  <a:schemeClr val="accent2"/>
                </a:solidFill>
              </a:rPr>
              <a:t>3</a:t>
            </a:r>
            <a:r>
              <a:rPr lang="zh-CN" altLang="en-US" sz="3200" dirty="0">
                <a:solidFill>
                  <a:schemeClr val="accent2"/>
                </a:solidFill>
              </a:rPr>
              <a:t>、无论是生是死，总叫基督在我身上照常显大（</a:t>
            </a:r>
            <a:r>
              <a:rPr lang="en-US" altLang="zh-CN" sz="3200" dirty="0">
                <a:solidFill>
                  <a:schemeClr val="accent2"/>
                </a:solidFill>
              </a:rPr>
              <a:t>20</a:t>
            </a:r>
            <a:r>
              <a:rPr lang="zh-CN" altLang="en-US" sz="3200" dirty="0">
                <a:solidFill>
                  <a:schemeClr val="accent2"/>
                </a:solidFill>
              </a:rPr>
              <a:t>）</a:t>
            </a:r>
            <a:endParaRPr lang="en-US" altLang="zh-CN" sz="3200" dirty="0">
              <a:solidFill>
                <a:schemeClr val="accent2"/>
              </a:solidFill>
            </a:endParaRPr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id="{FAE48235-3DC3-4868-84EA-8F1C042B5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331" y="241563"/>
            <a:ext cx="10527985" cy="74228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zh-CN" altLang="en-US" sz="4000" dirty="0"/>
              <a:t>三、无论生或死，基督显大我就满足（</a:t>
            </a:r>
            <a:r>
              <a:rPr lang="en-US" altLang="zh-CN" sz="4000" dirty="0"/>
              <a:t>19-24</a:t>
            </a:r>
            <a:r>
              <a:rPr lang="zh-CN" altLang="en-US" sz="4000" dirty="0"/>
              <a:t>）</a:t>
            </a:r>
            <a:endParaRPr lang="en-US" altLang="zh-CN" sz="4000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30C2DEE-2BE6-4EB3-9580-9656B288EE8B}"/>
              </a:ext>
            </a:extLst>
          </p:cNvPr>
          <p:cNvSpPr txBox="1"/>
          <p:nvPr/>
        </p:nvSpPr>
        <p:spPr>
          <a:xfrm>
            <a:off x="9720827" y="1550569"/>
            <a:ext cx="1691489" cy="375686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US" altLang="zh-CN" sz="2700" dirty="0"/>
          </a:p>
          <a:p>
            <a:pPr algn="ctr">
              <a:lnSpc>
                <a:spcPct val="150000"/>
              </a:lnSpc>
            </a:pPr>
            <a:endParaRPr lang="en-US" altLang="zh-CN" sz="2700" dirty="0"/>
          </a:p>
          <a:p>
            <a:pPr algn="ctr">
              <a:lnSpc>
                <a:spcPct val="150000"/>
              </a:lnSpc>
            </a:pPr>
            <a:r>
              <a:rPr lang="zh-CN" altLang="en-US" sz="2700" dirty="0"/>
              <a:t>    类似：</a:t>
            </a:r>
            <a:endParaRPr lang="en-US" altLang="zh-CN" sz="2700" dirty="0"/>
          </a:p>
          <a:p>
            <a:pPr algn="ctr">
              <a:lnSpc>
                <a:spcPct val="150000"/>
              </a:lnSpc>
            </a:pPr>
            <a:r>
              <a:rPr lang="zh-CN" altLang="en-US" sz="2700" dirty="0"/>
              <a:t>但</a:t>
            </a:r>
            <a:r>
              <a:rPr lang="en-US" altLang="zh-CN" sz="2700" dirty="0"/>
              <a:t>3:16-18</a:t>
            </a:r>
          </a:p>
          <a:p>
            <a:pPr algn="ctr">
              <a:lnSpc>
                <a:spcPct val="150000"/>
              </a:lnSpc>
            </a:pPr>
            <a:endParaRPr lang="en-US" altLang="zh-CN" sz="2700" dirty="0"/>
          </a:p>
          <a:p>
            <a:pPr algn="ctr">
              <a:lnSpc>
                <a:spcPct val="150000"/>
              </a:lnSpc>
            </a:pPr>
            <a:endParaRPr lang="en-US" altLang="zh-CN" sz="2700" dirty="0"/>
          </a:p>
        </p:txBody>
      </p:sp>
      <p:graphicFrame>
        <p:nvGraphicFramePr>
          <p:cNvPr id="10" name="表格 4">
            <a:extLst>
              <a:ext uri="{FF2B5EF4-FFF2-40B4-BE49-F238E27FC236}">
                <a16:creationId xmlns:a16="http://schemas.microsoft.com/office/drawing/2014/main" id="{B9DD0AE5-8B1B-4752-A9D3-165CB63C35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151715"/>
              </p:ext>
            </p:extLst>
          </p:nvPr>
        </p:nvGraphicFramePr>
        <p:xfrm>
          <a:off x="1030146" y="4097440"/>
          <a:ext cx="8519480" cy="206029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259740">
                  <a:extLst>
                    <a:ext uri="{9D8B030D-6E8A-4147-A177-3AD203B41FA5}">
                      <a16:colId xmlns:a16="http://schemas.microsoft.com/office/drawing/2014/main" val="1968244780"/>
                    </a:ext>
                  </a:extLst>
                </a:gridCol>
                <a:gridCol w="4259740">
                  <a:extLst>
                    <a:ext uri="{9D8B030D-6E8A-4147-A177-3AD203B41FA5}">
                      <a16:colId xmlns:a16="http://schemas.microsoft.com/office/drawing/2014/main" val="2652082202"/>
                    </a:ext>
                  </a:extLst>
                </a:gridCol>
              </a:tblGrid>
              <a:tr h="69158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200" b="0" dirty="0"/>
                        <a:t>我活着就是基督（</a:t>
                      </a:r>
                      <a:r>
                        <a:rPr lang="en-US" altLang="zh-CN" sz="2200" b="0" dirty="0"/>
                        <a:t>21</a:t>
                      </a:r>
                      <a:r>
                        <a:rPr lang="zh-CN" altLang="en-US" sz="2200" b="0" dirty="0"/>
                        <a:t>）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200" b="0" dirty="0"/>
                        <a:t>我死了就有益处（</a:t>
                      </a:r>
                      <a:r>
                        <a:rPr lang="en-US" altLang="zh-CN" sz="2200" b="0" dirty="0"/>
                        <a:t>21</a:t>
                      </a:r>
                      <a:r>
                        <a:rPr lang="zh-CN" altLang="en-US" sz="2200" b="0" dirty="0"/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386903"/>
                  </a:ext>
                </a:extLst>
              </a:tr>
              <a:tr h="1368709"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2000" dirty="0"/>
                        <a:t>内：基督在我里面活着</a:t>
                      </a:r>
                      <a:endParaRPr lang="en-US" altLang="zh-CN" sz="2000" dirty="0"/>
                    </a:p>
                    <a:p>
                      <a:pPr marL="342900" indent="-342900" algn="l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2000" dirty="0"/>
                        <a:t>外：活出基督的样式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2000" dirty="0"/>
                        <a:t>己：与基督同在、好得无比（</a:t>
                      </a:r>
                      <a:r>
                        <a:rPr lang="en-US" altLang="zh-CN" sz="2000" dirty="0"/>
                        <a:t>23</a:t>
                      </a:r>
                      <a:r>
                        <a:rPr lang="zh-CN" altLang="en-US" sz="2000" dirty="0"/>
                        <a:t>）</a:t>
                      </a:r>
                      <a:endParaRPr lang="en-US" altLang="zh-CN" sz="2000" dirty="0"/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2000" dirty="0"/>
                        <a:t>人：一粒麦子落在地里死了，就结出许多子粒来（约</a:t>
                      </a:r>
                      <a:r>
                        <a:rPr lang="en-US" altLang="zh-CN" sz="2000" dirty="0"/>
                        <a:t>12</a:t>
                      </a:r>
                      <a:r>
                        <a:rPr lang="zh-CN" altLang="en-US" sz="2000" dirty="0"/>
                        <a:t>：</a:t>
                      </a:r>
                      <a:r>
                        <a:rPr lang="en-US" altLang="zh-CN" sz="2000" dirty="0"/>
                        <a:t>24</a:t>
                      </a:r>
                      <a:r>
                        <a:rPr lang="zh-CN" altLang="en-US" sz="2000" dirty="0"/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2511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51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08D4B4-9327-4586-A7F6-9333A5B05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330035"/>
            <a:ext cx="10156952" cy="5043333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altLang="zh-CN" sz="3000" dirty="0">
                <a:solidFill>
                  <a:schemeClr val="accent2"/>
                </a:solidFill>
              </a:rPr>
              <a:t>4</a:t>
            </a:r>
            <a:r>
              <a:rPr lang="zh-CN" altLang="en-US" sz="3000" dirty="0">
                <a:solidFill>
                  <a:schemeClr val="accent2"/>
                </a:solidFill>
              </a:rPr>
              <a:t>、两难之间（</a:t>
            </a:r>
            <a:r>
              <a:rPr lang="en-US" altLang="zh-CN" sz="3000" dirty="0">
                <a:solidFill>
                  <a:schemeClr val="accent2"/>
                </a:solidFill>
              </a:rPr>
              <a:t>23</a:t>
            </a:r>
            <a:r>
              <a:rPr lang="zh-CN" altLang="en-US" sz="3000" dirty="0">
                <a:solidFill>
                  <a:schemeClr val="accent2"/>
                </a:solidFill>
              </a:rPr>
              <a:t>）</a:t>
            </a:r>
            <a:endParaRPr lang="en-US" altLang="zh-CN" sz="3000" dirty="0">
              <a:solidFill>
                <a:schemeClr val="accent2"/>
              </a:solidFill>
            </a:endParaRPr>
          </a:p>
          <a:p>
            <a:pPr lvl="1">
              <a:lnSpc>
                <a:spcPct val="130000"/>
              </a:lnSpc>
            </a:pPr>
            <a:endParaRPr lang="en-US" altLang="zh-CN" sz="3200" dirty="0"/>
          </a:p>
          <a:p>
            <a:pPr lvl="1">
              <a:lnSpc>
                <a:spcPct val="130000"/>
              </a:lnSpc>
            </a:pPr>
            <a:endParaRPr lang="en-US" altLang="zh-CN" sz="3200" dirty="0"/>
          </a:p>
          <a:p>
            <a:pPr lvl="1">
              <a:lnSpc>
                <a:spcPct val="130000"/>
              </a:lnSpc>
            </a:pPr>
            <a:endParaRPr lang="en-US" altLang="zh-CN" sz="3200" dirty="0"/>
          </a:p>
          <a:p>
            <a:pPr lvl="1">
              <a:lnSpc>
                <a:spcPct val="130000"/>
              </a:lnSpc>
            </a:pPr>
            <a:endParaRPr lang="en-US" altLang="zh-CN" sz="3200" dirty="0"/>
          </a:p>
          <a:p>
            <a:pPr lvl="3">
              <a:lnSpc>
                <a:spcPct val="130000"/>
              </a:lnSpc>
            </a:pPr>
            <a:r>
              <a:rPr lang="zh-CN" altLang="en-US" sz="2600" dirty="0"/>
              <a:t>两者都很好，所以两难</a:t>
            </a:r>
          </a:p>
          <a:p>
            <a:pPr lvl="3">
              <a:lnSpc>
                <a:spcPct val="130000"/>
              </a:lnSpc>
            </a:pPr>
            <a:r>
              <a:rPr lang="zh-CN" altLang="en-US" sz="2600" dirty="0"/>
              <a:t>然而逐渐感受到神呼召他继续存活，来侍奉神、造就人</a:t>
            </a:r>
            <a:endParaRPr lang="en-US" altLang="zh-CN" sz="2600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DEBB0A71-A79D-49A4-8E41-624FF7E78A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490957"/>
              </p:ext>
            </p:extLst>
          </p:nvPr>
        </p:nvGraphicFramePr>
        <p:xfrm>
          <a:off x="1961266" y="2220990"/>
          <a:ext cx="8269468" cy="241601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34734">
                  <a:extLst>
                    <a:ext uri="{9D8B030D-6E8A-4147-A177-3AD203B41FA5}">
                      <a16:colId xmlns:a16="http://schemas.microsoft.com/office/drawing/2014/main" val="1968244780"/>
                    </a:ext>
                  </a:extLst>
                </a:gridCol>
                <a:gridCol w="4134734">
                  <a:extLst>
                    <a:ext uri="{9D8B030D-6E8A-4147-A177-3AD203B41FA5}">
                      <a16:colId xmlns:a16="http://schemas.microsoft.com/office/drawing/2014/main" val="2652082202"/>
                    </a:ext>
                  </a:extLst>
                </a:gridCol>
              </a:tblGrid>
              <a:tr h="157106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b="0" dirty="0"/>
                        <a:t>A</a:t>
                      </a:r>
                      <a:r>
                        <a:rPr lang="zh-CN" altLang="en-US" sz="2800" b="0" dirty="0"/>
                        <a:t>：与主同在（安息）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0" dirty="0"/>
                        <a:t>B</a:t>
                      </a:r>
                      <a:r>
                        <a:rPr lang="zh-CN" altLang="en-US" sz="2800" b="0" dirty="0"/>
                        <a:t>：继续存活（结果子）</a:t>
                      </a:r>
                      <a:endParaRPr lang="en-US" altLang="zh-CN" sz="2800" b="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0" dirty="0"/>
                        <a:t>↓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0" dirty="0"/>
                        <a:t>晚一些再与主同在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386903"/>
                  </a:ext>
                </a:extLst>
              </a:tr>
              <a:tr h="84495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/>
                        <a:t>对己：好得无比（</a:t>
                      </a:r>
                      <a:r>
                        <a:rPr lang="en-US" altLang="zh-CN" sz="2800" dirty="0"/>
                        <a:t>23</a:t>
                      </a:r>
                      <a:r>
                        <a:rPr lang="zh-CN" altLang="en-US" sz="2800" dirty="0"/>
                        <a:t>）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dirty="0"/>
                        <a:t>对人：更是要紧（</a:t>
                      </a:r>
                      <a:r>
                        <a:rPr lang="en-US" altLang="zh-CN" sz="2800" dirty="0"/>
                        <a:t>24</a:t>
                      </a:r>
                      <a:r>
                        <a:rPr lang="zh-CN" altLang="en-US" sz="2800" dirty="0"/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2511537"/>
                  </a:ext>
                </a:extLst>
              </a:tr>
            </a:tbl>
          </a:graphicData>
        </a:graphic>
      </p:graphicFrame>
      <p:sp>
        <p:nvSpPr>
          <p:cNvPr id="7" name="标题 1">
            <a:extLst>
              <a:ext uri="{FF2B5EF4-FFF2-40B4-BE49-F238E27FC236}">
                <a16:creationId xmlns:a16="http://schemas.microsoft.com/office/drawing/2014/main" id="{4629E127-248E-4ECA-B8CC-C090FB81D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331" y="241563"/>
            <a:ext cx="10527985" cy="74228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zh-CN" altLang="en-US" sz="4000" dirty="0"/>
              <a:t>三、无论生或死，基督显大我就满足（</a:t>
            </a:r>
            <a:r>
              <a:rPr lang="en-US" altLang="zh-CN" sz="4000" dirty="0"/>
              <a:t>19-24</a:t>
            </a:r>
            <a:r>
              <a:rPr lang="zh-CN" altLang="en-US" sz="4000" dirty="0"/>
              <a:t>）</a:t>
            </a:r>
            <a:endParaRPr lang="en-US" altLang="zh-CN" sz="4000" dirty="0"/>
          </a:p>
        </p:txBody>
      </p:sp>
    </p:spTree>
    <p:extLst>
      <p:ext uri="{BB962C8B-B14F-4D97-AF65-F5344CB8AC3E}">
        <p14:creationId xmlns:p14="http://schemas.microsoft.com/office/powerpoint/2010/main" val="1358511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08D4B4-9327-4586-A7F6-9333A5B05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044" y="1273214"/>
            <a:ext cx="9780608" cy="5058137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</a:pPr>
            <a:r>
              <a:rPr lang="zh-CN" altLang="en-US" sz="3200" dirty="0">
                <a:solidFill>
                  <a:schemeClr val="accent2"/>
                </a:solidFill>
              </a:rPr>
              <a:t>为基督的荣耀而活（</a:t>
            </a:r>
            <a:r>
              <a:rPr lang="en-US" altLang="zh-CN" sz="3200" dirty="0">
                <a:solidFill>
                  <a:schemeClr val="accent2"/>
                </a:solidFill>
              </a:rPr>
              <a:t>20-21</a:t>
            </a:r>
            <a:r>
              <a:rPr lang="zh-CN" altLang="en-US" sz="3200" dirty="0">
                <a:solidFill>
                  <a:schemeClr val="accent2"/>
                </a:solidFill>
              </a:rPr>
              <a:t>）</a:t>
            </a:r>
            <a:endParaRPr lang="en-US" altLang="zh-CN" sz="3200" dirty="0">
              <a:solidFill>
                <a:schemeClr val="accent2"/>
              </a:solidFill>
            </a:endParaRPr>
          </a:p>
          <a:p>
            <a:pPr>
              <a:lnSpc>
                <a:spcPct val="130000"/>
              </a:lnSpc>
            </a:pPr>
            <a:r>
              <a:rPr lang="zh-CN" altLang="en-US" sz="3200" dirty="0">
                <a:solidFill>
                  <a:schemeClr val="accent2"/>
                </a:solidFill>
              </a:rPr>
              <a:t>为他人的益处而活（</a:t>
            </a:r>
            <a:r>
              <a:rPr lang="en-US" altLang="zh-CN" sz="3200" dirty="0">
                <a:solidFill>
                  <a:schemeClr val="accent2"/>
                </a:solidFill>
              </a:rPr>
              <a:t>25-26</a:t>
            </a:r>
            <a:r>
              <a:rPr lang="zh-CN" altLang="en-US" sz="3200" dirty="0">
                <a:solidFill>
                  <a:schemeClr val="accent2"/>
                </a:solidFill>
              </a:rPr>
              <a:t>）</a:t>
            </a:r>
            <a:endParaRPr lang="en-US" altLang="zh-CN" sz="3200" dirty="0">
              <a:solidFill>
                <a:schemeClr val="accent2"/>
              </a:solidFill>
            </a:endParaRPr>
          </a:p>
          <a:p>
            <a:pPr lvl="2">
              <a:lnSpc>
                <a:spcPct val="130000"/>
              </a:lnSpc>
            </a:pPr>
            <a:r>
              <a:rPr lang="zh-CN" altLang="en-US" sz="2800" dirty="0"/>
              <a:t>使人得着真理的造就</a:t>
            </a:r>
            <a:endParaRPr lang="en-US" altLang="zh-CN" sz="2800" dirty="0"/>
          </a:p>
          <a:p>
            <a:pPr lvl="4">
              <a:lnSpc>
                <a:spcPct val="130000"/>
              </a:lnSpc>
            </a:pPr>
            <a:r>
              <a:rPr lang="zh-CN" altLang="en-US" sz="2400" dirty="0"/>
              <a:t>“仍要住在世间，且与你们众人同住，使你们在所信的道上又长进、又喜乐”（</a:t>
            </a:r>
            <a:r>
              <a:rPr lang="en-US" altLang="zh-CN" sz="2400" dirty="0"/>
              <a:t>25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30000"/>
              </a:lnSpc>
            </a:pPr>
            <a:r>
              <a:rPr lang="zh-CN" altLang="en-US" sz="2800" dirty="0"/>
              <a:t>使人得着重逢的欢乐</a:t>
            </a:r>
            <a:endParaRPr lang="en-US" altLang="zh-CN" sz="2800" dirty="0"/>
          </a:p>
          <a:p>
            <a:pPr lvl="4">
              <a:lnSpc>
                <a:spcPct val="130000"/>
              </a:lnSpc>
            </a:pPr>
            <a:r>
              <a:rPr lang="en-US" altLang="zh-CN" sz="2400" dirty="0"/>
              <a:t>“</a:t>
            </a:r>
            <a:r>
              <a:rPr lang="zh-CN" altLang="en-US" sz="2400" dirty="0"/>
              <a:t>叫你们在基督耶稣里的欢乐，因我再到你们那里去，就越发加增”（</a:t>
            </a:r>
            <a:r>
              <a:rPr lang="en-US" altLang="zh-CN" sz="2400" dirty="0"/>
              <a:t>26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30000"/>
              </a:lnSpc>
            </a:pPr>
            <a:r>
              <a:rPr lang="zh-CN" altLang="en-US" sz="2800" dirty="0"/>
              <a:t>不是为自己的益处</a:t>
            </a:r>
            <a:endParaRPr lang="en-US" altLang="zh-CN" sz="2800" dirty="0"/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id="{FAE48235-3DC3-4868-84EA-8F1C042B5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331" y="241563"/>
            <a:ext cx="10527985" cy="742285"/>
          </a:xfrm>
        </p:spPr>
        <p:txBody>
          <a:bodyPr/>
          <a:lstStyle/>
          <a:p>
            <a:pPr algn="ctr">
              <a:lnSpc>
                <a:spcPct val="130000"/>
              </a:lnSpc>
            </a:pPr>
            <a:r>
              <a:rPr lang="zh-CN" altLang="en-US" sz="4000" dirty="0"/>
              <a:t>四、在世存留日，凡事只为荣神益人（</a:t>
            </a:r>
            <a:r>
              <a:rPr lang="en-US" altLang="zh-CN" sz="4000" dirty="0"/>
              <a:t>25-26</a:t>
            </a:r>
            <a:r>
              <a:rPr lang="zh-CN" altLang="en-US" sz="4000" dirty="0"/>
              <a:t>）</a:t>
            </a:r>
            <a:endParaRPr lang="en-US" altLang="zh-CN" sz="4000" dirty="0"/>
          </a:p>
        </p:txBody>
      </p:sp>
    </p:spTree>
    <p:extLst>
      <p:ext uri="{BB962C8B-B14F-4D97-AF65-F5344CB8AC3E}">
        <p14:creationId xmlns:p14="http://schemas.microsoft.com/office/powerpoint/2010/main" val="290792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材纹理">
  <a:themeElements>
    <a:clrScheme name="木材纹理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材纹理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木材纹理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2396</TotalTime>
  <Words>2199</Words>
  <Application>Microsoft Office PowerPoint</Application>
  <PresentationFormat>宽屏</PresentationFormat>
  <Paragraphs>134</Paragraphs>
  <Slides>12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等线</vt:lpstr>
      <vt:lpstr>Arial</vt:lpstr>
      <vt:lpstr>Calibri</vt:lpstr>
      <vt:lpstr>Rockwell</vt:lpstr>
      <vt:lpstr>Rockwell Condensed</vt:lpstr>
      <vt:lpstr>Wingdings</vt:lpstr>
      <vt:lpstr>木材纹理</vt:lpstr>
      <vt:lpstr>腓立比书1:12-26 为基督而活</vt:lpstr>
      <vt:lpstr>提纲</vt:lpstr>
      <vt:lpstr>一、万事主掌权，患难之中福音广传（12-14）</vt:lpstr>
      <vt:lpstr>一、万事主掌权，患难之中福音广传（12-14）</vt:lpstr>
      <vt:lpstr>一、万事主掌权，患难之中福音广传（12-14）</vt:lpstr>
      <vt:lpstr>二、无论何动机，基督传开我就欢喜（15-18）</vt:lpstr>
      <vt:lpstr>三、无论生或死，基督显大我就满足（19-24）</vt:lpstr>
      <vt:lpstr>三、无论生或死，基督显大我就满足（19-24）</vt:lpstr>
      <vt:lpstr>四、在世存留日，凡事只为荣神益人（25-26）</vt:lpstr>
      <vt:lpstr>PowerPoint 演示文稿</vt:lpstr>
      <vt:lpstr>PowerPoint 演示文稿</vt:lpstr>
      <vt:lpstr>总结——腓1:12-26 为基督而活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腓立比书1：1-11 在基督里的问候与代祷</dc:title>
  <dc:creator>User</dc:creator>
  <cp:lastModifiedBy>LLF</cp:lastModifiedBy>
  <cp:revision>170</cp:revision>
  <dcterms:created xsi:type="dcterms:W3CDTF">2021-04-10T03:02:05Z</dcterms:created>
  <dcterms:modified xsi:type="dcterms:W3CDTF">2021-08-07T18:45:57Z</dcterms:modified>
</cp:coreProperties>
</file>