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8"/>
  </p:notesMasterIdLst>
  <p:sldIdLst>
    <p:sldId id="256" r:id="rId2"/>
    <p:sldId id="261" r:id="rId3"/>
    <p:sldId id="265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704" autoAdjust="0"/>
  </p:normalViewPr>
  <p:slideViewPr>
    <p:cSldViewPr snapToGrid="0">
      <p:cViewPr varScale="1">
        <p:scale>
          <a:sx n="51" d="100"/>
          <a:sy n="51" d="100"/>
        </p:scale>
        <p:origin x="11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2930D-533F-4E06-AF6D-0AFDF78FE115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9824C-2DCF-440D-9A2F-ADB1A30E9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8915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824C-2DCF-440D-9A2F-ADB1A30E972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7677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824C-2DCF-440D-9A2F-ADB1A30E972C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0442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824C-2DCF-440D-9A2F-ADB1A30E972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7120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824C-2DCF-440D-9A2F-ADB1A30E972C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406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824C-2DCF-440D-9A2F-ADB1A30E972C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538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299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7057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3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>
            <a:alphaModFix amt="9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8582152" cy="688386"/>
          </a:xfrm>
          <a:custGeom>
            <a:avLst/>
            <a:gdLst>
              <a:gd name="connsiteX0" fmla="*/ 0 w 8582152"/>
              <a:gd name="connsiteY0" fmla="*/ 0 h 688386"/>
              <a:gd name="connsiteX1" fmla="*/ 574344 w 8582152"/>
              <a:gd name="connsiteY1" fmla="*/ 0 h 688386"/>
              <a:gd name="connsiteX2" fmla="*/ 977045 w 8582152"/>
              <a:gd name="connsiteY2" fmla="*/ 0 h 688386"/>
              <a:gd name="connsiteX3" fmla="*/ 1808854 w 8582152"/>
              <a:gd name="connsiteY3" fmla="*/ 0 h 688386"/>
              <a:gd name="connsiteX4" fmla="*/ 2383198 w 8582152"/>
              <a:gd name="connsiteY4" fmla="*/ 0 h 688386"/>
              <a:gd name="connsiteX5" fmla="*/ 2957542 w 8582152"/>
              <a:gd name="connsiteY5" fmla="*/ 0 h 688386"/>
              <a:gd name="connsiteX6" fmla="*/ 3789350 w 8582152"/>
              <a:gd name="connsiteY6" fmla="*/ 0 h 688386"/>
              <a:gd name="connsiteX7" fmla="*/ 4277873 w 8582152"/>
              <a:gd name="connsiteY7" fmla="*/ 0 h 688386"/>
              <a:gd name="connsiteX8" fmla="*/ 5109681 w 8582152"/>
              <a:gd name="connsiteY8" fmla="*/ 0 h 688386"/>
              <a:gd name="connsiteX9" fmla="*/ 5941490 w 8582152"/>
              <a:gd name="connsiteY9" fmla="*/ 0 h 688386"/>
              <a:gd name="connsiteX10" fmla="*/ 6601655 w 8582152"/>
              <a:gd name="connsiteY10" fmla="*/ 0 h 688386"/>
              <a:gd name="connsiteX11" fmla="*/ 7433464 w 8582152"/>
              <a:gd name="connsiteY11" fmla="*/ 0 h 688386"/>
              <a:gd name="connsiteX12" fmla="*/ 8007808 w 8582152"/>
              <a:gd name="connsiteY12" fmla="*/ 0 h 688386"/>
              <a:gd name="connsiteX13" fmla="*/ 8582152 w 8582152"/>
              <a:gd name="connsiteY13" fmla="*/ 0 h 688386"/>
              <a:gd name="connsiteX14" fmla="*/ 8582152 w 8582152"/>
              <a:gd name="connsiteY14" fmla="*/ 688386 h 688386"/>
              <a:gd name="connsiteX15" fmla="*/ 7921986 w 8582152"/>
              <a:gd name="connsiteY15" fmla="*/ 688386 h 688386"/>
              <a:gd name="connsiteX16" fmla="*/ 7261821 w 8582152"/>
              <a:gd name="connsiteY16" fmla="*/ 688386 h 688386"/>
              <a:gd name="connsiteX17" fmla="*/ 6430012 w 8582152"/>
              <a:gd name="connsiteY17" fmla="*/ 688386 h 688386"/>
              <a:gd name="connsiteX18" fmla="*/ 5769847 w 8582152"/>
              <a:gd name="connsiteY18" fmla="*/ 688386 h 688386"/>
              <a:gd name="connsiteX19" fmla="*/ 5367146 w 8582152"/>
              <a:gd name="connsiteY19" fmla="*/ 688386 h 688386"/>
              <a:gd name="connsiteX20" fmla="*/ 4878623 w 8582152"/>
              <a:gd name="connsiteY20" fmla="*/ 688386 h 688386"/>
              <a:gd name="connsiteX21" fmla="*/ 4046815 w 8582152"/>
              <a:gd name="connsiteY21" fmla="*/ 688386 h 688386"/>
              <a:gd name="connsiteX22" fmla="*/ 3386649 w 8582152"/>
              <a:gd name="connsiteY22" fmla="*/ 688386 h 688386"/>
              <a:gd name="connsiteX23" fmla="*/ 2898127 w 8582152"/>
              <a:gd name="connsiteY23" fmla="*/ 688386 h 688386"/>
              <a:gd name="connsiteX24" fmla="*/ 2237961 w 8582152"/>
              <a:gd name="connsiteY24" fmla="*/ 688386 h 688386"/>
              <a:gd name="connsiteX25" fmla="*/ 1835260 w 8582152"/>
              <a:gd name="connsiteY25" fmla="*/ 688386 h 688386"/>
              <a:gd name="connsiteX26" fmla="*/ 1432559 w 8582152"/>
              <a:gd name="connsiteY26" fmla="*/ 688386 h 688386"/>
              <a:gd name="connsiteX27" fmla="*/ 772394 w 8582152"/>
              <a:gd name="connsiteY27" fmla="*/ 688386 h 688386"/>
              <a:gd name="connsiteX28" fmla="*/ 0 w 8582152"/>
              <a:gd name="connsiteY28" fmla="*/ 688386 h 688386"/>
              <a:gd name="connsiteX29" fmla="*/ 0 w 8582152"/>
              <a:gd name="connsiteY29" fmla="*/ 0 h 688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8582152" h="688386" extrusionOk="0">
                <a:moveTo>
                  <a:pt x="0" y="0"/>
                </a:moveTo>
                <a:cubicBezTo>
                  <a:pt x="208802" y="19539"/>
                  <a:pt x="352138" y="-6705"/>
                  <a:pt x="574344" y="0"/>
                </a:cubicBezTo>
                <a:cubicBezTo>
                  <a:pt x="796550" y="6705"/>
                  <a:pt x="864655" y="-6582"/>
                  <a:pt x="977045" y="0"/>
                </a:cubicBezTo>
                <a:cubicBezTo>
                  <a:pt x="1089435" y="6582"/>
                  <a:pt x="1407294" y="-26422"/>
                  <a:pt x="1808854" y="0"/>
                </a:cubicBezTo>
                <a:cubicBezTo>
                  <a:pt x="2210414" y="26422"/>
                  <a:pt x="2140433" y="-21703"/>
                  <a:pt x="2383198" y="0"/>
                </a:cubicBezTo>
                <a:cubicBezTo>
                  <a:pt x="2625963" y="21703"/>
                  <a:pt x="2800897" y="-7243"/>
                  <a:pt x="2957542" y="0"/>
                </a:cubicBezTo>
                <a:cubicBezTo>
                  <a:pt x="3114187" y="7243"/>
                  <a:pt x="3521246" y="-34655"/>
                  <a:pt x="3789350" y="0"/>
                </a:cubicBezTo>
                <a:cubicBezTo>
                  <a:pt x="4057454" y="34655"/>
                  <a:pt x="4148663" y="-6252"/>
                  <a:pt x="4277873" y="0"/>
                </a:cubicBezTo>
                <a:cubicBezTo>
                  <a:pt x="4407083" y="6252"/>
                  <a:pt x="4755409" y="-28358"/>
                  <a:pt x="5109681" y="0"/>
                </a:cubicBezTo>
                <a:cubicBezTo>
                  <a:pt x="5463953" y="28358"/>
                  <a:pt x="5726288" y="35255"/>
                  <a:pt x="5941490" y="0"/>
                </a:cubicBezTo>
                <a:cubicBezTo>
                  <a:pt x="6156692" y="-35255"/>
                  <a:pt x="6412745" y="23606"/>
                  <a:pt x="6601655" y="0"/>
                </a:cubicBezTo>
                <a:cubicBezTo>
                  <a:pt x="6790566" y="-23606"/>
                  <a:pt x="7081602" y="5511"/>
                  <a:pt x="7433464" y="0"/>
                </a:cubicBezTo>
                <a:cubicBezTo>
                  <a:pt x="7785326" y="-5511"/>
                  <a:pt x="7890544" y="-8965"/>
                  <a:pt x="8007808" y="0"/>
                </a:cubicBezTo>
                <a:cubicBezTo>
                  <a:pt x="8125072" y="8965"/>
                  <a:pt x="8361399" y="9166"/>
                  <a:pt x="8582152" y="0"/>
                </a:cubicBezTo>
                <a:cubicBezTo>
                  <a:pt x="8557668" y="189241"/>
                  <a:pt x="8551403" y="549354"/>
                  <a:pt x="8582152" y="688386"/>
                </a:cubicBezTo>
                <a:cubicBezTo>
                  <a:pt x="8360689" y="663555"/>
                  <a:pt x="8056402" y="694353"/>
                  <a:pt x="7921986" y="688386"/>
                </a:cubicBezTo>
                <a:cubicBezTo>
                  <a:pt x="7787570" y="682419"/>
                  <a:pt x="7522447" y="706108"/>
                  <a:pt x="7261821" y="688386"/>
                </a:cubicBezTo>
                <a:cubicBezTo>
                  <a:pt x="7001195" y="670664"/>
                  <a:pt x="6675657" y="676093"/>
                  <a:pt x="6430012" y="688386"/>
                </a:cubicBezTo>
                <a:cubicBezTo>
                  <a:pt x="6184367" y="700679"/>
                  <a:pt x="6008944" y="720685"/>
                  <a:pt x="5769847" y="688386"/>
                </a:cubicBezTo>
                <a:cubicBezTo>
                  <a:pt x="5530751" y="656087"/>
                  <a:pt x="5468738" y="691760"/>
                  <a:pt x="5367146" y="688386"/>
                </a:cubicBezTo>
                <a:cubicBezTo>
                  <a:pt x="5265554" y="685012"/>
                  <a:pt x="5088616" y="665527"/>
                  <a:pt x="4878623" y="688386"/>
                </a:cubicBezTo>
                <a:cubicBezTo>
                  <a:pt x="4668630" y="711245"/>
                  <a:pt x="4223836" y="682748"/>
                  <a:pt x="4046815" y="688386"/>
                </a:cubicBezTo>
                <a:cubicBezTo>
                  <a:pt x="3869794" y="694024"/>
                  <a:pt x="3620261" y="661359"/>
                  <a:pt x="3386649" y="688386"/>
                </a:cubicBezTo>
                <a:cubicBezTo>
                  <a:pt x="3153037" y="715413"/>
                  <a:pt x="3121991" y="675073"/>
                  <a:pt x="2898127" y="688386"/>
                </a:cubicBezTo>
                <a:cubicBezTo>
                  <a:pt x="2674263" y="701699"/>
                  <a:pt x="2375769" y="663954"/>
                  <a:pt x="2237961" y="688386"/>
                </a:cubicBezTo>
                <a:cubicBezTo>
                  <a:pt x="2100153" y="712818"/>
                  <a:pt x="1967212" y="687746"/>
                  <a:pt x="1835260" y="688386"/>
                </a:cubicBezTo>
                <a:cubicBezTo>
                  <a:pt x="1703308" y="689026"/>
                  <a:pt x="1514335" y="680435"/>
                  <a:pt x="1432559" y="688386"/>
                </a:cubicBezTo>
                <a:cubicBezTo>
                  <a:pt x="1350783" y="696337"/>
                  <a:pt x="1080886" y="689455"/>
                  <a:pt x="772394" y="688386"/>
                </a:cubicBezTo>
                <a:cubicBezTo>
                  <a:pt x="463902" y="687317"/>
                  <a:pt x="335820" y="658107"/>
                  <a:pt x="0" y="688386"/>
                </a:cubicBezTo>
                <a:cubicBezTo>
                  <a:pt x="19383" y="449276"/>
                  <a:pt x="-17307" y="330901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1219033472">
                  <ask:type>
                    <ask:lineSketchFreehand/>
                  </ask:type>
                </ask:lineSketchStyleProps>
              </a:ext>
            </a:extLst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>
            <a:lvl1pPr>
              <a:defRPr sz="4400" u="none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330036"/>
            <a:ext cx="10058400" cy="48421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304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EA23B25-8723-468D-A85C-1B899FDAF0D7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zh-CN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8951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811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00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31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0311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92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2021/10/9</a:t>
            </a:fld>
            <a:endParaRPr lang="zh-CN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981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EA23B25-8723-468D-A85C-1B899FDAF0D7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860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92C64A-B122-41D2-A9E0-B0F8B211A2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169" y="1292087"/>
            <a:ext cx="9966960" cy="278415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zh-CN" altLang="en-US" sz="4200" dirty="0"/>
              <a:t>腓立比书</a:t>
            </a:r>
            <a:r>
              <a:rPr lang="en-US" altLang="zh-CN" sz="4200" dirty="0"/>
              <a:t>2:1-4</a:t>
            </a:r>
            <a:br>
              <a:rPr lang="en-US" altLang="zh-CN" sz="6000" dirty="0"/>
            </a:br>
            <a:r>
              <a:rPr lang="zh-CN" altLang="en-US" sz="6000" dirty="0"/>
              <a:t>在基督里合一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D65DF89-B087-47A0-8119-4BCA08615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492486"/>
            <a:ext cx="7891272" cy="966481"/>
          </a:xfrm>
        </p:spPr>
        <p:txBody>
          <a:bodyPr>
            <a:normAutofit/>
          </a:bodyPr>
          <a:lstStyle/>
          <a:p>
            <a:pPr algn="r"/>
            <a:r>
              <a:rPr lang="en-US" altLang="zh-CN" sz="3200" dirty="0"/>
              <a:t>2021</a:t>
            </a:r>
            <a:r>
              <a:rPr lang="zh-CN" altLang="en-US" sz="3200" dirty="0"/>
              <a:t>年</a:t>
            </a:r>
            <a:r>
              <a:rPr lang="en-US" altLang="zh-CN" sz="3200" dirty="0"/>
              <a:t>10</a:t>
            </a:r>
            <a:r>
              <a:rPr lang="zh-CN" altLang="en-US" sz="3200" dirty="0"/>
              <a:t>月</a:t>
            </a:r>
            <a:r>
              <a:rPr lang="en-US" altLang="zh-CN" sz="3200" dirty="0"/>
              <a:t>10</a:t>
            </a:r>
            <a:r>
              <a:rPr lang="zh-CN" altLang="en-US" sz="3200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968512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326D63-1883-4E16-8423-BF98A4D6F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809" y="341607"/>
            <a:ext cx="10846381" cy="688386"/>
          </a:xfrm>
        </p:spPr>
        <p:txBody>
          <a:bodyPr/>
          <a:lstStyle/>
          <a:p>
            <a:r>
              <a:rPr lang="zh-CN" altLang="en-US" dirty="0"/>
              <a:t>一、合一的</a:t>
            </a:r>
            <a:r>
              <a:rPr lang="zh-CN" altLang="zh-CN" dirty="0"/>
              <a:t>根基：在</a:t>
            </a:r>
            <a:r>
              <a:rPr lang="zh-CN" altLang="en-US" dirty="0"/>
              <a:t>基督</a:t>
            </a:r>
            <a:r>
              <a:rPr lang="zh-CN" altLang="zh-CN" dirty="0"/>
              <a:t>里</a:t>
            </a:r>
            <a:r>
              <a:rPr lang="zh-CN" altLang="en-US" dirty="0"/>
              <a:t>（</a:t>
            </a:r>
            <a:r>
              <a:rPr lang="en-US" altLang="zh-CN" dirty="0"/>
              <a:t>2:1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076ECB1-4DE7-4065-8027-C98000368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/>
              <a:t>1</a:t>
            </a:r>
            <a:r>
              <a:rPr lang="zh-CN" altLang="en-US" sz="3200" dirty="0"/>
              <a:t>、</a:t>
            </a:r>
            <a:r>
              <a:rPr lang="zh-CN" altLang="zh-CN" sz="3200" dirty="0"/>
              <a:t>在基督里的劝勉</a:t>
            </a:r>
            <a:r>
              <a:rPr lang="en-US" altLang="zh-CN" sz="3200" dirty="0"/>
              <a:t>/</a:t>
            </a:r>
            <a:r>
              <a:rPr lang="zh-CN" altLang="zh-CN" sz="3200" dirty="0"/>
              <a:t>鼓励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en-US" altLang="zh-CN" sz="3200" dirty="0"/>
              <a:t>2</a:t>
            </a:r>
            <a:r>
              <a:rPr lang="zh-CN" altLang="en-US" sz="3200" dirty="0"/>
              <a:t>、</a:t>
            </a:r>
            <a:r>
              <a:rPr lang="zh-CN" altLang="zh-CN" sz="3200" dirty="0"/>
              <a:t>神的爱带来的安慰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en-US" altLang="zh-CN" sz="3200" dirty="0"/>
              <a:t>3</a:t>
            </a:r>
            <a:r>
              <a:rPr lang="zh-CN" altLang="en-US" sz="3200" dirty="0"/>
              <a:t>、</a:t>
            </a:r>
            <a:r>
              <a:rPr lang="zh-CN" altLang="zh-CN" sz="3200" dirty="0"/>
              <a:t>圣灵与我们的交通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en-US" altLang="zh-CN" sz="3200" dirty="0"/>
              <a:t>4</a:t>
            </a:r>
            <a:r>
              <a:rPr lang="zh-CN" altLang="en-US" sz="3200" dirty="0"/>
              <a:t>、</a:t>
            </a:r>
            <a:r>
              <a:rPr lang="zh-CN" altLang="zh-CN" sz="3200" dirty="0"/>
              <a:t>从主涌流给我们的慈悲怜悯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0329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326D63-1883-4E16-8423-BF98A4D6F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809" y="341607"/>
            <a:ext cx="10846381" cy="688386"/>
          </a:xfrm>
        </p:spPr>
        <p:txBody>
          <a:bodyPr/>
          <a:lstStyle/>
          <a:p>
            <a:r>
              <a:rPr lang="zh-CN" altLang="en-US" dirty="0"/>
              <a:t>一、合一的</a:t>
            </a:r>
            <a:r>
              <a:rPr lang="zh-CN" altLang="zh-CN" dirty="0"/>
              <a:t>根基：在</a:t>
            </a:r>
            <a:r>
              <a:rPr lang="zh-CN" altLang="en-US" dirty="0"/>
              <a:t>基督</a:t>
            </a:r>
            <a:r>
              <a:rPr lang="zh-CN" altLang="zh-CN" dirty="0"/>
              <a:t>里</a:t>
            </a:r>
            <a:r>
              <a:rPr lang="zh-CN" altLang="en-US" dirty="0"/>
              <a:t>（</a:t>
            </a:r>
            <a:r>
              <a:rPr lang="en-US" altLang="zh-CN" dirty="0"/>
              <a:t>2:1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076ECB1-4DE7-4065-8027-C98000368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330036"/>
            <a:ext cx="10058400" cy="345490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>
                <a:solidFill>
                  <a:srgbClr val="FF0000"/>
                </a:solidFill>
              </a:rPr>
              <a:t>只有</a:t>
            </a:r>
            <a:r>
              <a:rPr lang="zh-CN" altLang="en-US" sz="3200" dirty="0"/>
              <a:t>在基督里</a:t>
            </a:r>
            <a:r>
              <a:rPr lang="en-US" altLang="zh-CN" sz="3200" dirty="0"/>
              <a:t>-&gt;</a:t>
            </a:r>
            <a:r>
              <a:rPr lang="zh-CN" altLang="en-US" sz="3200" dirty="0"/>
              <a:t>我们</a:t>
            </a:r>
            <a:r>
              <a:rPr lang="zh-CN" altLang="en-US" sz="3200" dirty="0">
                <a:solidFill>
                  <a:srgbClr val="FF0000"/>
                </a:solidFill>
              </a:rPr>
              <a:t>才</a:t>
            </a:r>
            <a:r>
              <a:rPr lang="zh-CN" altLang="en-US" sz="3200" dirty="0"/>
              <a:t>能真正彼此合一</a:t>
            </a:r>
          </a:p>
          <a:p>
            <a:pPr>
              <a:lnSpc>
                <a:spcPct val="150000"/>
              </a:lnSpc>
            </a:pPr>
            <a:r>
              <a:rPr lang="zh-CN" altLang="en-US" sz="3200" dirty="0">
                <a:solidFill>
                  <a:srgbClr val="FF0000"/>
                </a:solidFill>
              </a:rPr>
              <a:t>只要</a:t>
            </a:r>
            <a:r>
              <a:rPr lang="zh-CN" altLang="en-US" sz="3200" dirty="0"/>
              <a:t>在基督里</a:t>
            </a:r>
            <a:r>
              <a:rPr lang="en-US" altLang="zh-CN" sz="3200" dirty="0"/>
              <a:t>-&gt;</a:t>
            </a:r>
            <a:r>
              <a:rPr lang="zh-CN" altLang="en-US" sz="3200" dirty="0"/>
              <a:t>我们自然</a:t>
            </a:r>
            <a:r>
              <a:rPr lang="zh-CN" altLang="en-US" sz="3200" dirty="0">
                <a:solidFill>
                  <a:srgbClr val="FF0000"/>
                </a:solidFill>
              </a:rPr>
              <a:t>就</a:t>
            </a:r>
            <a:r>
              <a:rPr lang="zh-CN" altLang="en-US" sz="3200" dirty="0"/>
              <a:t>会逐渐合一</a:t>
            </a:r>
          </a:p>
          <a:p>
            <a:pPr>
              <a:lnSpc>
                <a:spcPct val="150000"/>
              </a:lnSpc>
            </a:pPr>
            <a:r>
              <a:rPr lang="zh-CN" altLang="en-US" sz="3200" dirty="0">
                <a:solidFill>
                  <a:srgbClr val="FF0000"/>
                </a:solidFill>
              </a:rPr>
              <a:t>既然</a:t>
            </a:r>
            <a:r>
              <a:rPr lang="zh-CN" altLang="en-US" sz="3200" dirty="0"/>
              <a:t>在基督里</a:t>
            </a:r>
            <a:r>
              <a:rPr lang="en-US" altLang="zh-CN" sz="3200" dirty="0"/>
              <a:t>-&gt;</a:t>
            </a:r>
            <a:r>
              <a:rPr lang="zh-CN" altLang="en-US" sz="3200" dirty="0"/>
              <a:t>我们</a:t>
            </a:r>
            <a:r>
              <a:rPr lang="zh-CN" altLang="en-US" sz="3200" dirty="0">
                <a:solidFill>
                  <a:srgbClr val="FF0000"/>
                </a:solidFill>
              </a:rPr>
              <a:t>就</a:t>
            </a:r>
            <a:r>
              <a:rPr lang="zh-CN" altLang="en-US" sz="3200" dirty="0"/>
              <a:t>要竭力追求合一</a:t>
            </a:r>
          </a:p>
        </p:txBody>
      </p:sp>
    </p:spTree>
    <p:extLst>
      <p:ext uri="{BB962C8B-B14F-4D97-AF65-F5344CB8AC3E}">
        <p14:creationId xmlns:p14="http://schemas.microsoft.com/office/powerpoint/2010/main" val="243335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326D63-1883-4E16-8423-BF98A4D6F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809" y="341607"/>
            <a:ext cx="10846381" cy="688386"/>
          </a:xfrm>
        </p:spPr>
        <p:txBody>
          <a:bodyPr/>
          <a:lstStyle/>
          <a:p>
            <a:r>
              <a:rPr lang="zh-CN" altLang="en-US" dirty="0"/>
              <a:t>二、合一的要义（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076ECB1-4DE7-4065-8027-C98000368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804" y="1240077"/>
            <a:ext cx="10452390" cy="41054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/>
              <a:t>同心合意</a:t>
            </a:r>
            <a:endParaRPr lang="en-US" altLang="zh-CN" sz="3200" dirty="0"/>
          </a:p>
          <a:p>
            <a:pPr lvl="1">
              <a:lnSpc>
                <a:spcPct val="150000"/>
              </a:lnSpc>
            </a:pPr>
            <a:r>
              <a:rPr lang="en-US" altLang="zh-CN" sz="2800" dirty="0"/>
              <a:t>1</a:t>
            </a:r>
            <a:r>
              <a:rPr lang="zh-CN" altLang="en-US" sz="2800" dirty="0"/>
              <a:t>、</a:t>
            </a:r>
            <a:r>
              <a:rPr lang="zh-CN" altLang="en-US" sz="2800" b="1" u="sng" dirty="0"/>
              <a:t>核心：连于基督，高举福音</a:t>
            </a:r>
            <a:endParaRPr lang="en-US" altLang="zh-CN" sz="2800" b="1" u="sng" dirty="0"/>
          </a:p>
          <a:p>
            <a:pPr lvl="2">
              <a:lnSpc>
                <a:spcPct val="150000"/>
              </a:lnSpc>
            </a:pPr>
            <a:r>
              <a:rPr lang="zh-CN" altLang="en-US" sz="2400" dirty="0">
                <a:solidFill>
                  <a:srgbClr val="FF0000"/>
                </a:solidFill>
              </a:rPr>
              <a:t>既</a:t>
            </a:r>
            <a:r>
              <a:rPr lang="zh-CN" altLang="en-US" sz="2400" dirty="0"/>
              <a:t>是同心合意的根基，</a:t>
            </a:r>
            <a:r>
              <a:rPr lang="zh-CN" altLang="en-US" sz="2400" dirty="0">
                <a:solidFill>
                  <a:srgbClr val="FF0000"/>
                </a:solidFill>
              </a:rPr>
              <a:t>又</a:t>
            </a:r>
            <a:r>
              <a:rPr lang="zh-CN" altLang="en-US" sz="2400" dirty="0"/>
              <a:t>应当是这相同心意的核心内容</a:t>
            </a:r>
            <a:endParaRPr lang="en-US" altLang="zh-CN" sz="2400" dirty="0"/>
          </a:p>
          <a:p>
            <a:pPr lvl="1">
              <a:lnSpc>
                <a:spcPct val="150000"/>
              </a:lnSpc>
            </a:pPr>
            <a:r>
              <a:rPr lang="en-US" altLang="zh-CN" sz="2800" dirty="0"/>
              <a:t>2</a:t>
            </a:r>
            <a:r>
              <a:rPr lang="zh-CN" altLang="en-US" sz="2800" dirty="0"/>
              <a:t>、凡事同心</a:t>
            </a:r>
          </a:p>
          <a:p>
            <a:pPr lvl="2">
              <a:lnSpc>
                <a:spcPct val="150000"/>
              </a:lnSpc>
            </a:pPr>
            <a:r>
              <a:rPr lang="zh-CN" altLang="en-US" sz="2400" dirty="0"/>
              <a:t>在核心问题上同心（连于基督、高举福音），有助于我们在凡事上同心</a:t>
            </a:r>
          </a:p>
        </p:txBody>
      </p:sp>
    </p:spTree>
    <p:extLst>
      <p:ext uri="{BB962C8B-B14F-4D97-AF65-F5344CB8AC3E}">
        <p14:creationId xmlns:p14="http://schemas.microsoft.com/office/powerpoint/2010/main" val="72137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326D63-1883-4E16-8423-BF98A4D6F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809" y="341606"/>
            <a:ext cx="11101657" cy="748157"/>
          </a:xfrm>
        </p:spPr>
        <p:txBody>
          <a:bodyPr/>
          <a:lstStyle/>
          <a:p>
            <a:r>
              <a:rPr lang="zh-CN" altLang="en-US" dirty="0"/>
              <a:t>三、合一的</a:t>
            </a:r>
            <a:r>
              <a:rPr lang="zh-CN" altLang="zh-CN" dirty="0"/>
              <a:t>秘诀</a:t>
            </a:r>
            <a:r>
              <a:rPr lang="zh-CN" altLang="en-US" dirty="0"/>
              <a:t>（</a:t>
            </a:r>
            <a:r>
              <a:rPr lang="en-US" altLang="zh-CN" dirty="0"/>
              <a:t>2:3-4</a:t>
            </a:r>
            <a:r>
              <a:rPr lang="zh-CN" altLang="en-US" dirty="0"/>
              <a:t>）：活出基督的生命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076ECB1-4DE7-4065-8027-C98000368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/>
              <a:t>1</a:t>
            </a:r>
            <a:r>
              <a:rPr lang="zh-CN" altLang="en-US" sz="3200" dirty="0"/>
              <a:t>、不可分门结党、贪图虚荣（思想基督）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en-US" altLang="zh-CN" sz="3200" dirty="0"/>
              <a:t>2</a:t>
            </a:r>
            <a:r>
              <a:rPr lang="zh-CN" altLang="en-US" sz="3200" dirty="0"/>
              <a:t>、要存心谦卑（思想基督）</a:t>
            </a:r>
            <a:endParaRPr lang="en-US" altLang="zh-CN" sz="3200" dirty="0"/>
          </a:p>
          <a:p>
            <a:pPr lvl="1">
              <a:lnSpc>
                <a:spcPct val="150000"/>
              </a:lnSpc>
            </a:pPr>
            <a:r>
              <a:rPr lang="zh-CN" altLang="en-US" sz="2800" dirty="0"/>
              <a:t>基督的榜样：谦卑、顺服、与天父合一（</a:t>
            </a:r>
            <a:r>
              <a:rPr lang="en-US" altLang="zh-CN" sz="2800" dirty="0"/>
              <a:t>2</a:t>
            </a:r>
            <a:r>
              <a:rPr lang="zh-CN" altLang="en-US" sz="2800" dirty="0"/>
              <a:t>：</a:t>
            </a:r>
            <a:r>
              <a:rPr lang="en-US" altLang="zh-CN" sz="2800" dirty="0"/>
              <a:t>5-11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>
              <a:lnSpc>
                <a:spcPct val="150000"/>
              </a:lnSpc>
            </a:pPr>
            <a:r>
              <a:rPr lang="en-US" altLang="zh-CN" sz="3200" dirty="0"/>
              <a:t>3</a:t>
            </a:r>
            <a:r>
              <a:rPr lang="zh-CN" altLang="en-US" sz="3200" dirty="0"/>
              <a:t>、要顾念他人（思想基督）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52201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326D63-1883-4E16-8423-BF98A4D6F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809" y="341607"/>
            <a:ext cx="10846381" cy="688386"/>
          </a:xfrm>
        </p:spPr>
        <p:txBody>
          <a:bodyPr/>
          <a:lstStyle/>
          <a:p>
            <a:r>
              <a:rPr lang="zh-CN" altLang="en-US" dirty="0"/>
              <a:t>总结</a:t>
            </a:r>
            <a:r>
              <a:rPr lang="zh-CN" altLang="zh-CN" dirty="0"/>
              <a:t>：在</a:t>
            </a:r>
            <a:r>
              <a:rPr lang="zh-CN" altLang="en-US" dirty="0"/>
              <a:t>基督</a:t>
            </a:r>
            <a:r>
              <a:rPr lang="zh-CN" altLang="zh-CN" dirty="0"/>
              <a:t>里</a:t>
            </a:r>
            <a:r>
              <a:rPr lang="zh-CN" altLang="en-US" dirty="0"/>
              <a:t>合一（腓</a:t>
            </a:r>
            <a:r>
              <a:rPr lang="en-US" altLang="zh-CN" dirty="0"/>
              <a:t>2:1-4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076ECB1-4DE7-4065-8027-C98000368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/>
              <a:t>合一的根基：在</a:t>
            </a:r>
            <a:r>
              <a:rPr lang="zh-CN" altLang="en-US" sz="3200" dirty="0">
                <a:solidFill>
                  <a:srgbClr val="FF0000"/>
                </a:solidFill>
              </a:rPr>
              <a:t>基督</a:t>
            </a:r>
            <a:r>
              <a:rPr lang="zh-CN" altLang="en-US" sz="3200" dirty="0"/>
              <a:t>里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zh-CN" altLang="en-US" sz="3200" dirty="0"/>
              <a:t>合一的要义：同心合意</a:t>
            </a:r>
            <a:r>
              <a:rPr lang="en-US" altLang="zh-CN" sz="3200" dirty="0"/>
              <a:t>——</a:t>
            </a:r>
            <a:r>
              <a:rPr lang="zh-CN" altLang="en-US" sz="3200" dirty="0"/>
              <a:t>连于</a:t>
            </a:r>
            <a:r>
              <a:rPr lang="zh-CN" altLang="en-US" sz="3200" dirty="0">
                <a:solidFill>
                  <a:srgbClr val="FF0000"/>
                </a:solidFill>
              </a:rPr>
              <a:t>基督</a:t>
            </a:r>
            <a:r>
              <a:rPr lang="zh-CN" altLang="en-US" sz="3200" dirty="0"/>
              <a:t>，高举福音；凡事同心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zh-CN" altLang="en-US" sz="3200" dirty="0"/>
              <a:t>合一的秘诀：活出</a:t>
            </a:r>
            <a:r>
              <a:rPr lang="zh-CN" altLang="en-US" sz="3200" dirty="0">
                <a:solidFill>
                  <a:srgbClr val="FF0000"/>
                </a:solidFill>
              </a:rPr>
              <a:t>基督</a:t>
            </a:r>
            <a:r>
              <a:rPr lang="zh-CN" altLang="en-US" sz="3200" dirty="0"/>
              <a:t>的生命</a:t>
            </a:r>
            <a:r>
              <a:rPr lang="en-US" altLang="zh-CN" sz="3200" dirty="0"/>
              <a:t>/</a:t>
            </a:r>
            <a:r>
              <a:rPr lang="zh-CN" altLang="en-US" sz="3200" dirty="0"/>
              <a:t>思想</a:t>
            </a:r>
            <a:r>
              <a:rPr lang="zh-CN" altLang="en-US" sz="3200" dirty="0">
                <a:solidFill>
                  <a:srgbClr val="FF0000"/>
                </a:solidFill>
              </a:rPr>
              <a:t>基督</a:t>
            </a:r>
            <a:r>
              <a:rPr lang="zh-CN" altLang="en-US" sz="3200" dirty="0"/>
              <a:t>（不可分门结党、贪图虚荣，要存心谦卑、顾念他人）</a:t>
            </a:r>
          </a:p>
        </p:txBody>
      </p:sp>
    </p:spTree>
    <p:extLst>
      <p:ext uri="{BB962C8B-B14F-4D97-AF65-F5344CB8AC3E}">
        <p14:creationId xmlns:p14="http://schemas.microsoft.com/office/powerpoint/2010/main" val="32065238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材纹理">
  <a:themeElements>
    <a:clrScheme name="木材纹理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材纹理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材纹理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1983</TotalTime>
  <Words>294</Words>
  <Application>Microsoft Office PowerPoint</Application>
  <PresentationFormat>宽屏</PresentationFormat>
  <Paragraphs>31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Rockwell</vt:lpstr>
      <vt:lpstr>Rockwell Condensed</vt:lpstr>
      <vt:lpstr>Wingdings</vt:lpstr>
      <vt:lpstr>木材纹理</vt:lpstr>
      <vt:lpstr>腓立比书2:1-4 在基督里合一</vt:lpstr>
      <vt:lpstr>一、合一的根基：在基督里（2:1）</vt:lpstr>
      <vt:lpstr>一、合一的根基：在基督里（2:1）</vt:lpstr>
      <vt:lpstr>二、合一的要义（2：2）</vt:lpstr>
      <vt:lpstr>三、合一的秘诀（2:3-4）：活出基督的生命</vt:lpstr>
      <vt:lpstr>总结：在基督里合一（腓2:1-4）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腓立比书1：1-11 在基督里的问候与代祷</dc:title>
  <dc:creator>User</dc:creator>
  <cp:lastModifiedBy>LLF</cp:lastModifiedBy>
  <cp:revision>132</cp:revision>
  <dcterms:created xsi:type="dcterms:W3CDTF">2021-04-10T03:02:05Z</dcterms:created>
  <dcterms:modified xsi:type="dcterms:W3CDTF">2021-10-09T11:53:46Z</dcterms:modified>
</cp:coreProperties>
</file>