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1" r:id="rId4"/>
    <p:sldId id="280" r:id="rId5"/>
    <p:sldId id="278" r:id="rId6"/>
    <p:sldId id="279" r:id="rId7"/>
    <p:sldId id="282" r:id="rId8"/>
    <p:sldId id="284" r:id="rId9"/>
    <p:sldId id="285" r:id="rId10"/>
    <p:sldId id="286" r:id="rId11"/>
    <p:sldId id="283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20:1-16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恩典与工价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0377E7-1679-4D8B-AA60-923D2DAF8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比喻的重点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49B47A-815D-460D-BC1C-7CD8B9936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世界的原则</a:t>
            </a:r>
            <a:endParaRPr lang="en-US" altLang="zh-CN" dirty="0"/>
          </a:p>
          <a:p>
            <a:pPr lvl="1"/>
            <a:r>
              <a:rPr lang="zh-CN" altLang="en-US" dirty="0"/>
              <a:t>不劳而获             不公平</a:t>
            </a:r>
            <a:endParaRPr lang="en-US" altLang="zh-CN" dirty="0"/>
          </a:p>
          <a:p>
            <a:pPr lvl="1"/>
            <a:r>
              <a:rPr lang="zh-CN" altLang="en-US" dirty="0"/>
              <a:t>多劳多得             公平</a:t>
            </a:r>
            <a:endParaRPr lang="en-US" altLang="zh-CN" dirty="0"/>
          </a:p>
          <a:p>
            <a:r>
              <a:rPr lang="zh-CN" altLang="en-US" dirty="0"/>
              <a:t>天国的原则</a:t>
            </a:r>
            <a:endParaRPr lang="en-US" altLang="zh-CN" dirty="0"/>
          </a:p>
          <a:p>
            <a:pPr lvl="1"/>
            <a:r>
              <a:rPr lang="zh-CN" altLang="en-US" dirty="0"/>
              <a:t>靠功绩和能力             进入天国</a:t>
            </a:r>
            <a:endParaRPr lang="en-US" altLang="zh-CN" dirty="0"/>
          </a:p>
          <a:p>
            <a:pPr lvl="1"/>
            <a:r>
              <a:rPr lang="zh-CN" altLang="en-US" dirty="0"/>
              <a:t>靠神的恩典              进入天国</a:t>
            </a:r>
            <a:endParaRPr lang="en-US" altLang="zh-CN" dirty="0"/>
          </a:p>
          <a:p>
            <a:r>
              <a:rPr lang="zh-CN" altLang="en-US" dirty="0"/>
              <a:t>要得到神手中一切美善的东西</a:t>
            </a:r>
            <a:endParaRPr lang="en-US" altLang="zh-CN" dirty="0"/>
          </a:p>
          <a:p>
            <a:pPr lvl="1"/>
            <a:r>
              <a:rPr lang="zh-CN" altLang="en-US" dirty="0"/>
              <a:t>只能依靠神（主权）的恩典</a:t>
            </a:r>
            <a:endParaRPr lang="en-US" altLang="zh-CN" dirty="0"/>
          </a:p>
          <a:p>
            <a:pPr lvl="1"/>
            <a:r>
              <a:rPr lang="zh-CN" altLang="en-US" dirty="0"/>
              <a:t>我们没有理由嫉妒神赐恩典给其他人</a:t>
            </a:r>
            <a:endParaRPr lang="en-US" altLang="zh-CN" dirty="0"/>
          </a:p>
        </p:txBody>
      </p:sp>
      <p:sp>
        <p:nvSpPr>
          <p:cNvPr id="4" name="箭头: 右 3">
            <a:extLst>
              <a:ext uri="{FF2B5EF4-FFF2-40B4-BE49-F238E27FC236}">
                <a16:creationId xmlns:a16="http://schemas.microsoft.com/office/drawing/2014/main" id="{C3853BD8-2DF4-4184-89A2-2C46CBFC74A1}"/>
              </a:ext>
            </a:extLst>
          </p:cNvPr>
          <p:cNvSpPr/>
          <p:nvPr/>
        </p:nvSpPr>
        <p:spPr>
          <a:xfrm>
            <a:off x="2915816" y="2252109"/>
            <a:ext cx="93610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箭头: 右 4">
            <a:extLst>
              <a:ext uri="{FF2B5EF4-FFF2-40B4-BE49-F238E27FC236}">
                <a16:creationId xmlns:a16="http://schemas.microsoft.com/office/drawing/2014/main" id="{D082CDAB-49AF-4C69-B0F4-0F64E5111D0D}"/>
              </a:ext>
            </a:extLst>
          </p:cNvPr>
          <p:cNvSpPr/>
          <p:nvPr/>
        </p:nvSpPr>
        <p:spPr>
          <a:xfrm>
            <a:off x="2915816" y="2780928"/>
            <a:ext cx="93610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箭头: 右 5">
            <a:extLst>
              <a:ext uri="{FF2B5EF4-FFF2-40B4-BE49-F238E27FC236}">
                <a16:creationId xmlns:a16="http://schemas.microsoft.com/office/drawing/2014/main" id="{4D31F1C1-0135-4AF0-BDDF-90C8F1079B7A}"/>
              </a:ext>
            </a:extLst>
          </p:cNvPr>
          <p:cNvSpPr/>
          <p:nvPr/>
        </p:nvSpPr>
        <p:spPr>
          <a:xfrm>
            <a:off x="3635896" y="3863181"/>
            <a:ext cx="93610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乘号 6">
            <a:extLst>
              <a:ext uri="{FF2B5EF4-FFF2-40B4-BE49-F238E27FC236}">
                <a16:creationId xmlns:a16="http://schemas.microsoft.com/office/drawing/2014/main" id="{1E7CC129-A543-4D28-B075-FE687D041199}"/>
              </a:ext>
            </a:extLst>
          </p:cNvPr>
          <p:cNvSpPr>
            <a:spLocks noChangeAspect="1"/>
          </p:cNvSpPr>
          <p:nvPr/>
        </p:nvSpPr>
        <p:spPr>
          <a:xfrm>
            <a:off x="3618820" y="3600000"/>
            <a:ext cx="880001" cy="792000"/>
          </a:xfrm>
          <a:prstGeom prst="mathMultiply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82FAFE37-DA99-42D7-8678-09A68B616C24}"/>
              </a:ext>
            </a:extLst>
          </p:cNvPr>
          <p:cNvSpPr/>
          <p:nvPr/>
        </p:nvSpPr>
        <p:spPr>
          <a:xfrm>
            <a:off x="3326633" y="4392000"/>
            <a:ext cx="93610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半闭框 8">
            <a:extLst>
              <a:ext uri="{FF2B5EF4-FFF2-40B4-BE49-F238E27FC236}">
                <a16:creationId xmlns:a16="http://schemas.microsoft.com/office/drawing/2014/main" id="{52069078-E7BF-4DFC-B437-81F04C5885FE}"/>
              </a:ext>
            </a:extLst>
          </p:cNvPr>
          <p:cNvSpPr>
            <a:spLocks noChangeAspect="1"/>
          </p:cNvSpPr>
          <p:nvPr/>
        </p:nvSpPr>
        <p:spPr>
          <a:xfrm rot="7702868" flipH="1">
            <a:off x="3358620" y="4205861"/>
            <a:ext cx="798949" cy="468000"/>
          </a:xfrm>
          <a:prstGeom prst="half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5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8D3BAD-DEC7-4CF9-B62D-3D5563C8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让恩典得胜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8EBB57-09F3-4CD7-84C6-630E3E622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相信神</a:t>
            </a:r>
            <a:endParaRPr lang="en-US" altLang="zh-CN" dirty="0"/>
          </a:p>
          <a:p>
            <a:pPr lvl="1"/>
            <a:r>
              <a:rPr lang="zh-CN" altLang="en-US" dirty="0"/>
              <a:t>相信神的公义</a:t>
            </a:r>
            <a:endParaRPr lang="en-US" altLang="zh-CN" dirty="0"/>
          </a:p>
          <a:p>
            <a:pPr lvl="1"/>
            <a:r>
              <a:rPr lang="zh-CN" altLang="en-US" dirty="0"/>
              <a:t>相信神的良善</a:t>
            </a:r>
            <a:endParaRPr lang="en-US" altLang="zh-CN" dirty="0"/>
          </a:p>
          <a:p>
            <a:pPr lvl="1"/>
            <a:r>
              <a:rPr lang="zh-CN" altLang="en-US" dirty="0"/>
              <a:t>相信神的应许</a:t>
            </a:r>
            <a:endParaRPr lang="en-US" altLang="zh-CN" dirty="0"/>
          </a:p>
          <a:p>
            <a:r>
              <a:rPr lang="zh-CN" altLang="en-US" dirty="0"/>
              <a:t>依靠神</a:t>
            </a:r>
            <a:endParaRPr lang="en-US" altLang="zh-CN" dirty="0"/>
          </a:p>
          <a:p>
            <a:pPr lvl="1"/>
            <a:r>
              <a:rPr lang="zh-CN" altLang="en-US" dirty="0"/>
              <a:t>依靠父神的信实</a:t>
            </a:r>
            <a:endParaRPr lang="en-US" altLang="zh-CN" dirty="0"/>
          </a:p>
          <a:p>
            <a:pPr lvl="1"/>
            <a:r>
              <a:rPr lang="zh-CN" altLang="en-US" dirty="0"/>
              <a:t>依靠基督的救恩</a:t>
            </a:r>
            <a:endParaRPr lang="en-US" altLang="zh-CN" dirty="0"/>
          </a:p>
          <a:p>
            <a:pPr lvl="1"/>
            <a:r>
              <a:rPr lang="zh-CN" altLang="en-US" dirty="0"/>
              <a:t>依靠圣灵的大能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8732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30020" y="836712"/>
            <a:ext cx="8229600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天国的原则</a:t>
            </a:r>
            <a:endParaRPr lang="en-US" altLang="zh-CN" dirty="0"/>
          </a:p>
          <a:p>
            <a:pPr lvl="1"/>
            <a:r>
              <a:rPr lang="zh-CN" altLang="en-US" dirty="0"/>
              <a:t>是恩典的原则</a:t>
            </a:r>
            <a:endParaRPr lang="en-US" altLang="zh-CN" dirty="0"/>
          </a:p>
          <a:p>
            <a:pPr lvl="1"/>
            <a:r>
              <a:rPr lang="zh-CN" altLang="en-US" dirty="0"/>
              <a:t>是神按照自己的主权赐下恩典</a:t>
            </a:r>
            <a:endParaRPr lang="en-US" altLang="zh-CN" dirty="0"/>
          </a:p>
          <a:p>
            <a:pPr lvl="1"/>
            <a:r>
              <a:rPr lang="zh-CN" altLang="en-US" dirty="0"/>
              <a:t>我们应该相信和依靠神的恩典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我们要如何行</a:t>
            </a:r>
            <a:endParaRPr lang="en-US" altLang="zh-CN" dirty="0"/>
          </a:p>
          <a:p>
            <a:pPr lvl="1"/>
            <a:r>
              <a:rPr lang="zh-CN" altLang="en-US" dirty="0"/>
              <a:t>不依靠自己的行为</a:t>
            </a:r>
            <a:endParaRPr lang="en-US" altLang="zh-CN" dirty="0"/>
          </a:p>
          <a:p>
            <a:pPr lvl="1"/>
            <a:r>
              <a:rPr lang="zh-CN" altLang="en-US" dirty="0"/>
              <a:t>靠恩典努力有所作为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20:1-16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1</a:t>
            </a:r>
            <a:r>
              <a:rPr lang="zh-CN" altLang="en-US" sz="2800" dirty="0"/>
              <a:t>因为天国好像家主清早去，雇人进他的葡萄园做工，</a:t>
            </a:r>
            <a:r>
              <a:rPr lang="en-US" altLang="zh-CN" sz="2800" baseline="30000" dirty="0"/>
              <a:t>2</a:t>
            </a:r>
            <a:r>
              <a:rPr lang="zh-CN" altLang="en-US" sz="2800" dirty="0"/>
              <a:t>和工人讲定一天一钱银子，就打发他们进葡萄园去。</a:t>
            </a:r>
            <a:endParaRPr lang="en-US" altLang="zh-CN" sz="2800" dirty="0"/>
          </a:p>
          <a:p>
            <a:pPr marL="0" indent="0" algn="just">
              <a:buNone/>
            </a:pPr>
            <a:r>
              <a:rPr lang="en-US" altLang="zh-CN" sz="2800" baseline="30000" dirty="0"/>
              <a:t>           3</a:t>
            </a:r>
            <a:r>
              <a:rPr lang="zh-CN" altLang="en-US" sz="2800" dirty="0"/>
              <a:t>约在巳初出去，看见市上还有闲站的人，</a:t>
            </a:r>
            <a:r>
              <a:rPr lang="en-US" altLang="zh-CN" sz="2800" dirty="0"/>
              <a:t>4</a:t>
            </a:r>
            <a:r>
              <a:rPr lang="zh-CN" altLang="en-US" sz="2800" dirty="0"/>
              <a:t>就对他们说：‘你们也进葡萄园去，所当给的，我必给你们。’他们也进去了。</a:t>
            </a:r>
            <a:endParaRPr lang="en-US" altLang="zh-CN" sz="2800" dirty="0"/>
          </a:p>
          <a:p>
            <a:pPr marL="0" indent="0" algn="just">
              <a:buNone/>
            </a:pPr>
            <a:r>
              <a:rPr lang="en-US" altLang="zh-CN" sz="2800" baseline="30000" dirty="0"/>
              <a:t>           5</a:t>
            </a:r>
            <a:r>
              <a:rPr lang="zh-CN" altLang="en-US" sz="2800" dirty="0"/>
              <a:t>约在午正和申初又出去，也是这样行。</a:t>
            </a:r>
            <a:endParaRPr lang="en-US" altLang="zh-CN" sz="2800" dirty="0"/>
          </a:p>
          <a:p>
            <a:pPr marL="0" indent="0" algn="just">
              <a:buNone/>
            </a:pPr>
            <a:r>
              <a:rPr lang="en-US" altLang="zh-CN" sz="2800" baseline="30000" dirty="0"/>
              <a:t>           6</a:t>
            </a:r>
            <a:r>
              <a:rPr lang="zh-CN" altLang="en-US" sz="2800" dirty="0"/>
              <a:t>约在酉初出去，看见还有人站在那里，就问他们说：‘你们为什么整天在这里闲站呢？’</a:t>
            </a:r>
            <a:r>
              <a:rPr lang="en-US" altLang="zh-CN" sz="2800" baseline="30000" dirty="0"/>
              <a:t>7</a:t>
            </a:r>
            <a:r>
              <a:rPr lang="zh-CN" altLang="en-US" sz="2800" dirty="0"/>
              <a:t>他们说：‘因为没有人雇我们。’“他说：‘你们也进葡萄园去。’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20:1-16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8</a:t>
            </a:r>
            <a:r>
              <a:rPr lang="zh-CN" altLang="en-US" sz="2800" dirty="0"/>
              <a:t>到了晚上，园主对管事的说：‘叫工人都来，给他们工钱，从后来的起，到先来的为止。’</a:t>
            </a:r>
            <a:endParaRPr lang="en-US" altLang="zh-CN" sz="2800" dirty="0"/>
          </a:p>
          <a:p>
            <a:pPr marL="0" indent="0" algn="just">
              <a:buNone/>
            </a:pPr>
            <a:r>
              <a:rPr lang="en-US" altLang="zh-CN" sz="2800" baseline="30000" dirty="0"/>
              <a:t>          9</a:t>
            </a:r>
            <a:r>
              <a:rPr lang="zh-CN" altLang="en-US" sz="2800" dirty="0"/>
              <a:t>约在酉初雇的人来了，各人得了一钱银子。</a:t>
            </a:r>
            <a:r>
              <a:rPr lang="en-US" altLang="zh-CN" sz="2800" baseline="30000" dirty="0"/>
              <a:t>10</a:t>
            </a:r>
            <a:r>
              <a:rPr lang="zh-CN" altLang="en-US" sz="2800" dirty="0"/>
              <a:t>及至那先雇的来了，他们以为必要多得，谁知也是各得一钱。</a:t>
            </a:r>
            <a:r>
              <a:rPr lang="en-US" altLang="zh-CN" sz="2800" baseline="30000" dirty="0"/>
              <a:t>11</a:t>
            </a:r>
            <a:r>
              <a:rPr lang="zh-CN" altLang="en-US" sz="2800" dirty="0"/>
              <a:t>他们得了，就埋怨家主说：</a:t>
            </a:r>
            <a:r>
              <a:rPr lang="en-US" altLang="zh-CN" sz="2800" baseline="30000" dirty="0"/>
              <a:t>12</a:t>
            </a:r>
            <a:r>
              <a:rPr lang="zh-CN" altLang="en-US" sz="2800" dirty="0"/>
              <a:t>‘我们整天劳苦受热，那后来的只做了一小时，你竟叫他们和我们一样吗？’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17995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20:1-16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13</a:t>
            </a:r>
            <a:r>
              <a:rPr lang="zh-CN" altLang="en-US" sz="2800" dirty="0"/>
              <a:t>家主回答其中的一人说：‘朋友，我不亏负你，你与我讲定的不是一钱银子吗？</a:t>
            </a:r>
            <a:r>
              <a:rPr lang="en-US" altLang="zh-CN" sz="2800" baseline="30000" dirty="0"/>
              <a:t>14</a:t>
            </a:r>
            <a:r>
              <a:rPr lang="zh-CN" altLang="en-US" sz="2800" dirty="0"/>
              <a:t>拿你的走吧！我给那后来的和给你一样，这是我愿意的。</a:t>
            </a:r>
            <a:r>
              <a:rPr lang="en-US" altLang="zh-CN" sz="2800" baseline="30000" dirty="0"/>
              <a:t>15</a:t>
            </a:r>
            <a:r>
              <a:rPr lang="zh-CN" altLang="en-US" sz="2800" dirty="0"/>
              <a:t>我的东西难道不可随我的意思用吗？因为我作好人，你就红了眼吗？’</a:t>
            </a:r>
            <a:endParaRPr lang="en-US" altLang="zh-CN" sz="2800" dirty="0"/>
          </a:p>
          <a:p>
            <a:pPr marL="0" indent="0" algn="just">
              <a:buNone/>
            </a:pPr>
            <a:r>
              <a:rPr lang="en-US" altLang="zh-CN" sz="2800" baseline="30000" dirty="0"/>
              <a:t>          16</a:t>
            </a:r>
            <a:r>
              <a:rPr lang="zh-CN" altLang="en-US" sz="2800" dirty="0"/>
              <a:t>这样，那在后的将要在前；在前的将要在后了。”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13458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恩典与工价（太</a:t>
            </a:r>
            <a:r>
              <a:rPr lang="en-US" altLang="zh-CN" sz="2000" dirty="0">
                <a:solidFill>
                  <a:srgbClr val="FFC000"/>
                </a:solidFill>
              </a:rPr>
              <a:t>20:1-16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回顾和大纲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回顾</a:t>
            </a:r>
            <a:endParaRPr lang="en-US" altLang="zh-CN" dirty="0"/>
          </a:p>
          <a:p>
            <a:pPr lvl="1"/>
            <a:r>
              <a:rPr lang="zh-CN" altLang="en-US" dirty="0"/>
              <a:t>进天国靠恩典</a:t>
            </a:r>
            <a:endParaRPr lang="en-US" altLang="zh-CN" dirty="0"/>
          </a:p>
          <a:p>
            <a:pPr lvl="1"/>
            <a:r>
              <a:rPr lang="zh-CN" altLang="en-US" dirty="0"/>
              <a:t>跟随主得恩典</a:t>
            </a:r>
            <a:endParaRPr lang="en-US" altLang="zh-CN" dirty="0"/>
          </a:p>
          <a:p>
            <a:pPr lvl="1"/>
            <a:r>
              <a:rPr lang="zh-CN" altLang="en-US" dirty="0"/>
              <a:t>恩典带来改变</a:t>
            </a:r>
            <a:endParaRPr lang="en-US" altLang="zh-CN" dirty="0"/>
          </a:p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比喻的内容</a:t>
            </a:r>
            <a:endParaRPr lang="en-US" altLang="zh-CN" dirty="0"/>
          </a:p>
          <a:p>
            <a:pPr lvl="1"/>
            <a:r>
              <a:rPr lang="zh-CN" altLang="en-US" dirty="0"/>
              <a:t>比喻的重点</a:t>
            </a:r>
            <a:endParaRPr lang="en-US" altLang="zh-CN" dirty="0"/>
          </a:p>
          <a:p>
            <a:pPr lvl="1"/>
            <a:r>
              <a:rPr lang="zh-CN" altLang="en-US" dirty="0"/>
              <a:t>让恩典得胜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45D9AF-E0F9-42BC-B8C3-53A894FB0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比喻的内容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599575-1911-4A3C-B6C6-92397937B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有关天国的比喻</a:t>
            </a:r>
            <a:endParaRPr lang="en-US" altLang="zh-CN" dirty="0"/>
          </a:p>
          <a:p>
            <a:pPr lvl="1"/>
            <a:r>
              <a:rPr lang="zh-CN" altLang="en-US" dirty="0"/>
              <a:t>比喻的关联点</a:t>
            </a:r>
            <a:endParaRPr lang="en-US" altLang="zh-CN" dirty="0"/>
          </a:p>
          <a:p>
            <a:pPr lvl="2"/>
            <a:r>
              <a:rPr lang="zh-CN" altLang="en-US" dirty="0"/>
              <a:t>家主</a:t>
            </a:r>
            <a:endParaRPr lang="en-US" altLang="zh-CN" dirty="0"/>
          </a:p>
          <a:p>
            <a:pPr lvl="2"/>
            <a:r>
              <a:rPr lang="zh-CN" altLang="en-US" dirty="0"/>
              <a:t>不同时间来的工人</a:t>
            </a:r>
            <a:endParaRPr lang="en-US" altLang="zh-CN" dirty="0"/>
          </a:p>
          <a:p>
            <a:pPr lvl="3"/>
            <a:r>
              <a:rPr lang="zh-CN" altLang="en-US" dirty="0"/>
              <a:t>清早（早上六点）</a:t>
            </a:r>
            <a:endParaRPr lang="en-US" altLang="zh-CN" dirty="0"/>
          </a:p>
          <a:p>
            <a:pPr lvl="3"/>
            <a:r>
              <a:rPr lang="zh-CN" altLang="en-US" dirty="0"/>
              <a:t>巳初（早上九点）</a:t>
            </a:r>
            <a:endParaRPr lang="en-US" altLang="zh-CN" dirty="0"/>
          </a:p>
          <a:p>
            <a:pPr lvl="3"/>
            <a:r>
              <a:rPr lang="zh-CN" altLang="en-US" dirty="0"/>
              <a:t>午正（中午左右）和申初（下午三点）</a:t>
            </a:r>
            <a:endParaRPr lang="en-US" altLang="zh-CN" dirty="0"/>
          </a:p>
          <a:p>
            <a:pPr lvl="3"/>
            <a:r>
              <a:rPr lang="zh-CN" altLang="en-US" dirty="0"/>
              <a:t>酉初（下午五点）</a:t>
            </a:r>
            <a:endParaRPr lang="en-US" altLang="zh-CN" dirty="0"/>
          </a:p>
          <a:p>
            <a:pPr lvl="2"/>
            <a:r>
              <a:rPr lang="zh-CN" altLang="en-US" dirty="0"/>
              <a:t>同样的工钱</a:t>
            </a: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	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884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B3FAAE-A472-41C7-A938-4BA7C8528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比喻的内容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D442C7-5DC1-4F20-B0FE-0BCE7F06E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家主和工人的约定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zh-CN" altLang="en-US" dirty="0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42CF4B9E-EED0-455B-ABBD-4E8531DA23E9}"/>
              </a:ext>
            </a:extLst>
          </p:cNvPr>
          <p:cNvCxnSpPr>
            <a:cxnSpLocks/>
          </p:cNvCxnSpPr>
          <p:nvPr/>
        </p:nvCxnSpPr>
        <p:spPr>
          <a:xfrm>
            <a:off x="4211960" y="3120790"/>
            <a:ext cx="0" cy="153234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9A388C4B-2452-48BC-AFC2-B94E557F9DA0}"/>
              </a:ext>
            </a:extLst>
          </p:cNvPr>
          <p:cNvCxnSpPr>
            <a:cxnSpLocks/>
          </p:cNvCxnSpPr>
          <p:nvPr/>
        </p:nvCxnSpPr>
        <p:spPr>
          <a:xfrm flipV="1">
            <a:off x="4572000" y="3120790"/>
            <a:ext cx="0" cy="153234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968D82A2-9A4A-4949-BB22-A3F529416CBC}"/>
              </a:ext>
            </a:extLst>
          </p:cNvPr>
          <p:cNvSpPr txBox="1"/>
          <p:nvPr/>
        </p:nvSpPr>
        <p:spPr>
          <a:xfrm>
            <a:off x="3779912" y="2492896"/>
            <a:ext cx="115633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家主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8094932-6CA8-432C-973F-493EC801C0C0}"/>
              </a:ext>
            </a:extLst>
          </p:cNvPr>
          <p:cNvSpPr txBox="1"/>
          <p:nvPr/>
        </p:nvSpPr>
        <p:spPr>
          <a:xfrm>
            <a:off x="3779912" y="4734580"/>
            <a:ext cx="115633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工人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28215BA-C903-4143-A0EE-28164D02B5BE}"/>
              </a:ext>
            </a:extLst>
          </p:cNvPr>
          <p:cNvSpPr txBox="1"/>
          <p:nvPr/>
        </p:nvSpPr>
        <p:spPr>
          <a:xfrm>
            <a:off x="1579465" y="3611052"/>
            <a:ext cx="2452475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用一钱银子雇佣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B8C7D2B-26F8-4B1F-A402-C75D0B1DCAA8}"/>
              </a:ext>
            </a:extLst>
          </p:cNvPr>
          <p:cNvSpPr txBox="1"/>
          <p:nvPr/>
        </p:nvSpPr>
        <p:spPr>
          <a:xfrm>
            <a:off x="4716016" y="3611051"/>
            <a:ext cx="2452475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信任家主而做工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83007BD-2E04-4549-B493-5E01467CBBCF}"/>
              </a:ext>
            </a:extLst>
          </p:cNvPr>
          <p:cNvSpPr txBox="1"/>
          <p:nvPr/>
        </p:nvSpPr>
        <p:spPr>
          <a:xfrm>
            <a:off x="865972" y="5707617"/>
            <a:ext cx="115633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BE395B4-25AC-4DA8-BA61-4CA80071725A}"/>
              </a:ext>
            </a:extLst>
          </p:cNvPr>
          <p:cNvSpPr txBox="1"/>
          <p:nvPr/>
        </p:nvSpPr>
        <p:spPr>
          <a:xfrm>
            <a:off x="2318780" y="5707617"/>
            <a:ext cx="115633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839EF59-C21D-49E6-8DB6-904CD4650EAC}"/>
              </a:ext>
            </a:extLst>
          </p:cNvPr>
          <p:cNvSpPr txBox="1"/>
          <p:nvPr/>
        </p:nvSpPr>
        <p:spPr>
          <a:xfrm>
            <a:off x="3779911" y="5707617"/>
            <a:ext cx="115633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中午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C0796A9-8C15-4D16-A11A-BF1593DEC962}"/>
              </a:ext>
            </a:extLst>
          </p:cNvPr>
          <p:cNvSpPr txBox="1"/>
          <p:nvPr/>
        </p:nvSpPr>
        <p:spPr>
          <a:xfrm>
            <a:off x="5241042" y="5707617"/>
            <a:ext cx="115633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9E0007F-CCAC-402E-B380-6749E9F537A3}"/>
              </a:ext>
            </a:extLst>
          </p:cNvPr>
          <p:cNvSpPr txBox="1"/>
          <p:nvPr/>
        </p:nvSpPr>
        <p:spPr>
          <a:xfrm>
            <a:off x="6702173" y="5707617"/>
            <a:ext cx="115633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5AC4F110-C457-45E8-9143-B4B98DE3D987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2022303" y="4996190"/>
            <a:ext cx="1757609" cy="7114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49BE64E8-070A-4D2B-BD80-E03C2BB3038C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896946" y="5257801"/>
            <a:ext cx="882965" cy="44981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87B564DC-B44F-4AD6-88DC-7AA85C3E397A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4355976" y="5257800"/>
            <a:ext cx="2102" cy="44981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B34E5ECB-E22A-49E7-A904-E02C3AE6E4F1}"/>
              </a:ext>
            </a:extLst>
          </p:cNvPr>
          <p:cNvCxnSpPr>
            <a:cxnSpLocks/>
            <a:stCxn id="17" idx="0"/>
          </p:cNvCxnSpPr>
          <p:nvPr/>
        </p:nvCxnSpPr>
        <p:spPr>
          <a:xfrm flipH="1" flipV="1">
            <a:off x="4936242" y="5257801"/>
            <a:ext cx="882966" cy="44981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E30162A4-707B-4913-81E1-588BDA244E69}"/>
              </a:ext>
            </a:extLst>
          </p:cNvPr>
          <p:cNvCxnSpPr>
            <a:cxnSpLocks/>
            <a:endCxn id="8" idx="3"/>
          </p:cNvCxnSpPr>
          <p:nvPr/>
        </p:nvCxnSpPr>
        <p:spPr>
          <a:xfrm flipH="1" flipV="1">
            <a:off x="4936243" y="4996190"/>
            <a:ext cx="1765932" cy="7114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66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BB24B9-0E3B-4B7A-8CEB-1762E004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比喻的重点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8C2E26-FA93-48A5-9C7F-63996D879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两个原则</a:t>
            </a:r>
            <a:endParaRPr lang="en-US" altLang="zh-CN" dirty="0"/>
          </a:p>
          <a:p>
            <a:pPr lvl="1"/>
            <a:r>
              <a:rPr lang="zh-CN" altLang="en-US" dirty="0"/>
              <a:t>世界的原则：工价原则</a:t>
            </a:r>
            <a:endParaRPr lang="en-US" altLang="zh-CN" dirty="0"/>
          </a:p>
          <a:p>
            <a:pPr lvl="1"/>
            <a:r>
              <a:rPr lang="zh-CN" altLang="en-US" dirty="0"/>
              <a:t>天国的原则：恩典原则</a:t>
            </a:r>
            <a:endParaRPr lang="en-US" altLang="zh-CN" dirty="0"/>
          </a:p>
          <a:p>
            <a:r>
              <a:rPr lang="zh-CN" altLang="en-US" dirty="0"/>
              <a:t>工价原则</a:t>
            </a:r>
            <a:endParaRPr lang="en-US" altLang="zh-CN" dirty="0"/>
          </a:p>
          <a:p>
            <a:pPr lvl="1"/>
            <a:r>
              <a:rPr lang="zh-CN" altLang="en-US" dirty="0"/>
              <a:t>干多少时间（工作）            得多少工价</a:t>
            </a:r>
            <a:endParaRPr lang="en-US" altLang="zh-CN" dirty="0"/>
          </a:p>
          <a:p>
            <a:pPr lvl="1"/>
            <a:r>
              <a:rPr lang="zh-CN" altLang="en-US" dirty="0"/>
              <a:t>清早雇佣的应该比酉初雇佣的工人工钱多</a:t>
            </a:r>
            <a:endParaRPr lang="en-US" altLang="zh-CN" dirty="0"/>
          </a:p>
          <a:p>
            <a:r>
              <a:rPr lang="zh-CN" altLang="en-US" dirty="0"/>
              <a:t>恩典原则</a:t>
            </a:r>
            <a:endParaRPr lang="en-US" altLang="zh-CN" dirty="0"/>
          </a:p>
          <a:p>
            <a:pPr lvl="1"/>
            <a:r>
              <a:rPr lang="zh-CN" altLang="en-US" dirty="0"/>
              <a:t>一切都是恩典             由恩典的主自由分配</a:t>
            </a:r>
            <a:endParaRPr lang="en-US" altLang="zh-CN" dirty="0"/>
          </a:p>
          <a:p>
            <a:pPr lvl="1"/>
            <a:r>
              <a:rPr lang="zh-CN" altLang="en-US" dirty="0"/>
              <a:t>清早雇佣的和酉初雇佣的工人工钱可以一样多</a:t>
            </a:r>
            <a:endParaRPr lang="en-US" altLang="zh-CN" dirty="0"/>
          </a:p>
        </p:txBody>
      </p:sp>
      <p:sp>
        <p:nvSpPr>
          <p:cNvPr id="4" name="箭头: 右 3">
            <a:extLst>
              <a:ext uri="{FF2B5EF4-FFF2-40B4-BE49-F238E27FC236}">
                <a16:creationId xmlns:a16="http://schemas.microsoft.com/office/drawing/2014/main" id="{DF6E51D0-81D0-4389-9FBE-A7CDAEA6B76F}"/>
              </a:ext>
            </a:extLst>
          </p:cNvPr>
          <p:cNvSpPr/>
          <p:nvPr/>
        </p:nvSpPr>
        <p:spPr>
          <a:xfrm>
            <a:off x="4572000" y="3863181"/>
            <a:ext cx="93610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箭头: 右 5">
            <a:extLst>
              <a:ext uri="{FF2B5EF4-FFF2-40B4-BE49-F238E27FC236}">
                <a16:creationId xmlns:a16="http://schemas.microsoft.com/office/drawing/2014/main" id="{BA5B0684-5177-43FD-99B3-8AEA06EC469C}"/>
              </a:ext>
            </a:extLst>
          </p:cNvPr>
          <p:cNvSpPr/>
          <p:nvPr/>
        </p:nvSpPr>
        <p:spPr>
          <a:xfrm>
            <a:off x="3618181" y="5472000"/>
            <a:ext cx="936104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381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45739</TotalTime>
  <Words>636</Words>
  <Application>Microsoft Office PowerPoint</Application>
  <PresentationFormat>全屏显示(4:3)</PresentationFormat>
  <Paragraphs>94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20:1-16</vt:lpstr>
      <vt:lpstr>马太福音 20:1-16</vt:lpstr>
      <vt:lpstr>马太福音 20:1-16</vt:lpstr>
      <vt:lpstr>马太福音 20:1-16</vt:lpstr>
      <vt:lpstr>天国的样式：第五篇</vt:lpstr>
      <vt:lpstr>回顾和大纲</vt:lpstr>
      <vt:lpstr>比喻的内容</vt:lpstr>
      <vt:lpstr>比喻的内容</vt:lpstr>
      <vt:lpstr>比喻的重点</vt:lpstr>
      <vt:lpstr>比喻的重点</vt:lpstr>
      <vt:lpstr>让恩典得胜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2363</cp:revision>
  <dcterms:modified xsi:type="dcterms:W3CDTF">2021-06-20T02:56:04Z</dcterms:modified>
</cp:coreProperties>
</file>