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78" r:id="rId4"/>
    <p:sldId id="279" r:id="rId5"/>
    <p:sldId id="280" r:id="rId6"/>
    <p:sldId id="281" r:id="rId7"/>
    <p:sldId id="282" r:id="rId8"/>
    <p:sldId id="284" r:id="rId9"/>
    <p:sldId id="269" r:id="rId10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4A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280" autoAdjust="0"/>
  </p:normalViewPr>
  <p:slideViewPr>
    <p:cSldViewPr>
      <p:cViewPr varScale="1">
        <p:scale>
          <a:sx n="72" d="100"/>
          <a:sy n="72" d="100"/>
        </p:scale>
        <p:origin x="135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86889-FB55-4980-9164-A6B957C3420B}" type="datetimeFigureOut">
              <a:rPr lang="zh-CN" altLang="en-US" smtClean="0"/>
              <a:t>2021/6/5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0FF82B-EB75-4ADB-80C4-444F703C8E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2811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87365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审判有更广泛的意义：统治、管治（王下</a:t>
            </a:r>
            <a:r>
              <a:rPr lang="en-US" altLang="zh-CN" dirty="0"/>
              <a:t>15:5</a:t>
            </a:r>
            <a:r>
              <a:rPr lang="zh-CN" altLang="en-US" dirty="0"/>
              <a:t>，诗</a:t>
            </a:r>
            <a:r>
              <a:rPr lang="en-US" altLang="zh-CN" dirty="0"/>
              <a:t>2:10</a:t>
            </a:r>
            <a:r>
              <a:rPr lang="zh-CN" altLang="en-US" dirty="0"/>
              <a:t>）</a:t>
            </a:r>
            <a:endParaRPr lang="en-US" altLang="zh-CN" dirty="0"/>
          </a:p>
          <a:p>
            <a:r>
              <a:rPr lang="zh-CN" altLang="en-US" dirty="0"/>
              <a:t>所撇下的：房屋、亲人、田地</a:t>
            </a:r>
            <a:endParaRPr lang="en-US" altLang="zh-CN" dirty="0"/>
          </a:p>
          <a:p>
            <a:r>
              <a:rPr lang="zh-CN" altLang="en-US" dirty="0"/>
              <a:t>所得到的：百倍返还，还得永生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466651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8400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2021/6/5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2021/6/5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2021/6/5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2021/6/5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2021/6/5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2021/6/5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2021/6/5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2021/6/5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2021/6/5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2021/6/5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2021/6/5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2021/6/5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/>
              <a:t>马太福音 </a:t>
            </a:r>
            <a:r>
              <a:rPr lang="en-US" altLang="zh-CN" sz="4800" dirty="0"/>
              <a:t>19:23-30</a:t>
            </a:r>
            <a:endParaRPr lang="zh-CN" altLang="en-US" sz="48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3886200"/>
            <a:ext cx="9144000" cy="1752600"/>
          </a:xfrm>
        </p:spPr>
        <p:txBody>
          <a:bodyPr>
            <a:normAutofit/>
          </a:bodyPr>
          <a:lstStyle/>
          <a:p>
            <a:r>
              <a:rPr lang="zh-CN" altLang="en-US" sz="4800" dirty="0">
                <a:solidFill>
                  <a:schemeClr val="bg1"/>
                </a:solidFill>
              </a:rPr>
              <a:t>赐恩典的神</a:t>
            </a:r>
            <a:endParaRPr lang="en-US" altLang="zh-CN" sz="4800" dirty="0">
              <a:solidFill>
                <a:schemeClr val="bg1"/>
              </a:solidFill>
            </a:endParaRP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08F4C3C-4BF5-41AF-A690-24599826D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49209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马太福音</a:t>
            </a:r>
            <a:r>
              <a:rPr lang="en-US" altLang="zh-CN" dirty="0"/>
              <a:t> 19:23-30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zh-CN" sz="2600" baseline="30000" dirty="0"/>
              <a:t>           23</a:t>
            </a:r>
            <a:r>
              <a:rPr lang="zh-CN" altLang="en-US" sz="2600" dirty="0"/>
              <a:t>耶稣对门徒说：“我实在告诉你们：财主进天国是难的。</a:t>
            </a:r>
            <a:r>
              <a:rPr lang="en-US" altLang="zh-CN" sz="2600" baseline="30000" dirty="0"/>
              <a:t>24</a:t>
            </a:r>
            <a:r>
              <a:rPr lang="zh-CN" altLang="en-US" sz="2600" dirty="0"/>
              <a:t>我又告诉你们：骆驼穿过针的眼，比财主进　神的国还容易呢！”</a:t>
            </a:r>
            <a:r>
              <a:rPr lang="en-US" altLang="zh-CN" sz="2600" baseline="30000" dirty="0"/>
              <a:t>25</a:t>
            </a:r>
            <a:r>
              <a:rPr lang="zh-CN" altLang="en-US" sz="2600" dirty="0"/>
              <a:t>门徒听见这话，就希奇得很，说：“这样谁能得救呢？”</a:t>
            </a:r>
            <a:r>
              <a:rPr lang="en-US" altLang="zh-CN" sz="2600" baseline="30000" dirty="0"/>
              <a:t>26</a:t>
            </a:r>
            <a:r>
              <a:rPr lang="zh-CN" altLang="en-US" sz="2600" dirty="0"/>
              <a:t>耶稣看着他们说：“在人这是不能的，在　神凡事都能！”</a:t>
            </a:r>
            <a:r>
              <a:rPr lang="en-US" altLang="zh-CN" sz="2600" baseline="30000" dirty="0"/>
              <a:t>27</a:t>
            </a:r>
            <a:r>
              <a:rPr lang="zh-CN" altLang="en-US" sz="2600" dirty="0"/>
              <a:t>彼得就对他说：“看哪，我们已经撇下所有的跟从你，将来我们要得什么呢？”</a:t>
            </a:r>
            <a:r>
              <a:rPr lang="en-US" altLang="zh-CN" sz="2600" baseline="30000" dirty="0"/>
              <a:t>28</a:t>
            </a:r>
            <a:r>
              <a:rPr lang="zh-CN" altLang="en-US" sz="2600" dirty="0"/>
              <a:t>耶稣说：“我实在告诉你们：你们这跟从我的人，到复兴的时候，人子坐在他荣耀的宝座上，你们也要坐在十二个宝座上，审判以色列十二个支派。</a:t>
            </a:r>
            <a:r>
              <a:rPr lang="en-US" altLang="zh-CN" sz="2600" baseline="30000" dirty="0"/>
              <a:t>29</a:t>
            </a:r>
            <a:r>
              <a:rPr lang="zh-CN" altLang="en-US" sz="2600" dirty="0"/>
              <a:t>凡为我的名撇下房屋或是弟兄、姐妹、父亲、母亲、儿女、田地的，必要得着百倍，并且承受永生。</a:t>
            </a:r>
            <a:r>
              <a:rPr lang="en-US" altLang="zh-CN" sz="2600" baseline="30000" dirty="0"/>
              <a:t>30</a:t>
            </a:r>
            <a:r>
              <a:rPr lang="zh-CN" altLang="en-US" sz="2600" dirty="0"/>
              <a:t>然而，有许多在前的，将要在后；在后的，将要在前。</a:t>
            </a:r>
            <a:endParaRPr lang="en-US" altLang="zh-CN" sz="2600" dirty="0"/>
          </a:p>
        </p:txBody>
      </p:sp>
    </p:spTree>
    <p:extLst>
      <p:ext uri="{BB962C8B-B14F-4D97-AF65-F5344CB8AC3E}">
        <p14:creationId xmlns:p14="http://schemas.microsoft.com/office/powerpoint/2010/main" val="1314766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天国的样式：第五篇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200"/>
              </a:spcBef>
            </a:pPr>
            <a:r>
              <a:rPr lang="zh-CN" altLang="en-US" sz="2800" dirty="0"/>
              <a:t>天国带来的改变（太</a:t>
            </a:r>
            <a:r>
              <a:rPr lang="en-US" altLang="zh-CN" sz="2800" dirty="0"/>
              <a:t>19:1-25:46</a:t>
            </a:r>
            <a:r>
              <a:rPr lang="zh-CN" altLang="en-US" sz="2800" dirty="0"/>
              <a:t>）</a:t>
            </a:r>
            <a:endParaRPr lang="en-US" altLang="zh-CN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400" dirty="0"/>
              <a:t>叙事（太</a:t>
            </a:r>
            <a:r>
              <a:rPr lang="en-US" altLang="zh-CN" sz="2400" dirty="0"/>
              <a:t>19:1-23:39</a:t>
            </a:r>
            <a:r>
              <a:rPr lang="zh-CN" altLang="en-US" sz="2400" dirty="0"/>
              <a:t>）</a:t>
            </a:r>
            <a:endParaRPr lang="en-US" altLang="zh-CN" sz="2400" dirty="0"/>
          </a:p>
          <a:p>
            <a:pPr lvl="2">
              <a:lnSpc>
                <a:spcPct val="120000"/>
              </a:lnSpc>
              <a:spcBef>
                <a:spcPts val="200"/>
              </a:spcBef>
            </a:pPr>
            <a:r>
              <a:rPr lang="zh-CN" altLang="en-US" sz="2000" dirty="0"/>
              <a:t>婚姻的神圣（太</a:t>
            </a:r>
            <a:r>
              <a:rPr lang="en-US" altLang="zh-CN" sz="2000" dirty="0"/>
              <a:t>19:1-12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2">
              <a:lnSpc>
                <a:spcPct val="120000"/>
              </a:lnSpc>
              <a:spcBef>
                <a:spcPts val="200"/>
              </a:spcBef>
            </a:pPr>
            <a:r>
              <a:rPr lang="zh-CN" altLang="en-US" sz="2000" dirty="0"/>
              <a:t>来跟从耶稣（太</a:t>
            </a:r>
            <a:r>
              <a:rPr lang="en-US" altLang="zh-CN" sz="2000" dirty="0"/>
              <a:t>19:13-22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2">
              <a:lnSpc>
                <a:spcPct val="120000"/>
              </a:lnSpc>
              <a:spcBef>
                <a:spcPts val="200"/>
              </a:spcBef>
            </a:pPr>
            <a:r>
              <a:rPr lang="zh-CN" altLang="en-US" sz="2000" dirty="0">
                <a:solidFill>
                  <a:srgbClr val="FFC000"/>
                </a:solidFill>
              </a:rPr>
              <a:t>赐恩典的神（太</a:t>
            </a:r>
            <a:r>
              <a:rPr lang="en-US" altLang="zh-CN" sz="2000" dirty="0">
                <a:solidFill>
                  <a:srgbClr val="FFC000"/>
                </a:solidFill>
              </a:rPr>
              <a:t>19:23-30</a:t>
            </a:r>
            <a:r>
              <a:rPr lang="zh-CN" altLang="en-US" sz="2000" dirty="0">
                <a:solidFill>
                  <a:srgbClr val="FFC000"/>
                </a:solidFill>
              </a:rPr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1263738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4E7A803-B857-4BEF-90B8-71BD2901B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回顾和大纲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D4DB13B-E1E4-4F1C-B3B5-F4FFED1605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回顾</a:t>
            </a:r>
            <a:endParaRPr lang="en-US" altLang="zh-CN" dirty="0"/>
          </a:p>
          <a:p>
            <a:pPr lvl="1"/>
            <a:r>
              <a:rPr lang="zh-CN" altLang="en-US" dirty="0"/>
              <a:t>遵行神的旨意  →  赚得永生</a:t>
            </a:r>
          </a:p>
          <a:p>
            <a:pPr lvl="1"/>
            <a:r>
              <a:rPr lang="zh-CN" altLang="en-US" dirty="0"/>
              <a:t>忠心跟随耶稣  →  遵行神的旨意（靠恩典得胜）</a:t>
            </a:r>
          </a:p>
          <a:p>
            <a:pPr marL="457200" lvl="1" indent="0">
              <a:buNone/>
            </a:pPr>
            <a:endParaRPr lang="en-US" altLang="zh-CN" dirty="0"/>
          </a:p>
          <a:p>
            <a:r>
              <a:rPr lang="zh-CN" altLang="en-US" dirty="0"/>
              <a:t>主题大纲</a:t>
            </a:r>
            <a:endParaRPr lang="en-US" altLang="zh-CN" dirty="0"/>
          </a:p>
          <a:p>
            <a:pPr lvl="1"/>
            <a:r>
              <a:rPr lang="zh-CN" altLang="en-US" dirty="0"/>
              <a:t>进天国靠恩典（太</a:t>
            </a:r>
            <a:r>
              <a:rPr lang="en-US" altLang="zh-CN" dirty="0"/>
              <a:t>19:23-26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跟随主得恩典（太</a:t>
            </a:r>
            <a:r>
              <a:rPr lang="en-US" altLang="zh-CN" dirty="0"/>
              <a:t>19:27-29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恩典带来改变（太</a:t>
            </a:r>
            <a:r>
              <a:rPr lang="en-US" altLang="zh-CN" dirty="0"/>
              <a:t>19:30</a:t>
            </a:r>
            <a:r>
              <a:rPr lang="zh-CN" altLang="en-US" dirty="0"/>
              <a:t>）</a:t>
            </a:r>
            <a:endParaRPr lang="en-US" altLang="zh-CN" dirty="0"/>
          </a:p>
        </p:txBody>
      </p:sp>
      <p:sp>
        <p:nvSpPr>
          <p:cNvPr id="4" name="乘号 3">
            <a:extLst>
              <a:ext uri="{FF2B5EF4-FFF2-40B4-BE49-F238E27FC236}">
                <a16:creationId xmlns:a16="http://schemas.microsoft.com/office/drawing/2014/main" id="{ACC2F90E-48D2-46BA-85EA-CD3BD5170853}"/>
              </a:ext>
            </a:extLst>
          </p:cNvPr>
          <p:cNvSpPr/>
          <p:nvPr/>
        </p:nvSpPr>
        <p:spPr>
          <a:xfrm>
            <a:off x="3428594" y="2011190"/>
            <a:ext cx="720080" cy="648072"/>
          </a:xfrm>
          <a:prstGeom prst="mathMultiply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半闭框 4">
            <a:extLst>
              <a:ext uri="{FF2B5EF4-FFF2-40B4-BE49-F238E27FC236}">
                <a16:creationId xmlns:a16="http://schemas.microsoft.com/office/drawing/2014/main" id="{781BC64B-06C2-4C8C-B959-00F2D0D9094C}"/>
              </a:ext>
            </a:extLst>
          </p:cNvPr>
          <p:cNvSpPr/>
          <p:nvPr/>
        </p:nvSpPr>
        <p:spPr>
          <a:xfrm rot="7702868" flipH="1">
            <a:off x="3516227" y="2663720"/>
            <a:ext cx="608100" cy="356207"/>
          </a:xfrm>
          <a:prstGeom prst="halfFram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929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6F9A2BF-2120-4243-8AC5-23379DD3DC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进天国靠恩典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480B731-F6D4-43F7-B943-FC3EA6CBDD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谁能进入天国？</a:t>
            </a:r>
            <a:endParaRPr lang="en-US" altLang="zh-CN" dirty="0"/>
          </a:p>
          <a:p>
            <a:pPr lvl="1"/>
            <a:r>
              <a:rPr lang="zh-CN" altLang="en-US" dirty="0"/>
              <a:t>财主？</a:t>
            </a:r>
            <a:endParaRPr lang="en-US" altLang="zh-CN" dirty="0"/>
          </a:p>
          <a:p>
            <a:pPr lvl="2"/>
            <a:r>
              <a:rPr lang="zh-CN" altLang="en-US" dirty="0"/>
              <a:t>亚伯拉罕</a:t>
            </a:r>
            <a:endParaRPr lang="en-US" altLang="zh-CN" dirty="0"/>
          </a:p>
          <a:p>
            <a:pPr lvl="2"/>
            <a:r>
              <a:rPr lang="zh-CN" altLang="en-US" dirty="0"/>
              <a:t>所罗门</a:t>
            </a:r>
            <a:endParaRPr lang="en-US" altLang="zh-CN" dirty="0"/>
          </a:p>
          <a:p>
            <a:pPr lvl="1"/>
            <a:r>
              <a:rPr lang="zh-CN" altLang="en-US" dirty="0"/>
              <a:t>穷人？</a:t>
            </a:r>
            <a:endParaRPr lang="en-US" altLang="zh-CN" dirty="0"/>
          </a:p>
          <a:p>
            <a:pPr lvl="2"/>
            <a:r>
              <a:rPr lang="zh-CN" altLang="en-US" dirty="0"/>
              <a:t>箴</a:t>
            </a:r>
            <a:r>
              <a:rPr lang="en-US" altLang="zh-CN" dirty="0"/>
              <a:t>10:4 </a:t>
            </a:r>
            <a:r>
              <a:rPr lang="zh-CN" altLang="en-US" dirty="0"/>
              <a:t>手懒的，要受贫穷；手勤的，却要富足。</a:t>
            </a:r>
            <a:endParaRPr lang="en-US" altLang="zh-CN" dirty="0"/>
          </a:p>
          <a:p>
            <a:pPr lvl="1"/>
            <a:r>
              <a:rPr lang="zh-CN" altLang="en-US" dirty="0"/>
              <a:t>犹太人的观点</a:t>
            </a:r>
            <a:endParaRPr lang="en-US" altLang="zh-CN" dirty="0"/>
          </a:p>
          <a:p>
            <a:pPr lvl="2"/>
            <a:r>
              <a:rPr lang="zh-CN" altLang="en-US" dirty="0"/>
              <a:t>有钱人会承受永生</a:t>
            </a:r>
            <a:endParaRPr lang="en-US" altLang="zh-CN" dirty="0"/>
          </a:p>
          <a:p>
            <a:pPr lvl="2"/>
            <a:r>
              <a:rPr lang="zh-CN" altLang="en-US" dirty="0"/>
              <a:t>财富 </a:t>
            </a:r>
            <a:r>
              <a:rPr lang="en-US" altLang="zh-CN" dirty="0"/>
              <a:t>= </a:t>
            </a:r>
            <a:r>
              <a:rPr lang="zh-CN" altLang="en-US" dirty="0"/>
              <a:t>神赐福的生命</a:t>
            </a:r>
          </a:p>
        </p:txBody>
      </p:sp>
    </p:spTree>
    <p:extLst>
      <p:ext uri="{BB962C8B-B14F-4D97-AF65-F5344CB8AC3E}">
        <p14:creationId xmlns:p14="http://schemas.microsoft.com/office/powerpoint/2010/main" val="734956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65802E6-7F1B-4982-9249-5122C00336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进天国靠恩典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10DDECB-B272-4556-B08E-BBCFACD211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耶稣的教导</a:t>
            </a:r>
            <a:endParaRPr lang="en-US" altLang="zh-CN" dirty="0"/>
          </a:p>
          <a:p>
            <a:pPr lvl="1"/>
            <a:r>
              <a:rPr lang="zh-CN" altLang="en-US" dirty="0"/>
              <a:t>耶稣教导的开场语：我</a:t>
            </a:r>
            <a:r>
              <a:rPr lang="zh-CN" altLang="en-US" dirty="0">
                <a:solidFill>
                  <a:srgbClr val="FFC000"/>
                </a:solidFill>
              </a:rPr>
              <a:t>实在</a:t>
            </a:r>
            <a:r>
              <a:rPr lang="zh-CN" altLang="en-US" dirty="0"/>
              <a:t>告诉你们</a:t>
            </a:r>
            <a:endParaRPr lang="en-US" altLang="zh-CN" dirty="0"/>
          </a:p>
          <a:p>
            <a:pPr lvl="1"/>
            <a:r>
              <a:rPr lang="zh-CN" altLang="en-US" dirty="0"/>
              <a:t>财主进天国是难的</a:t>
            </a:r>
            <a:endParaRPr lang="en-US" altLang="zh-CN" dirty="0"/>
          </a:p>
          <a:p>
            <a:pPr lvl="2"/>
            <a:r>
              <a:rPr lang="zh-CN" altLang="en-US" dirty="0"/>
              <a:t>有多难？</a:t>
            </a:r>
            <a:endParaRPr lang="en-US" altLang="zh-CN" dirty="0"/>
          </a:p>
          <a:p>
            <a:pPr lvl="2"/>
            <a:r>
              <a:rPr lang="zh-CN" altLang="en-US" dirty="0"/>
              <a:t>骆驼穿过针眼</a:t>
            </a:r>
            <a:r>
              <a:rPr lang="en-US" altLang="zh-CN" dirty="0"/>
              <a:t>——</a:t>
            </a:r>
            <a:r>
              <a:rPr lang="zh-CN" altLang="en-US" dirty="0"/>
              <a:t>比喻绝对不可能的事</a:t>
            </a:r>
            <a:endParaRPr lang="en-US" altLang="zh-CN" dirty="0"/>
          </a:p>
          <a:p>
            <a:pPr lvl="1"/>
            <a:r>
              <a:rPr lang="zh-CN" altLang="en-US" dirty="0"/>
              <a:t>门徒的疑问</a:t>
            </a:r>
            <a:endParaRPr lang="en-US" altLang="zh-CN" dirty="0"/>
          </a:p>
          <a:p>
            <a:pPr lvl="2"/>
            <a:r>
              <a:rPr lang="zh-CN" altLang="en-US" dirty="0"/>
              <a:t>神赐福的财主都不能得救谁能得救？</a:t>
            </a:r>
            <a:endParaRPr lang="en-US" altLang="zh-CN" dirty="0"/>
          </a:p>
          <a:p>
            <a:pPr lvl="1"/>
            <a:r>
              <a:rPr lang="zh-CN" altLang="en-US" dirty="0"/>
              <a:t>耶稣的回答</a:t>
            </a:r>
            <a:endParaRPr lang="en-US" altLang="zh-CN" dirty="0"/>
          </a:p>
          <a:p>
            <a:pPr lvl="2"/>
            <a:r>
              <a:rPr lang="zh-CN" altLang="en-US" dirty="0"/>
              <a:t>在人（靠自己）不能，在神凡是都能（创</a:t>
            </a:r>
            <a:r>
              <a:rPr lang="en-US" altLang="zh-CN" dirty="0"/>
              <a:t>18:14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38371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B5ED635-1635-4A5B-B5B3-2B6A09BC63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跟随主得恩典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6087812-A775-4A19-B614-760A661467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跟随主的代价</a:t>
            </a:r>
            <a:endParaRPr lang="en-US" altLang="zh-CN" dirty="0"/>
          </a:p>
          <a:p>
            <a:pPr lvl="1"/>
            <a:r>
              <a:rPr lang="zh-CN" altLang="en-US" dirty="0"/>
              <a:t>门徒的发问</a:t>
            </a:r>
            <a:endParaRPr lang="en-US" altLang="zh-CN" dirty="0"/>
          </a:p>
          <a:p>
            <a:pPr lvl="2"/>
            <a:r>
              <a:rPr lang="zh-CN" altLang="en-US" dirty="0"/>
              <a:t>在人不能</a:t>
            </a:r>
            <a:r>
              <a:rPr lang="en-US" altLang="zh-CN" dirty="0"/>
              <a:t>——</a:t>
            </a:r>
            <a:r>
              <a:rPr lang="zh-CN" altLang="en-US" dirty="0"/>
              <a:t>我们不是撇下所有来跟从你了吗？</a:t>
            </a:r>
            <a:endParaRPr lang="en-US" altLang="zh-CN" dirty="0"/>
          </a:p>
          <a:p>
            <a:pPr lvl="2"/>
            <a:r>
              <a:rPr lang="zh-CN" altLang="en-US" dirty="0"/>
              <a:t>因此，我们能得什么赏赐呢？</a:t>
            </a:r>
            <a:endParaRPr lang="en-US" altLang="zh-CN" dirty="0"/>
          </a:p>
          <a:p>
            <a:pPr lvl="2"/>
            <a:r>
              <a:rPr lang="zh-CN" altLang="en-US" dirty="0"/>
              <a:t>门徒的逻辑：我们所做的配得（能赚取）什么奖赏？</a:t>
            </a:r>
            <a:endParaRPr lang="en-US" altLang="zh-CN" dirty="0"/>
          </a:p>
          <a:p>
            <a:pPr lvl="1"/>
            <a:r>
              <a:rPr lang="zh-CN" altLang="en-US" dirty="0"/>
              <a:t>耶稣的回答</a:t>
            </a:r>
            <a:endParaRPr lang="en-US" altLang="zh-CN" dirty="0"/>
          </a:p>
          <a:p>
            <a:pPr lvl="2"/>
            <a:r>
              <a:rPr lang="zh-CN" altLang="en-US" dirty="0"/>
              <a:t>神的恩典比门徒的付出大得多</a:t>
            </a:r>
            <a:endParaRPr lang="en-US" altLang="zh-CN" dirty="0"/>
          </a:p>
          <a:p>
            <a:pPr lvl="3"/>
            <a:r>
              <a:rPr lang="zh-CN" altLang="en-US" dirty="0"/>
              <a:t>将来：耶稣再来时十二门徒要 “统管”以色列</a:t>
            </a:r>
            <a:endParaRPr lang="en-US" altLang="zh-CN" dirty="0"/>
          </a:p>
          <a:p>
            <a:pPr lvl="3"/>
            <a:r>
              <a:rPr lang="zh-CN" altLang="en-US" dirty="0"/>
              <a:t>现在：跟随主的要得百倍的赏赐（对比所撇下的）和永生</a:t>
            </a:r>
            <a:endParaRPr lang="en-US" altLang="zh-CN" dirty="0"/>
          </a:p>
          <a:p>
            <a:pPr lvl="4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84455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71D8D1A-E600-4E2B-BEF0-7102258A2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恩典带来改变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3E194A9-4AA3-467C-85E0-0CC9E9B1A5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两个改变</a:t>
            </a:r>
            <a:endParaRPr lang="en-US" altLang="zh-CN" dirty="0"/>
          </a:p>
          <a:p>
            <a:pPr lvl="1"/>
            <a:r>
              <a:rPr lang="zh-CN" altLang="en-US" dirty="0"/>
              <a:t>身份的改变</a:t>
            </a:r>
            <a:endParaRPr lang="en-US" altLang="zh-CN" dirty="0"/>
          </a:p>
          <a:p>
            <a:pPr lvl="1"/>
            <a:r>
              <a:rPr lang="zh-CN" altLang="en-US" dirty="0"/>
              <a:t>生命的改变</a:t>
            </a:r>
          </a:p>
        </p:txBody>
      </p:sp>
      <p:graphicFrame>
        <p:nvGraphicFramePr>
          <p:cNvPr id="4" name="表格 4">
            <a:extLst>
              <a:ext uri="{FF2B5EF4-FFF2-40B4-BE49-F238E27FC236}">
                <a16:creationId xmlns:a16="http://schemas.microsoft.com/office/drawing/2014/main" id="{935A5D22-CDBD-4A5E-AB01-8276A6895FE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48154214"/>
              </p:ext>
            </p:extLst>
          </p:nvPr>
        </p:nvGraphicFramePr>
        <p:xfrm>
          <a:off x="457200" y="3284984"/>
          <a:ext cx="8230090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1023">
                  <a:extLst>
                    <a:ext uri="{9D8B030D-6E8A-4147-A177-3AD203B41FA5}">
                      <a16:colId xmlns:a16="http://schemas.microsoft.com/office/drawing/2014/main" val="3056293011"/>
                    </a:ext>
                  </a:extLst>
                </a:gridCol>
                <a:gridCol w="2999818">
                  <a:extLst>
                    <a:ext uri="{9D8B030D-6E8A-4147-A177-3AD203B41FA5}">
                      <a16:colId xmlns:a16="http://schemas.microsoft.com/office/drawing/2014/main" val="2080932442"/>
                    </a:ext>
                  </a:extLst>
                </a:gridCol>
                <a:gridCol w="2689249">
                  <a:extLst>
                    <a:ext uri="{9D8B030D-6E8A-4147-A177-3AD203B41FA5}">
                      <a16:colId xmlns:a16="http://schemas.microsoft.com/office/drawing/2014/main" val="4390060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zh-CN" altLang="en-US" sz="28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89642" marR="89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8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地上的价值观</a:t>
                      </a:r>
                    </a:p>
                  </a:txBody>
                  <a:tcPr marL="89642" marR="89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8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天国的价值观</a:t>
                      </a:r>
                    </a:p>
                  </a:txBody>
                  <a:tcPr marL="89642" marR="89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72393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8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你是谁</a:t>
                      </a:r>
                    </a:p>
                  </a:txBody>
                  <a:tcPr marL="89642" marR="89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8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身份、财富</a:t>
                      </a:r>
                    </a:p>
                  </a:txBody>
                  <a:tcPr marL="89642" marR="89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8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天国的子民</a:t>
                      </a:r>
                    </a:p>
                  </a:txBody>
                  <a:tcPr marL="89642" marR="89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62959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8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你做了什么</a:t>
                      </a:r>
                    </a:p>
                  </a:txBody>
                  <a:tcPr marL="89642" marR="89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8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地上的成就</a:t>
                      </a:r>
                    </a:p>
                  </a:txBody>
                  <a:tcPr marL="89642" marR="89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8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跟随主耶稣</a:t>
                      </a:r>
                    </a:p>
                  </a:txBody>
                  <a:tcPr marL="89642" marR="89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41315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8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你得到了什么</a:t>
                      </a:r>
                    </a:p>
                  </a:txBody>
                  <a:tcPr marL="89642" marR="89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8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地上的荣耀</a:t>
                      </a:r>
                    </a:p>
                  </a:txBody>
                  <a:tcPr marL="89642" marR="89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8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天国的赏赐</a:t>
                      </a:r>
                    </a:p>
                  </a:txBody>
                  <a:tcPr marL="89642" marR="89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32777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8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结局是什么</a:t>
                      </a:r>
                    </a:p>
                  </a:txBody>
                  <a:tcPr marL="89642" marR="89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8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在前的要在后</a:t>
                      </a:r>
                    </a:p>
                  </a:txBody>
                  <a:tcPr marL="89642" marR="89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8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在后的要在前</a:t>
                      </a:r>
                    </a:p>
                  </a:txBody>
                  <a:tcPr marL="89642" marR="89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52894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3088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总结和应用</a:t>
            </a:r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进入天国是神的恩典</a:t>
            </a:r>
            <a:endParaRPr lang="en-US" altLang="zh-CN" dirty="0"/>
          </a:p>
          <a:p>
            <a:r>
              <a:rPr lang="zh-CN" altLang="en-US" dirty="0"/>
              <a:t>跟随主耶稣得神的恩典</a:t>
            </a:r>
            <a:endParaRPr lang="en-US" altLang="zh-CN" dirty="0"/>
          </a:p>
          <a:p>
            <a:r>
              <a:rPr lang="zh-CN" altLang="en-US" dirty="0"/>
              <a:t>恩典带来改变</a:t>
            </a:r>
            <a:endParaRPr lang="en-US" altLang="zh-CN" dirty="0"/>
          </a:p>
          <a:p>
            <a:pPr lvl="1"/>
            <a:r>
              <a:rPr lang="zh-CN" altLang="en-US" dirty="0"/>
              <a:t>不以地上的眼光看待天国子民的身份</a:t>
            </a:r>
            <a:endParaRPr lang="en-US" altLang="zh-CN" dirty="0"/>
          </a:p>
          <a:p>
            <a:pPr lvl="1"/>
            <a:r>
              <a:rPr lang="zh-CN" altLang="en-US" dirty="0"/>
              <a:t>不靠遵行律法赚取天国子民的身份</a:t>
            </a:r>
            <a:endParaRPr lang="en-US" altLang="zh-CN" dirty="0"/>
          </a:p>
          <a:p>
            <a:r>
              <a:rPr lang="zh-CN" altLang="en-US" dirty="0"/>
              <a:t>应用</a:t>
            </a:r>
            <a:endParaRPr lang="en-US" altLang="zh-CN" dirty="0"/>
          </a:p>
          <a:p>
            <a:pPr lvl="1"/>
            <a:r>
              <a:rPr lang="zh-CN" altLang="en-US" dirty="0"/>
              <a:t>我们有没有撇下一切跟随主？</a:t>
            </a:r>
            <a:endParaRPr lang="en-US" altLang="zh-CN" dirty="0"/>
          </a:p>
          <a:p>
            <a:pPr lvl="1"/>
            <a:r>
              <a:rPr lang="zh-CN" altLang="en-US" dirty="0"/>
              <a:t>我们有没有靠恩典遵行神的旨意？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005823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45005</TotalTime>
  <Words>678</Words>
  <Application>Microsoft Office PowerPoint</Application>
  <PresentationFormat>全屏显示(4:3)</PresentationFormat>
  <Paragraphs>83</Paragraphs>
  <Slides>9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3" baseType="lpstr">
      <vt:lpstr>微软雅黑</vt:lpstr>
      <vt:lpstr>Arial</vt:lpstr>
      <vt:lpstr>Calibri</vt:lpstr>
      <vt:lpstr>Office 主题</vt:lpstr>
      <vt:lpstr>马太福音 19:23-30</vt:lpstr>
      <vt:lpstr>马太福音 19:23-30</vt:lpstr>
      <vt:lpstr>天国的样式：第五篇</vt:lpstr>
      <vt:lpstr>回顾和大纲</vt:lpstr>
      <vt:lpstr>进天国靠恩典</vt:lpstr>
      <vt:lpstr>进天国靠恩典</vt:lpstr>
      <vt:lpstr>跟随主得恩典</vt:lpstr>
      <vt:lpstr>恩典带来改变</vt:lpstr>
      <vt:lpstr>总结和应用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主仆制作   QQ:191760425</dc:title>
  <dc:subject>主仆制作   QQ:191760425</dc:subject>
  <dc:creator>Elim</dc:creator>
  <dc:description>主仆制作   QQ:191760425</dc:description>
  <cp:lastModifiedBy>Elim</cp:lastModifiedBy>
  <cp:revision>2342</cp:revision>
  <dcterms:modified xsi:type="dcterms:W3CDTF">2021-06-05T15:06:09Z</dcterms:modified>
</cp:coreProperties>
</file>