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4" r:id="rId9"/>
    <p:sldId id="269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2021/6/5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审判有更广泛的意义：统治、管治（王下</a:t>
            </a:r>
            <a:r>
              <a:rPr lang="en-US" altLang="zh-CN" dirty="0"/>
              <a:t>15:5</a:t>
            </a:r>
            <a:r>
              <a:rPr lang="zh-CN" altLang="en-US" dirty="0"/>
              <a:t>，诗</a:t>
            </a:r>
            <a:r>
              <a:rPr lang="en-US" altLang="zh-CN" dirty="0"/>
              <a:t>2:10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所撇下的：房屋、亲人、田地</a:t>
            </a:r>
            <a:endParaRPr lang="en-US" altLang="zh-CN" dirty="0"/>
          </a:p>
          <a:p>
            <a:r>
              <a:rPr lang="zh-CN" altLang="en-US" dirty="0"/>
              <a:t>所得到的：百倍返还，还得永生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6665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19:23-30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赐恩典的神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19:23-30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aseline="30000" dirty="0"/>
              <a:t>           23</a:t>
            </a:r>
            <a:r>
              <a:rPr lang="zh-CN" altLang="en-US" sz="2600" dirty="0"/>
              <a:t>耶稣对门徒说：“我实在告诉你们：财主进天国是难的。</a:t>
            </a:r>
            <a:r>
              <a:rPr lang="en-US" altLang="zh-CN" sz="2600" baseline="30000" dirty="0"/>
              <a:t>24</a:t>
            </a:r>
            <a:r>
              <a:rPr lang="zh-CN" altLang="en-US" sz="2600" dirty="0"/>
              <a:t>我又告诉你们：骆驼穿过针的眼，比财主进　神的国还容易呢！”</a:t>
            </a:r>
            <a:r>
              <a:rPr lang="en-US" altLang="zh-CN" sz="2600" baseline="30000" dirty="0"/>
              <a:t>25</a:t>
            </a:r>
            <a:r>
              <a:rPr lang="zh-CN" altLang="en-US" sz="2600" dirty="0"/>
              <a:t>门徒听见这话，就希奇得很，说：“这样谁能得救呢？”</a:t>
            </a:r>
            <a:r>
              <a:rPr lang="en-US" altLang="zh-CN" sz="2600" baseline="30000" dirty="0"/>
              <a:t>26</a:t>
            </a:r>
            <a:r>
              <a:rPr lang="zh-CN" altLang="en-US" sz="2600" dirty="0"/>
              <a:t>耶稣看着他们说：“在人这是不能的，在　神凡事都能！”</a:t>
            </a:r>
            <a:r>
              <a:rPr lang="en-US" altLang="zh-CN" sz="2600" baseline="30000" dirty="0"/>
              <a:t>27</a:t>
            </a:r>
            <a:r>
              <a:rPr lang="zh-CN" altLang="en-US" sz="2600" dirty="0"/>
              <a:t>彼得就对他说：“看哪，我们已经撇下所有的跟从你，将来我们要得什么呢？”</a:t>
            </a:r>
            <a:r>
              <a:rPr lang="en-US" altLang="zh-CN" sz="2600" baseline="30000" dirty="0"/>
              <a:t>28</a:t>
            </a:r>
            <a:r>
              <a:rPr lang="zh-CN" altLang="en-US" sz="2600" dirty="0"/>
              <a:t>耶稣说：“我实在告诉你们：你们这跟从我的人，到复兴的时候，人子坐在他荣耀的宝座上，你们也要坐在十二个宝座上，审判以色列十二个支派。</a:t>
            </a:r>
            <a:r>
              <a:rPr lang="en-US" altLang="zh-CN" sz="2600" baseline="30000" dirty="0"/>
              <a:t>29</a:t>
            </a:r>
            <a:r>
              <a:rPr lang="zh-CN" altLang="en-US" sz="2600" dirty="0"/>
              <a:t>凡为我的名撇下房屋或是弟兄、姐妹、父亲、母亲、儿女、田地的，必要得着百倍，并且承受永生。</a:t>
            </a:r>
            <a:r>
              <a:rPr lang="en-US" altLang="zh-CN" sz="2600" baseline="30000" dirty="0"/>
              <a:t>30</a:t>
            </a:r>
            <a:r>
              <a:rPr lang="zh-CN" altLang="en-US" sz="2600" dirty="0"/>
              <a:t>然而，有许多在前的，将要在后；在后的，将要在前。</a:t>
            </a: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赐恩典的神（太</a:t>
            </a:r>
            <a:r>
              <a:rPr lang="en-US" altLang="zh-CN" sz="2000" dirty="0">
                <a:solidFill>
                  <a:srgbClr val="FFC000"/>
                </a:solidFill>
              </a:rPr>
              <a:t>19:23-30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回顾和大纲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回顾</a:t>
            </a:r>
            <a:endParaRPr lang="en-US" altLang="zh-CN" dirty="0"/>
          </a:p>
          <a:p>
            <a:pPr lvl="1"/>
            <a:r>
              <a:rPr lang="zh-CN" altLang="en-US" dirty="0"/>
              <a:t>遵行神的旨意  →  赚得永生</a:t>
            </a:r>
          </a:p>
          <a:p>
            <a:pPr lvl="1"/>
            <a:r>
              <a:rPr lang="zh-CN" altLang="en-US" dirty="0"/>
              <a:t>忠心跟随耶稣  →  遵行神的旨意（靠恩典得胜）</a:t>
            </a:r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进天国靠恩典（太</a:t>
            </a:r>
            <a:r>
              <a:rPr lang="en-US" altLang="zh-CN" dirty="0"/>
              <a:t>19:23-26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跟随主得恩典（太</a:t>
            </a:r>
            <a:r>
              <a:rPr lang="en-US" altLang="zh-CN" dirty="0"/>
              <a:t>19:27-29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恩典带来改变（太</a:t>
            </a:r>
            <a:r>
              <a:rPr lang="en-US" altLang="zh-CN" dirty="0"/>
              <a:t>19:30</a:t>
            </a:r>
            <a:r>
              <a:rPr lang="zh-CN" altLang="en-US" dirty="0"/>
              <a:t>）</a:t>
            </a:r>
            <a:endParaRPr lang="en-US" altLang="zh-CN" dirty="0"/>
          </a:p>
        </p:txBody>
      </p:sp>
      <p:sp>
        <p:nvSpPr>
          <p:cNvPr id="4" name="乘号 3">
            <a:extLst>
              <a:ext uri="{FF2B5EF4-FFF2-40B4-BE49-F238E27FC236}">
                <a16:creationId xmlns:a16="http://schemas.microsoft.com/office/drawing/2014/main" id="{ACC2F90E-48D2-46BA-85EA-CD3BD5170853}"/>
              </a:ext>
            </a:extLst>
          </p:cNvPr>
          <p:cNvSpPr/>
          <p:nvPr/>
        </p:nvSpPr>
        <p:spPr>
          <a:xfrm>
            <a:off x="3428594" y="2011190"/>
            <a:ext cx="720080" cy="648072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781BC64B-06C2-4C8C-B959-00F2D0D9094C}"/>
              </a:ext>
            </a:extLst>
          </p:cNvPr>
          <p:cNvSpPr/>
          <p:nvPr/>
        </p:nvSpPr>
        <p:spPr>
          <a:xfrm rot="7702868" flipH="1">
            <a:off x="3516227" y="2663720"/>
            <a:ext cx="608100" cy="356207"/>
          </a:xfrm>
          <a:prstGeom prst="half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F9A2BF-2120-4243-8AC5-23379DD3D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进天国靠恩典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80B731-F6D4-43F7-B943-FC3EA6CBD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谁能进入天国？</a:t>
            </a:r>
            <a:endParaRPr lang="en-US" altLang="zh-CN" dirty="0"/>
          </a:p>
          <a:p>
            <a:pPr lvl="1"/>
            <a:r>
              <a:rPr lang="zh-CN" altLang="en-US" dirty="0"/>
              <a:t>财主？</a:t>
            </a:r>
            <a:endParaRPr lang="en-US" altLang="zh-CN" dirty="0"/>
          </a:p>
          <a:p>
            <a:pPr lvl="2"/>
            <a:r>
              <a:rPr lang="zh-CN" altLang="en-US" dirty="0"/>
              <a:t>亚伯拉罕</a:t>
            </a:r>
            <a:endParaRPr lang="en-US" altLang="zh-CN" dirty="0"/>
          </a:p>
          <a:p>
            <a:pPr lvl="2"/>
            <a:r>
              <a:rPr lang="zh-CN" altLang="en-US" dirty="0"/>
              <a:t>所罗门</a:t>
            </a:r>
            <a:endParaRPr lang="en-US" altLang="zh-CN" dirty="0"/>
          </a:p>
          <a:p>
            <a:pPr lvl="1"/>
            <a:r>
              <a:rPr lang="zh-CN" altLang="en-US" dirty="0"/>
              <a:t>穷人？</a:t>
            </a:r>
            <a:endParaRPr lang="en-US" altLang="zh-CN" dirty="0"/>
          </a:p>
          <a:p>
            <a:pPr lvl="2"/>
            <a:r>
              <a:rPr lang="zh-CN" altLang="en-US" dirty="0"/>
              <a:t>箴</a:t>
            </a:r>
            <a:r>
              <a:rPr lang="en-US" altLang="zh-CN" dirty="0"/>
              <a:t>10:4 </a:t>
            </a:r>
            <a:r>
              <a:rPr lang="zh-CN" altLang="en-US" dirty="0"/>
              <a:t>手懒的，要受贫穷；手勤的，却要富足。</a:t>
            </a:r>
            <a:endParaRPr lang="en-US" altLang="zh-CN" dirty="0"/>
          </a:p>
          <a:p>
            <a:pPr lvl="1"/>
            <a:r>
              <a:rPr lang="zh-CN" altLang="en-US" dirty="0"/>
              <a:t>犹太人的观点</a:t>
            </a:r>
            <a:endParaRPr lang="en-US" altLang="zh-CN" dirty="0"/>
          </a:p>
          <a:p>
            <a:pPr lvl="2"/>
            <a:r>
              <a:rPr lang="zh-CN" altLang="en-US" dirty="0"/>
              <a:t>有钱人会承受永生</a:t>
            </a:r>
            <a:endParaRPr lang="en-US" altLang="zh-CN" dirty="0"/>
          </a:p>
          <a:p>
            <a:pPr lvl="2"/>
            <a:r>
              <a:rPr lang="zh-CN" altLang="en-US" dirty="0"/>
              <a:t>财富 </a:t>
            </a:r>
            <a:r>
              <a:rPr lang="en-US" altLang="zh-CN" dirty="0"/>
              <a:t>= </a:t>
            </a:r>
            <a:r>
              <a:rPr lang="zh-CN" altLang="en-US" dirty="0"/>
              <a:t>神赐福的生命</a:t>
            </a:r>
          </a:p>
        </p:txBody>
      </p:sp>
    </p:spTree>
    <p:extLst>
      <p:ext uri="{BB962C8B-B14F-4D97-AF65-F5344CB8AC3E}">
        <p14:creationId xmlns:p14="http://schemas.microsoft.com/office/powerpoint/2010/main" val="73495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5802E6-7F1B-4982-9249-5122C003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进天国靠恩典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0DDECB-B272-4556-B08E-BBCFACD21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耶稣的教导</a:t>
            </a:r>
            <a:endParaRPr lang="en-US" altLang="zh-CN" dirty="0"/>
          </a:p>
          <a:p>
            <a:pPr lvl="1"/>
            <a:r>
              <a:rPr lang="zh-CN" altLang="en-US" dirty="0"/>
              <a:t>耶稣教导的开场语：我</a:t>
            </a:r>
            <a:r>
              <a:rPr lang="zh-CN" altLang="en-US" dirty="0">
                <a:solidFill>
                  <a:srgbClr val="FFC000"/>
                </a:solidFill>
              </a:rPr>
              <a:t>实在</a:t>
            </a:r>
            <a:r>
              <a:rPr lang="zh-CN" altLang="en-US" dirty="0"/>
              <a:t>告诉你们</a:t>
            </a:r>
            <a:endParaRPr lang="en-US" altLang="zh-CN" dirty="0"/>
          </a:p>
          <a:p>
            <a:pPr lvl="1"/>
            <a:r>
              <a:rPr lang="zh-CN" altLang="en-US" dirty="0"/>
              <a:t>财主进天国是难的</a:t>
            </a:r>
            <a:endParaRPr lang="en-US" altLang="zh-CN" dirty="0"/>
          </a:p>
          <a:p>
            <a:pPr lvl="2"/>
            <a:r>
              <a:rPr lang="zh-CN" altLang="en-US" dirty="0"/>
              <a:t>有多难？</a:t>
            </a:r>
            <a:endParaRPr lang="en-US" altLang="zh-CN" dirty="0"/>
          </a:p>
          <a:p>
            <a:pPr lvl="2"/>
            <a:r>
              <a:rPr lang="zh-CN" altLang="en-US" dirty="0"/>
              <a:t>骆驼穿过针眼</a:t>
            </a:r>
            <a:r>
              <a:rPr lang="en-US" altLang="zh-CN" dirty="0"/>
              <a:t>——</a:t>
            </a:r>
            <a:r>
              <a:rPr lang="zh-CN" altLang="en-US" dirty="0"/>
              <a:t>比喻绝对不可能的事</a:t>
            </a:r>
            <a:endParaRPr lang="en-US" altLang="zh-CN" dirty="0"/>
          </a:p>
          <a:p>
            <a:pPr lvl="1"/>
            <a:r>
              <a:rPr lang="zh-CN" altLang="en-US" dirty="0"/>
              <a:t>门徒的疑问</a:t>
            </a:r>
            <a:endParaRPr lang="en-US" altLang="zh-CN" dirty="0"/>
          </a:p>
          <a:p>
            <a:pPr lvl="2"/>
            <a:r>
              <a:rPr lang="zh-CN" altLang="en-US" dirty="0"/>
              <a:t>神赐福的财主都不能得救谁能得救？</a:t>
            </a:r>
            <a:endParaRPr lang="en-US" altLang="zh-CN" dirty="0"/>
          </a:p>
          <a:p>
            <a:pPr lvl="1"/>
            <a:r>
              <a:rPr lang="zh-CN" altLang="en-US" dirty="0"/>
              <a:t>耶稣的回答</a:t>
            </a:r>
            <a:endParaRPr lang="en-US" altLang="zh-CN" dirty="0"/>
          </a:p>
          <a:p>
            <a:pPr lvl="2"/>
            <a:r>
              <a:rPr lang="zh-CN" altLang="en-US" dirty="0"/>
              <a:t>在人（靠自己）不能，在神凡是都能（创</a:t>
            </a:r>
            <a:r>
              <a:rPr lang="en-US" altLang="zh-CN" dirty="0"/>
              <a:t>18:14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837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ED635-1635-4A5B-B5B3-2B6A09BC6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跟随主得恩典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087812-A775-4A19-B614-760A66146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跟随主的代价</a:t>
            </a:r>
            <a:endParaRPr lang="en-US" altLang="zh-CN" dirty="0"/>
          </a:p>
          <a:p>
            <a:pPr lvl="1"/>
            <a:r>
              <a:rPr lang="zh-CN" altLang="en-US" dirty="0"/>
              <a:t>门徒的发问</a:t>
            </a:r>
            <a:endParaRPr lang="en-US" altLang="zh-CN" dirty="0"/>
          </a:p>
          <a:p>
            <a:pPr lvl="2"/>
            <a:r>
              <a:rPr lang="zh-CN" altLang="en-US" dirty="0"/>
              <a:t>在人不能</a:t>
            </a:r>
            <a:r>
              <a:rPr lang="en-US" altLang="zh-CN" dirty="0"/>
              <a:t>——</a:t>
            </a:r>
            <a:r>
              <a:rPr lang="zh-CN" altLang="en-US" dirty="0"/>
              <a:t>我们不是撇下所有来跟从你了吗？</a:t>
            </a:r>
            <a:endParaRPr lang="en-US" altLang="zh-CN" dirty="0"/>
          </a:p>
          <a:p>
            <a:pPr lvl="2"/>
            <a:r>
              <a:rPr lang="zh-CN" altLang="en-US" dirty="0"/>
              <a:t>因此，我们能得什么赏赐呢？</a:t>
            </a:r>
            <a:endParaRPr lang="en-US" altLang="zh-CN" dirty="0"/>
          </a:p>
          <a:p>
            <a:pPr lvl="2"/>
            <a:r>
              <a:rPr lang="zh-CN" altLang="en-US" dirty="0"/>
              <a:t>门徒的逻辑：我们所做的配得（能赚取）什么奖赏？</a:t>
            </a:r>
            <a:endParaRPr lang="en-US" altLang="zh-CN" dirty="0"/>
          </a:p>
          <a:p>
            <a:pPr lvl="1"/>
            <a:r>
              <a:rPr lang="zh-CN" altLang="en-US" dirty="0"/>
              <a:t>耶稣的回答</a:t>
            </a:r>
            <a:endParaRPr lang="en-US" altLang="zh-CN" dirty="0"/>
          </a:p>
          <a:p>
            <a:pPr lvl="2"/>
            <a:r>
              <a:rPr lang="zh-CN" altLang="en-US" dirty="0"/>
              <a:t>神的恩典比门徒的付出大得多</a:t>
            </a:r>
            <a:endParaRPr lang="en-US" altLang="zh-CN" dirty="0"/>
          </a:p>
          <a:p>
            <a:pPr lvl="3"/>
            <a:r>
              <a:rPr lang="zh-CN" altLang="en-US" dirty="0"/>
              <a:t>将来：耶稣再来时十二门徒要 “统管”以色列</a:t>
            </a:r>
            <a:endParaRPr lang="en-US" altLang="zh-CN" dirty="0"/>
          </a:p>
          <a:p>
            <a:pPr lvl="3"/>
            <a:r>
              <a:rPr lang="zh-CN" altLang="en-US" dirty="0"/>
              <a:t>现在：跟随主的要得百倍的赏赐（对比所撇下的）和永生</a:t>
            </a:r>
            <a:endParaRPr lang="en-US" altLang="zh-CN" dirty="0"/>
          </a:p>
          <a:p>
            <a:pPr lvl="4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45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1D8D1A-E600-4E2B-BEF0-7102258A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恩典带来改变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E194A9-4AA3-467C-85E0-0CC9E9B1A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两个改变</a:t>
            </a:r>
            <a:endParaRPr lang="en-US" altLang="zh-CN" dirty="0"/>
          </a:p>
          <a:p>
            <a:pPr lvl="1"/>
            <a:r>
              <a:rPr lang="zh-CN" altLang="en-US" dirty="0"/>
              <a:t>身份的改变</a:t>
            </a:r>
            <a:endParaRPr lang="en-US" altLang="zh-CN" dirty="0"/>
          </a:p>
          <a:p>
            <a:pPr lvl="1"/>
            <a:r>
              <a:rPr lang="zh-CN" altLang="en-US" dirty="0"/>
              <a:t>生命的改变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35A5D22-CDBD-4A5E-AB01-8276A6895F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154214"/>
              </p:ext>
            </p:extLst>
          </p:nvPr>
        </p:nvGraphicFramePr>
        <p:xfrm>
          <a:off x="457200" y="3284984"/>
          <a:ext cx="823009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023">
                  <a:extLst>
                    <a:ext uri="{9D8B030D-6E8A-4147-A177-3AD203B41FA5}">
                      <a16:colId xmlns:a16="http://schemas.microsoft.com/office/drawing/2014/main" val="3056293011"/>
                    </a:ext>
                  </a:extLst>
                </a:gridCol>
                <a:gridCol w="2999818">
                  <a:extLst>
                    <a:ext uri="{9D8B030D-6E8A-4147-A177-3AD203B41FA5}">
                      <a16:colId xmlns:a16="http://schemas.microsoft.com/office/drawing/2014/main" val="2080932442"/>
                    </a:ext>
                  </a:extLst>
                </a:gridCol>
                <a:gridCol w="2689249">
                  <a:extLst>
                    <a:ext uri="{9D8B030D-6E8A-4147-A177-3AD203B41FA5}">
                      <a16:colId xmlns:a16="http://schemas.microsoft.com/office/drawing/2014/main" val="439006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地上的价值观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天国的价值观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239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你是谁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身份、财富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天国的子民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295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你做了什么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地上的成就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跟随主耶稣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131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你得到了什么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地上的荣耀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天国的赏赐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277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结局是什么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在前的要在后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在后的要在前</a:t>
                      </a:r>
                    </a:p>
                  </a:txBody>
                  <a:tcPr marL="89642" marR="89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289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08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进入天国是神的恩典</a:t>
            </a:r>
            <a:endParaRPr lang="en-US" altLang="zh-CN" dirty="0"/>
          </a:p>
          <a:p>
            <a:r>
              <a:rPr lang="zh-CN" altLang="en-US" dirty="0"/>
              <a:t>跟随主耶稣得神的恩典</a:t>
            </a:r>
            <a:endParaRPr lang="en-US" altLang="zh-CN" dirty="0"/>
          </a:p>
          <a:p>
            <a:r>
              <a:rPr lang="zh-CN" altLang="en-US" dirty="0"/>
              <a:t>恩典带来改变</a:t>
            </a:r>
            <a:endParaRPr lang="en-US" altLang="zh-CN" dirty="0"/>
          </a:p>
          <a:p>
            <a:pPr lvl="1"/>
            <a:r>
              <a:rPr lang="zh-CN" altLang="en-US" dirty="0"/>
              <a:t>不以地上的眼光看待天国子民的身份</a:t>
            </a:r>
            <a:endParaRPr lang="en-US" altLang="zh-CN" dirty="0"/>
          </a:p>
          <a:p>
            <a:pPr lvl="1"/>
            <a:r>
              <a:rPr lang="zh-CN" altLang="en-US" dirty="0"/>
              <a:t>不靠遵行律法赚取天国子民的身份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我们有没有撇下一切跟随主？</a:t>
            </a:r>
            <a:endParaRPr lang="en-US" altLang="zh-CN" dirty="0"/>
          </a:p>
          <a:p>
            <a:pPr lvl="1"/>
            <a:r>
              <a:rPr lang="zh-CN" altLang="en-US" dirty="0"/>
              <a:t>我们有没有靠恩典遵行神的旨意？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45005</TotalTime>
  <Words>678</Words>
  <Application>Microsoft Office PowerPoint</Application>
  <PresentationFormat>全屏显示(4:3)</PresentationFormat>
  <Paragraphs>83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微软雅黑</vt:lpstr>
      <vt:lpstr>Arial</vt:lpstr>
      <vt:lpstr>Calibri</vt:lpstr>
      <vt:lpstr>Office 主题</vt:lpstr>
      <vt:lpstr>马太福音 19:23-30</vt:lpstr>
      <vt:lpstr>马太福音 19:23-30</vt:lpstr>
      <vt:lpstr>天国的样式：第五篇</vt:lpstr>
      <vt:lpstr>回顾和大纲</vt:lpstr>
      <vt:lpstr>进天国靠恩典</vt:lpstr>
      <vt:lpstr>进天国靠恩典</vt:lpstr>
      <vt:lpstr>跟随主得恩典</vt:lpstr>
      <vt:lpstr>恩典带来改变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2342</cp:revision>
  <dcterms:modified xsi:type="dcterms:W3CDTF">2021-06-05T15:06:09Z</dcterms:modified>
</cp:coreProperties>
</file>