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80" r:id="rId4"/>
    <p:sldId id="282" r:id="rId5"/>
    <p:sldId id="278" r:id="rId6"/>
    <p:sldId id="279" r:id="rId7"/>
    <p:sldId id="284" r:id="rId8"/>
    <p:sldId id="283" r:id="rId9"/>
    <p:sldId id="285" r:id="rId10"/>
    <p:sldId id="286" r:id="rId11"/>
    <p:sldId id="287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>
        <p:scale>
          <a:sx n="70" d="100"/>
          <a:sy n="70" d="100"/>
        </p:scale>
        <p:origin x="141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2021/4/17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18:21-35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从心里饶恕弟兄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3E2CCB-08F9-49A8-9347-28A1A4381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从心里饶恕弟兄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8DC60A-1B3E-440D-AF86-93BE8FA4A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两重的处境</a:t>
            </a:r>
            <a:endParaRPr lang="en-US" altLang="zh-CN" dirty="0"/>
          </a:p>
          <a:p>
            <a:pPr lvl="2"/>
            <a:r>
              <a:rPr lang="zh-CN" altLang="en-US" dirty="0"/>
              <a:t>被神饶恕前</a:t>
            </a:r>
            <a:endParaRPr lang="en-US" altLang="zh-CN" dirty="0"/>
          </a:p>
          <a:p>
            <a:pPr lvl="3"/>
            <a:r>
              <a:rPr lang="zh-CN" altLang="en-US" dirty="0"/>
              <a:t>充满绝望</a:t>
            </a:r>
            <a:endParaRPr lang="en-US" altLang="zh-CN" dirty="0"/>
          </a:p>
          <a:p>
            <a:pPr lvl="4"/>
            <a:r>
              <a:rPr lang="zh-CN" altLang="en-US" dirty="0"/>
              <a:t>没有资源</a:t>
            </a:r>
            <a:endParaRPr lang="en-US" altLang="zh-CN" dirty="0"/>
          </a:p>
          <a:p>
            <a:pPr lvl="4"/>
            <a:r>
              <a:rPr lang="zh-CN" altLang="en-US" dirty="0"/>
              <a:t>没有盼望</a:t>
            </a:r>
            <a:endParaRPr lang="en-US" altLang="zh-CN" dirty="0"/>
          </a:p>
          <a:p>
            <a:pPr lvl="2"/>
            <a:r>
              <a:rPr lang="zh-CN" altLang="en-US" dirty="0"/>
              <a:t>被神饶恕后</a:t>
            </a:r>
            <a:endParaRPr lang="en-US" altLang="zh-CN" dirty="0"/>
          </a:p>
          <a:p>
            <a:pPr lvl="3"/>
            <a:r>
              <a:rPr lang="zh-CN" altLang="en-US" dirty="0"/>
              <a:t>得以自由</a:t>
            </a:r>
            <a:endParaRPr lang="en-US" altLang="zh-CN" dirty="0"/>
          </a:p>
          <a:p>
            <a:pPr lvl="3"/>
            <a:r>
              <a:rPr lang="zh-CN" altLang="en-US" dirty="0"/>
              <a:t>应该怎样对待同伴？</a:t>
            </a:r>
            <a:endParaRPr lang="en-US" altLang="zh-CN" dirty="0"/>
          </a:p>
          <a:p>
            <a:pPr lvl="1"/>
            <a:r>
              <a:rPr lang="zh-CN" altLang="en-US" dirty="0"/>
              <a:t>结论：明白神的怜悯，就须按怜悯原则行事</a:t>
            </a:r>
          </a:p>
        </p:txBody>
      </p:sp>
    </p:spTree>
    <p:extLst>
      <p:ext uri="{BB962C8B-B14F-4D97-AF65-F5344CB8AC3E}">
        <p14:creationId xmlns:p14="http://schemas.microsoft.com/office/powerpoint/2010/main" val="2498816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2017A5-5B6C-4F5E-A3BB-582F8EA33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从心里饶恕弟兄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C5967D-31B8-4939-8D30-54B48D785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不饶恕的恶果</a:t>
            </a:r>
            <a:endParaRPr lang="en-US" altLang="zh-CN" dirty="0"/>
          </a:p>
          <a:p>
            <a:pPr lvl="1"/>
            <a:r>
              <a:rPr lang="zh-CN" altLang="en-US" dirty="0"/>
              <a:t>神是怜悯人的</a:t>
            </a:r>
            <a:endParaRPr lang="en-US" altLang="zh-CN" dirty="0"/>
          </a:p>
          <a:p>
            <a:pPr lvl="2"/>
            <a:r>
              <a:rPr lang="zh-CN" altLang="en-US" dirty="0"/>
              <a:t>免了人的债（藉着基督）</a:t>
            </a:r>
            <a:endParaRPr lang="en-US" altLang="zh-CN" dirty="0"/>
          </a:p>
          <a:p>
            <a:pPr lvl="2"/>
            <a:r>
              <a:rPr lang="zh-CN" altLang="en-US" dirty="0"/>
              <a:t>无法接受没有怜悯的人</a:t>
            </a:r>
            <a:endParaRPr lang="en-US" altLang="zh-CN" dirty="0"/>
          </a:p>
          <a:p>
            <a:pPr lvl="1"/>
            <a:r>
              <a:rPr lang="zh-CN" altLang="en-US" dirty="0"/>
              <a:t>被神饶恕的人</a:t>
            </a:r>
            <a:endParaRPr lang="en-US" altLang="zh-CN" dirty="0"/>
          </a:p>
          <a:p>
            <a:pPr lvl="2"/>
            <a:r>
              <a:rPr lang="zh-CN" altLang="en-US" dirty="0"/>
              <a:t>必须也要饶恕（怜悯）人</a:t>
            </a:r>
            <a:endParaRPr lang="en-US" altLang="zh-CN" dirty="0"/>
          </a:p>
          <a:p>
            <a:pPr lvl="2"/>
            <a:r>
              <a:rPr lang="zh-CN" altLang="en-US" dirty="0"/>
              <a:t>以证明自己已经得了神的饶恕（怜悯）</a:t>
            </a:r>
            <a:endParaRPr lang="en-US" altLang="zh-CN" dirty="0"/>
          </a:p>
          <a:p>
            <a:pPr lvl="2"/>
            <a:r>
              <a:rPr lang="zh-CN" altLang="en-US" dirty="0"/>
              <a:t>不饶恕的心要受到刑罚（他们根本不明白神的怜悯）</a:t>
            </a:r>
          </a:p>
        </p:txBody>
      </p:sp>
    </p:spTree>
    <p:extLst>
      <p:ext uri="{BB962C8B-B14F-4D97-AF65-F5344CB8AC3E}">
        <p14:creationId xmlns:p14="http://schemas.microsoft.com/office/powerpoint/2010/main" val="310232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从心里饶恕弟兄</a:t>
            </a:r>
            <a:endParaRPr lang="en-US" altLang="zh-CN" dirty="0"/>
          </a:p>
          <a:p>
            <a:pPr lvl="1"/>
            <a:r>
              <a:rPr lang="zh-CN" altLang="en-US" dirty="0"/>
              <a:t>神先饶恕了我们</a:t>
            </a:r>
            <a:endParaRPr lang="en-US" altLang="zh-CN" dirty="0"/>
          </a:p>
          <a:p>
            <a:pPr lvl="1"/>
            <a:r>
              <a:rPr lang="zh-CN" altLang="en-US" dirty="0"/>
              <a:t>我们</a:t>
            </a:r>
            <a:endParaRPr lang="en-US" altLang="zh-CN" dirty="0"/>
          </a:p>
          <a:p>
            <a:pPr lvl="2"/>
            <a:r>
              <a:rPr lang="zh-CN" altLang="en-US" dirty="0"/>
              <a:t>才能饶恕弟兄（这是重生的果子）</a:t>
            </a:r>
            <a:endParaRPr lang="en-US" altLang="zh-CN" dirty="0"/>
          </a:p>
          <a:p>
            <a:pPr lvl="2"/>
            <a:r>
              <a:rPr lang="zh-CN" altLang="en-US" dirty="0"/>
              <a:t>必须要饶恕弟兄</a:t>
            </a:r>
            <a:endParaRPr lang="en-US" altLang="zh-CN" dirty="0"/>
          </a:p>
          <a:p>
            <a:pPr lvl="1"/>
            <a:r>
              <a:rPr lang="zh-CN" altLang="en-US" dirty="0"/>
              <a:t>我们需要</a:t>
            </a:r>
            <a:endParaRPr lang="en-US" altLang="zh-CN" dirty="0"/>
          </a:p>
          <a:p>
            <a:pPr lvl="2"/>
            <a:r>
              <a:rPr lang="zh-CN" altLang="en-US" dirty="0"/>
              <a:t>常常思想神的恩典和怜悯</a:t>
            </a:r>
            <a:endParaRPr lang="en-US" altLang="zh-CN" dirty="0"/>
          </a:p>
          <a:p>
            <a:pPr lvl="2"/>
            <a:r>
              <a:rPr lang="zh-CN" altLang="en-US" dirty="0"/>
              <a:t>来到神的面前承认我们需要祂的恩典和怜悯</a:t>
            </a:r>
            <a:endParaRPr lang="en-US" altLang="zh-CN" dirty="0"/>
          </a:p>
          <a:p>
            <a:pPr lvl="2"/>
            <a:r>
              <a:rPr lang="zh-CN" altLang="en-US" dirty="0"/>
              <a:t>不断的操练去怜悯人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18:21-35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 21</a:t>
            </a:r>
            <a:r>
              <a:rPr lang="zh-CN" altLang="en-US" sz="3000" dirty="0"/>
              <a:t>那时，彼得进前来，对耶稣说：“主啊，我弟兄得罪我，我当饶恕他几次呢？到七次可以吗？”</a:t>
            </a:r>
            <a:r>
              <a:rPr lang="en-US" altLang="zh-CN" sz="3000" baseline="30000" dirty="0"/>
              <a:t>22</a:t>
            </a:r>
            <a:r>
              <a:rPr lang="zh-CN" altLang="en-US" sz="3000" dirty="0"/>
              <a:t>耶稣说：“我对你说：不是到七次，乃是到七十个七次。</a:t>
            </a:r>
            <a:r>
              <a:rPr lang="en-US" altLang="zh-CN" sz="3000" baseline="30000" dirty="0"/>
              <a:t>23</a:t>
            </a:r>
            <a:r>
              <a:rPr lang="zh-CN" altLang="en-US" sz="3000" dirty="0"/>
              <a:t>天国好像一个王要和他仆人算账。</a:t>
            </a:r>
            <a:r>
              <a:rPr lang="en-US" altLang="zh-CN" sz="3000" baseline="30000" dirty="0"/>
              <a:t>24</a:t>
            </a:r>
            <a:r>
              <a:rPr lang="zh-CN" altLang="en-US" sz="3000" dirty="0"/>
              <a:t>才算的时候，有人带了一个欠一千万银子的来。</a:t>
            </a:r>
            <a:r>
              <a:rPr lang="en-US" altLang="zh-CN" sz="3000" baseline="30000" dirty="0"/>
              <a:t>25</a:t>
            </a:r>
            <a:r>
              <a:rPr lang="zh-CN" altLang="en-US" sz="3000" dirty="0"/>
              <a:t>因为他没有什么偿还之物，主人吩咐把他和他妻子儿女，并一切所有的都卖了偿还。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18:21-35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 26</a:t>
            </a:r>
            <a:r>
              <a:rPr lang="zh-CN" altLang="en-US" sz="3000" dirty="0"/>
              <a:t>那仆人就俯伏拜他，说：‘主啊，宽容我！将来我都要还清。’</a:t>
            </a:r>
            <a:r>
              <a:rPr lang="en-US" altLang="zh-CN" sz="3000" baseline="30000" dirty="0"/>
              <a:t>27</a:t>
            </a:r>
            <a:r>
              <a:rPr lang="zh-CN" altLang="en-US" sz="3000" dirty="0"/>
              <a:t>那仆人的主人就动了慈心，把他释放了，并且免了他的债。</a:t>
            </a:r>
            <a:r>
              <a:rPr lang="en-US" altLang="zh-CN" sz="3000" baseline="30000" dirty="0"/>
              <a:t>28</a:t>
            </a:r>
            <a:r>
              <a:rPr lang="zh-CN" altLang="en-US" sz="3000" dirty="0"/>
              <a:t>那仆人出来，遇见他的一个同伴欠他十两银子，便揪着他，掐住他的喉咙，说：‘你把所欠的还我！’</a:t>
            </a:r>
            <a:r>
              <a:rPr lang="en-US" altLang="zh-CN" sz="3000" baseline="30000" dirty="0"/>
              <a:t>29</a:t>
            </a:r>
            <a:r>
              <a:rPr lang="zh-CN" altLang="en-US" sz="3000" dirty="0"/>
              <a:t>他的同伴就俯伏央求他说：‘宽容我吧！将来我必还清。’</a:t>
            </a:r>
            <a:r>
              <a:rPr lang="en-US" altLang="zh-CN" sz="3000" baseline="30000" dirty="0"/>
              <a:t> 30</a:t>
            </a:r>
            <a:r>
              <a:rPr lang="zh-CN" altLang="en-US" sz="3000" dirty="0"/>
              <a:t>他不肯，竟去把他下在监里，等他还了所欠的债。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2598099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18:21-35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31</a:t>
            </a:r>
            <a:r>
              <a:rPr lang="zh-CN" altLang="en-US" sz="3000" dirty="0"/>
              <a:t>众同伴看见他所做的事，就甚忧愁，去把这事都告诉了主人。</a:t>
            </a:r>
            <a:r>
              <a:rPr lang="en-US" altLang="zh-CN" sz="3000" baseline="30000" dirty="0"/>
              <a:t>32</a:t>
            </a:r>
            <a:r>
              <a:rPr lang="zh-CN" altLang="en-US" sz="3000" dirty="0"/>
              <a:t>于是，主人叫了他来，对他说：‘你这恶奴才！你央求我，我就把你所欠的都免了。</a:t>
            </a:r>
            <a:r>
              <a:rPr lang="en-US" altLang="zh-CN" sz="3000" baseline="30000" dirty="0"/>
              <a:t>33</a:t>
            </a:r>
            <a:r>
              <a:rPr lang="zh-CN" altLang="en-US" sz="3000" dirty="0"/>
              <a:t>你不应当怜恤你的同伴，像我怜恤你吗？’</a:t>
            </a:r>
            <a:r>
              <a:rPr lang="en-US" altLang="zh-CN" sz="3000" baseline="30000" dirty="0"/>
              <a:t>34</a:t>
            </a:r>
            <a:r>
              <a:rPr lang="zh-CN" altLang="en-US" sz="3000" dirty="0"/>
              <a:t>主人就大怒，把他交给掌刑的，等他还清了所欠的债。</a:t>
            </a:r>
            <a:r>
              <a:rPr lang="en-US" altLang="zh-CN" sz="3000" baseline="30000" dirty="0"/>
              <a:t>35</a:t>
            </a:r>
            <a:r>
              <a:rPr lang="zh-CN" altLang="en-US" sz="3000" dirty="0"/>
              <a:t>你们各人若不从心里饶恕你的弟兄，我天父也要这样待你们了。”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214418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天国的权柄（太</a:t>
            </a:r>
            <a:r>
              <a:rPr lang="en-US" altLang="zh-CN" sz="2800" dirty="0"/>
              <a:t>13:53-18:35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13:53-17:27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第四篇讲论：天国子民的生命（太</a:t>
            </a:r>
            <a:r>
              <a:rPr lang="en-US" altLang="zh-CN" sz="2400" dirty="0"/>
              <a:t>18:1-35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dirty="0"/>
              <a:t>谦卑像小孩子（太</a:t>
            </a:r>
            <a:r>
              <a:rPr lang="en-US" altLang="zh-CN" dirty="0"/>
              <a:t>18:1-4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dirty="0"/>
              <a:t>不要绊倒人（太</a:t>
            </a:r>
            <a:r>
              <a:rPr lang="en-US" altLang="zh-CN" dirty="0"/>
              <a:t>18:5-9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dirty="0"/>
              <a:t>不要轻看弟兄（太</a:t>
            </a:r>
            <a:r>
              <a:rPr lang="en-US" altLang="zh-CN" dirty="0"/>
              <a:t>18:10-14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dirty="0"/>
              <a:t>尽力挽回犯罪的弟兄（太</a:t>
            </a:r>
            <a:r>
              <a:rPr lang="en-US" altLang="zh-CN" dirty="0"/>
              <a:t>18:15-20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dirty="0">
                <a:solidFill>
                  <a:srgbClr val="FFC000"/>
                </a:solidFill>
              </a:rPr>
              <a:t>从心里饶恕弟兄（太</a:t>
            </a:r>
            <a:r>
              <a:rPr lang="en-US" altLang="zh-CN" dirty="0">
                <a:solidFill>
                  <a:srgbClr val="FFC000"/>
                </a:solidFill>
              </a:rPr>
              <a:t>18:21-35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回顾和大纲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回顾</a:t>
            </a:r>
            <a:endParaRPr lang="en-US" altLang="zh-CN" dirty="0"/>
          </a:p>
          <a:p>
            <a:pPr lvl="1"/>
            <a:r>
              <a:rPr lang="zh-CN" altLang="en-US" dirty="0"/>
              <a:t>要谦卑像小孩子（太</a:t>
            </a:r>
            <a:r>
              <a:rPr lang="en-US" altLang="zh-CN" dirty="0"/>
              <a:t>18:1-4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不要绊倒人（太</a:t>
            </a:r>
            <a:r>
              <a:rPr lang="en-US" altLang="zh-CN" dirty="0"/>
              <a:t>18:5-9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不要轻看弟兄（太</a:t>
            </a:r>
            <a:r>
              <a:rPr lang="en-US" altLang="zh-CN" dirty="0"/>
              <a:t>18:10-14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尽力挽回犯罪的弟兄（太</a:t>
            </a:r>
            <a:r>
              <a:rPr lang="en-US" altLang="zh-CN" dirty="0"/>
              <a:t>18:15-20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主题大纲</a:t>
            </a:r>
            <a:endParaRPr lang="en-US" altLang="zh-CN" dirty="0"/>
          </a:p>
          <a:p>
            <a:pPr lvl="1"/>
            <a:r>
              <a:rPr lang="zh-CN" altLang="en-US" dirty="0"/>
              <a:t>饶恕弟兄的原则（太</a:t>
            </a:r>
            <a:r>
              <a:rPr lang="en-US" altLang="zh-CN" dirty="0"/>
              <a:t>18:21-22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饶恕的根基（太</a:t>
            </a:r>
            <a:r>
              <a:rPr lang="en-US" altLang="zh-CN" dirty="0"/>
              <a:t>18:23-33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不饶恕的恶果（太</a:t>
            </a:r>
            <a:r>
              <a:rPr lang="en-US" altLang="zh-CN" dirty="0"/>
              <a:t>18:34-35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09C2C5-FE58-400F-9739-0C61CDFA4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从心里饶恕弟兄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02BF9D-DBF1-4F09-BB0B-C711A3DE8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饶恕弟兄的原则</a:t>
            </a:r>
            <a:endParaRPr lang="en-US" altLang="zh-CN" dirty="0"/>
          </a:p>
          <a:p>
            <a:pPr lvl="1"/>
            <a:r>
              <a:rPr lang="zh-CN" altLang="en-US" dirty="0"/>
              <a:t>弟兄得罪我，我应该饶恕几次？</a:t>
            </a:r>
            <a:endParaRPr lang="en-US" altLang="zh-CN" dirty="0"/>
          </a:p>
          <a:p>
            <a:pPr lvl="2"/>
            <a:r>
              <a:rPr lang="zh-CN" altLang="en-US" dirty="0"/>
              <a:t>拉比的教导：最多</a:t>
            </a:r>
            <a:r>
              <a:rPr lang="en-US" altLang="zh-CN" dirty="0"/>
              <a:t>3</a:t>
            </a:r>
            <a:r>
              <a:rPr lang="zh-CN" altLang="en-US" dirty="0"/>
              <a:t>次</a:t>
            </a:r>
            <a:endParaRPr lang="en-US" altLang="zh-CN" dirty="0"/>
          </a:p>
          <a:p>
            <a:pPr lvl="2"/>
            <a:r>
              <a:rPr lang="zh-CN" altLang="en-US" dirty="0"/>
              <a:t>彼得的自问自答：</a:t>
            </a:r>
            <a:r>
              <a:rPr lang="en-US" altLang="zh-CN" dirty="0"/>
              <a:t>7</a:t>
            </a:r>
            <a:r>
              <a:rPr lang="zh-CN" altLang="en-US" dirty="0"/>
              <a:t>次</a:t>
            </a:r>
            <a:endParaRPr lang="en-US" altLang="zh-CN" dirty="0"/>
          </a:p>
          <a:p>
            <a:pPr lvl="2"/>
            <a:r>
              <a:rPr lang="zh-CN" altLang="en-US" dirty="0"/>
              <a:t>耶稣的回复：</a:t>
            </a:r>
            <a:r>
              <a:rPr lang="en-US" altLang="zh-CN" dirty="0"/>
              <a:t>70</a:t>
            </a:r>
            <a:r>
              <a:rPr lang="zh-CN" altLang="en-US" dirty="0"/>
              <a:t>个</a:t>
            </a:r>
            <a:r>
              <a:rPr lang="en-US" altLang="zh-CN" dirty="0"/>
              <a:t>7</a:t>
            </a:r>
            <a:r>
              <a:rPr lang="zh-CN" altLang="en-US" dirty="0"/>
              <a:t>次（</a:t>
            </a:r>
            <a:r>
              <a:rPr lang="en-US" altLang="zh-CN" dirty="0"/>
              <a:t>77</a:t>
            </a:r>
            <a:r>
              <a:rPr lang="zh-CN" altLang="en-US" dirty="0"/>
              <a:t>次）</a:t>
            </a:r>
            <a:endParaRPr lang="en-US" altLang="zh-CN" dirty="0"/>
          </a:p>
          <a:p>
            <a:pPr lvl="1"/>
            <a:r>
              <a:rPr lang="zh-CN" altLang="en-US" dirty="0"/>
              <a:t>拉麦和耶稣</a:t>
            </a:r>
            <a:endParaRPr lang="en-US" altLang="zh-CN" dirty="0"/>
          </a:p>
          <a:p>
            <a:pPr lvl="2"/>
            <a:r>
              <a:rPr lang="zh-CN" altLang="en-US" dirty="0"/>
              <a:t>拉麦的报复：</a:t>
            </a:r>
            <a:r>
              <a:rPr lang="en-US" altLang="zh-CN" dirty="0"/>
              <a:t>77</a:t>
            </a:r>
            <a:r>
              <a:rPr lang="zh-CN" altLang="en-US" dirty="0"/>
              <a:t>倍（创</a:t>
            </a:r>
            <a:r>
              <a:rPr lang="en-US" altLang="zh-CN" dirty="0"/>
              <a:t>4:24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耶稣的饶恕：</a:t>
            </a:r>
            <a:r>
              <a:rPr lang="en-US" altLang="zh-CN" dirty="0"/>
              <a:t>77</a:t>
            </a:r>
            <a:r>
              <a:rPr lang="zh-CN" altLang="en-US" dirty="0"/>
              <a:t>次</a:t>
            </a:r>
            <a:endParaRPr lang="en-US" altLang="zh-CN" dirty="0"/>
          </a:p>
          <a:p>
            <a:pPr lvl="1"/>
            <a:r>
              <a:rPr lang="zh-CN" altLang="en-US" dirty="0"/>
              <a:t>饶恕的原则：无次数限制的饶恕</a:t>
            </a:r>
          </a:p>
        </p:txBody>
      </p:sp>
    </p:spTree>
    <p:extLst>
      <p:ext uri="{BB962C8B-B14F-4D97-AF65-F5344CB8AC3E}">
        <p14:creationId xmlns:p14="http://schemas.microsoft.com/office/powerpoint/2010/main" val="248361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8F327D-2F30-42CA-A63E-E8D7A4844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从心里饶恕弟兄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E97F675-81D9-4DAA-B490-7EE9F80B879B}"/>
              </a:ext>
            </a:extLst>
          </p:cNvPr>
          <p:cNvSpPr/>
          <p:nvPr/>
        </p:nvSpPr>
        <p:spPr>
          <a:xfrm>
            <a:off x="796343" y="1889343"/>
            <a:ext cx="1008112" cy="4320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天国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2524CDA-7251-4BB7-8624-362E44B01CF4}"/>
              </a:ext>
            </a:extLst>
          </p:cNvPr>
          <p:cNvSpPr/>
          <p:nvPr/>
        </p:nvSpPr>
        <p:spPr>
          <a:xfrm>
            <a:off x="940359" y="3807941"/>
            <a:ext cx="1008112" cy="4320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王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940B8A2-A49E-4C7F-9974-63C1827C4ABA}"/>
              </a:ext>
            </a:extLst>
          </p:cNvPr>
          <p:cNvSpPr/>
          <p:nvPr/>
        </p:nvSpPr>
        <p:spPr>
          <a:xfrm>
            <a:off x="3593604" y="3818992"/>
            <a:ext cx="1620000" cy="4320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一个仆人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72A7B83-ED19-400E-AF37-7E7E5F595471}"/>
              </a:ext>
            </a:extLst>
          </p:cNvPr>
          <p:cNvSpPr/>
          <p:nvPr/>
        </p:nvSpPr>
        <p:spPr>
          <a:xfrm>
            <a:off x="3593604" y="5289104"/>
            <a:ext cx="1620000" cy="4320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其他仆人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40AE618-07BA-46EF-8977-5283B235F7A7}"/>
              </a:ext>
            </a:extLst>
          </p:cNvPr>
          <p:cNvSpPr/>
          <p:nvPr/>
        </p:nvSpPr>
        <p:spPr>
          <a:xfrm>
            <a:off x="3413604" y="2348880"/>
            <a:ext cx="1980000" cy="4320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另一个仆人</a:t>
            </a: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23CF8A00-E9AF-4B8C-A33F-58183EFBEC90}"/>
              </a:ext>
            </a:extLst>
          </p:cNvPr>
          <p:cNvCxnSpPr>
            <a:cxnSpLocks/>
          </p:cNvCxnSpPr>
          <p:nvPr/>
        </p:nvCxnSpPr>
        <p:spPr>
          <a:xfrm flipH="1" flipV="1">
            <a:off x="1444415" y="4422551"/>
            <a:ext cx="1890106" cy="1082577"/>
          </a:xfrm>
          <a:prstGeom prst="straightConnector1">
            <a:avLst/>
          </a:prstGeom>
          <a:ln w="38100">
            <a:solidFill>
              <a:schemeClr val="bg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36C4A956-ABEB-4FFD-91BF-51D3443E6E9F}"/>
              </a:ext>
            </a:extLst>
          </p:cNvPr>
          <p:cNvCxnSpPr>
            <a:cxnSpLocks/>
          </p:cNvCxnSpPr>
          <p:nvPr/>
        </p:nvCxnSpPr>
        <p:spPr>
          <a:xfrm flipH="1">
            <a:off x="2198796" y="3950342"/>
            <a:ext cx="1135725" cy="6971"/>
          </a:xfrm>
          <a:prstGeom prst="straightConnector1">
            <a:avLst/>
          </a:prstGeom>
          <a:ln w="38100">
            <a:solidFill>
              <a:schemeClr val="bg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161F4A07-32A9-4E98-8FD3-32BDF2FAE8D2}"/>
              </a:ext>
            </a:extLst>
          </p:cNvPr>
          <p:cNvSpPr/>
          <p:nvPr/>
        </p:nvSpPr>
        <p:spPr>
          <a:xfrm>
            <a:off x="1973604" y="3493615"/>
            <a:ext cx="16200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欠一千万</a:t>
            </a: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C52AAB93-E0BD-4ADD-857C-A1DE3FF01810}"/>
              </a:ext>
            </a:extLst>
          </p:cNvPr>
          <p:cNvCxnSpPr>
            <a:cxnSpLocks/>
          </p:cNvCxnSpPr>
          <p:nvPr/>
        </p:nvCxnSpPr>
        <p:spPr>
          <a:xfrm>
            <a:off x="2217514" y="4066118"/>
            <a:ext cx="1154838" cy="0"/>
          </a:xfrm>
          <a:prstGeom prst="straightConnector1">
            <a:avLst/>
          </a:prstGeom>
          <a:ln w="38100">
            <a:solidFill>
              <a:schemeClr val="bg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>
            <a:extLst>
              <a:ext uri="{FF2B5EF4-FFF2-40B4-BE49-F238E27FC236}">
                <a16:creationId xmlns:a16="http://schemas.microsoft.com/office/drawing/2014/main" id="{A49BDDF4-C6D8-4874-9F4F-0A7AFF796A22}"/>
              </a:ext>
            </a:extLst>
          </p:cNvPr>
          <p:cNvSpPr/>
          <p:nvPr/>
        </p:nvSpPr>
        <p:spPr>
          <a:xfrm>
            <a:off x="2000895" y="4139875"/>
            <a:ext cx="16200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免了债务</a:t>
            </a:r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CD2EB84C-DF88-4EED-840B-01346530A630}"/>
              </a:ext>
            </a:extLst>
          </p:cNvPr>
          <p:cNvCxnSpPr>
            <a:cxnSpLocks/>
          </p:cNvCxnSpPr>
          <p:nvPr/>
        </p:nvCxnSpPr>
        <p:spPr>
          <a:xfrm>
            <a:off x="4321464" y="2884668"/>
            <a:ext cx="0" cy="864096"/>
          </a:xfrm>
          <a:prstGeom prst="straightConnector1">
            <a:avLst/>
          </a:prstGeom>
          <a:ln w="38100">
            <a:solidFill>
              <a:schemeClr val="bg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56F75B09-56E5-48E7-9479-DFBE3CE6E92E}"/>
              </a:ext>
            </a:extLst>
          </p:cNvPr>
          <p:cNvSpPr/>
          <p:nvPr/>
        </p:nvSpPr>
        <p:spPr>
          <a:xfrm>
            <a:off x="3026299" y="3106080"/>
            <a:ext cx="16200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欠十两</a:t>
            </a:r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E333325A-4D09-4F40-A923-58496E691E30}"/>
              </a:ext>
            </a:extLst>
          </p:cNvPr>
          <p:cNvCxnSpPr>
            <a:cxnSpLocks/>
          </p:cNvCxnSpPr>
          <p:nvPr/>
        </p:nvCxnSpPr>
        <p:spPr>
          <a:xfrm flipV="1">
            <a:off x="4453072" y="2876967"/>
            <a:ext cx="0" cy="845195"/>
          </a:xfrm>
          <a:prstGeom prst="straightConnector1">
            <a:avLst/>
          </a:prstGeom>
          <a:ln w="38100">
            <a:solidFill>
              <a:schemeClr val="bg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>
            <a:extLst>
              <a:ext uri="{FF2B5EF4-FFF2-40B4-BE49-F238E27FC236}">
                <a16:creationId xmlns:a16="http://schemas.microsoft.com/office/drawing/2014/main" id="{D5A58B10-FB10-4F4F-8966-9ED5B67B6DAC}"/>
              </a:ext>
            </a:extLst>
          </p:cNvPr>
          <p:cNvSpPr/>
          <p:nvPr/>
        </p:nvSpPr>
        <p:spPr>
          <a:xfrm>
            <a:off x="4203983" y="3096638"/>
            <a:ext cx="16200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下在监里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CD33E91C-4E50-4600-B13F-34FA3B4939E1}"/>
              </a:ext>
            </a:extLst>
          </p:cNvPr>
          <p:cNvSpPr/>
          <p:nvPr/>
        </p:nvSpPr>
        <p:spPr>
          <a:xfrm rot="1718397">
            <a:off x="1448852" y="4935658"/>
            <a:ext cx="16200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告诉主人</a:t>
            </a:r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C439C3C7-B3D6-4C0F-96ED-0819AFB11747}"/>
              </a:ext>
            </a:extLst>
          </p:cNvPr>
          <p:cNvCxnSpPr>
            <a:cxnSpLocks/>
          </p:cNvCxnSpPr>
          <p:nvPr/>
        </p:nvCxnSpPr>
        <p:spPr>
          <a:xfrm>
            <a:off x="5393604" y="4007091"/>
            <a:ext cx="1154838" cy="0"/>
          </a:xfrm>
          <a:prstGeom prst="straightConnector1">
            <a:avLst/>
          </a:prstGeom>
          <a:ln w="38100">
            <a:solidFill>
              <a:schemeClr val="bg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30">
            <a:extLst>
              <a:ext uri="{FF2B5EF4-FFF2-40B4-BE49-F238E27FC236}">
                <a16:creationId xmlns:a16="http://schemas.microsoft.com/office/drawing/2014/main" id="{3A27D53C-6F3C-48BA-835D-AD16E5693517}"/>
              </a:ext>
            </a:extLst>
          </p:cNvPr>
          <p:cNvSpPr/>
          <p:nvPr/>
        </p:nvSpPr>
        <p:spPr>
          <a:xfrm>
            <a:off x="5132419" y="4134702"/>
            <a:ext cx="16200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结局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3813E2C4-103E-4B46-B4D5-FAB1B5B6FD2E}"/>
              </a:ext>
            </a:extLst>
          </p:cNvPr>
          <p:cNvSpPr/>
          <p:nvPr/>
        </p:nvSpPr>
        <p:spPr>
          <a:xfrm>
            <a:off x="6725128" y="3809007"/>
            <a:ext cx="1980000" cy="4320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交给掌刑的</a:t>
            </a:r>
          </a:p>
        </p:txBody>
      </p:sp>
    </p:spTree>
    <p:extLst>
      <p:ext uri="{BB962C8B-B14F-4D97-AF65-F5344CB8AC3E}">
        <p14:creationId xmlns:p14="http://schemas.microsoft.com/office/powerpoint/2010/main" val="386932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3" grpId="0"/>
      <p:bldP spid="16" grpId="0"/>
      <p:bldP spid="20" grpId="0"/>
      <p:bldP spid="23" grpId="0"/>
      <p:bldP spid="29" grpId="0"/>
      <p:bldP spid="31" grpId="0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8BA8FD-CEE1-45D7-9E97-BBAF09A2E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从心里饶恕弟兄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902834-8703-4BE1-8AE1-8F30F2F83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饶恕的根基</a:t>
            </a:r>
            <a:endParaRPr lang="en-US" altLang="zh-CN" dirty="0"/>
          </a:p>
          <a:p>
            <a:pPr lvl="1"/>
            <a:r>
              <a:rPr lang="zh-CN" altLang="en-US" dirty="0"/>
              <a:t>两重的关系（天国的背景）</a:t>
            </a:r>
            <a:endParaRPr lang="en-US" altLang="zh-CN" dirty="0"/>
          </a:p>
          <a:p>
            <a:pPr lvl="2"/>
            <a:r>
              <a:rPr lang="zh-CN" altLang="en-US" dirty="0"/>
              <a:t>神与人的关系</a:t>
            </a:r>
            <a:endParaRPr lang="en-US" altLang="zh-CN" dirty="0"/>
          </a:p>
          <a:p>
            <a:pPr lvl="3"/>
            <a:r>
              <a:rPr lang="zh-CN" altLang="en-US" dirty="0"/>
              <a:t>人：欠神还不清的债</a:t>
            </a:r>
            <a:endParaRPr lang="en-US" altLang="zh-CN" dirty="0"/>
          </a:p>
          <a:p>
            <a:pPr lvl="3"/>
            <a:r>
              <a:rPr lang="zh-CN" altLang="en-US" dirty="0"/>
              <a:t>神：怜悯人，免了人的债</a:t>
            </a:r>
            <a:endParaRPr lang="en-US" altLang="zh-CN" dirty="0"/>
          </a:p>
          <a:p>
            <a:pPr lvl="2"/>
            <a:r>
              <a:rPr lang="zh-CN" altLang="en-US" dirty="0"/>
              <a:t>人与人的关系</a:t>
            </a:r>
            <a:endParaRPr lang="en-US" altLang="zh-CN" dirty="0"/>
          </a:p>
          <a:p>
            <a:pPr lvl="3"/>
            <a:r>
              <a:rPr lang="zh-CN" altLang="en-US" dirty="0"/>
              <a:t>彼此之间：有可还清的债务</a:t>
            </a:r>
            <a:endParaRPr lang="en-US" altLang="zh-CN" dirty="0"/>
          </a:p>
          <a:p>
            <a:pPr lvl="3"/>
            <a:r>
              <a:rPr lang="zh-CN" altLang="en-US" dirty="0"/>
              <a:t>彼此之间：应该怎样相处？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0476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43384</TotalTime>
  <Words>802</Words>
  <Application>Microsoft Office PowerPoint</Application>
  <PresentationFormat>全屏显示(4:3)</PresentationFormat>
  <Paragraphs>91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18:21-35</vt:lpstr>
      <vt:lpstr>马太福音 18:21-35</vt:lpstr>
      <vt:lpstr>马太福音 18:21-35</vt:lpstr>
      <vt:lpstr>马太福音 18:21-35</vt:lpstr>
      <vt:lpstr>天国的样式：第四篇</vt:lpstr>
      <vt:lpstr>回顾和大纲</vt:lpstr>
      <vt:lpstr>从心里饶恕弟兄</vt:lpstr>
      <vt:lpstr>从心里饶恕弟兄</vt:lpstr>
      <vt:lpstr>从心里饶恕弟兄</vt:lpstr>
      <vt:lpstr>从心里饶恕弟兄</vt:lpstr>
      <vt:lpstr>从心里饶恕弟兄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2280</cp:revision>
  <dcterms:modified xsi:type="dcterms:W3CDTF">2021-04-17T13:58:52Z</dcterms:modified>
</cp:coreProperties>
</file>