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69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4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4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F86889-FB55-4980-9164-A6B957C3420B}" type="datetimeFigureOut">
              <a:rPr lang="zh-CN" altLang="en-US" smtClean="0"/>
              <a:t>2021/1/17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0FF82B-EB75-4ADB-80C4-444F703C8E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72811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87365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0FF82B-EB75-4ADB-80C4-444F703C8E90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8400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2021/1/17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en-US" sz="4800" dirty="0"/>
              <a:t>马太福音 </a:t>
            </a:r>
            <a:r>
              <a:rPr lang="en-US" altLang="zh-CN" sz="4800" dirty="0"/>
              <a:t>17:22-27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r>
              <a:rPr lang="zh-CN" altLang="en-US" sz="4800" dirty="0">
                <a:solidFill>
                  <a:schemeClr val="bg1"/>
                </a:solidFill>
              </a:rPr>
              <a:t>圣殿和教会</a:t>
            </a:r>
            <a:endParaRPr lang="en-US" altLang="zh-CN" sz="4800" dirty="0">
              <a:solidFill>
                <a:schemeClr val="bg1"/>
              </a:solidFill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08F4C3C-4BF5-41AF-A690-24599826D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20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总结</a:t>
            </a: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耶稣的身份和使命</a:t>
            </a:r>
            <a:endParaRPr lang="en-US" altLang="zh-CN" dirty="0"/>
          </a:p>
          <a:p>
            <a:pPr lvl="1"/>
            <a:r>
              <a:rPr lang="zh-CN" altLang="en-US" dirty="0"/>
              <a:t>祂是神的儿子</a:t>
            </a:r>
            <a:endParaRPr lang="en-US" altLang="zh-CN" dirty="0"/>
          </a:p>
          <a:p>
            <a:pPr lvl="1"/>
            <a:r>
              <a:rPr lang="zh-CN" altLang="en-US" dirty="0"/>
              <a:t>祂要在地上建立真正的圣殿（教会）</a:t>
            </a:r>
            <a:endParaRPr lang="en-US" altLang="zh-CN" dirty="0"/>
          </a:p>
          <a:p>
            <a:pPr lvl="2"/>
            <a:r>
              <a:rPr lang="zh-CN" altLang="en-US" dirty="0"/>
              <a:t>用祂的死与复活（约</a:t>
            </a:r>
            <a:r>
              <a:rPr lang="en-US" altLang="zh-CN" dirty="0"/>
              <a:t>2:19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祂是教会的元首（弗</a:t>
            </a:r>
            <a:r>
              <a:rPr lang="en-US" altLang="zh-CN" dirty="0"/>
              <a:t>1:20-23</a:t>
            </a:r>
            <a:r>
              <a:rPr lang="zh-CN" altLang="en-US" dirty="0"/>
              <a:t>）</a:t>
            </a:r>
            <a:endParaRPr lang="en-US" altLang="zh-CN" dirty="0"/>
          </a:p>
          <a:p>
            <a:r>
              <a:rPr lang="zh-CN" altLang="en-US" dirty="0"/>
              <a:t>我们要效法耶稣</a:t>
            </a:r>
            <a:endParaRPr lang="en-US" altLang="zh-CN" dirty="0"/>
          </a:p>
          <a:p>
            <a:pPr lvl="1"/>
            <a:r>
              <a:rPr lang="zh-CN" altLang="en-US" dirty="0"/>
              <a:t>舍己：作多人的赎价（太</a:t>
            </a:r>
            <a:r>
              <a:rPr lang="en-US" altLang="zh-CN" dirty="0"/>
              <a:t>20:28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谦卑：在满有能力的状况下（太</a:t>
            </a:r>
            <a:r>
              <a:rPr lang="en-US" altLang="zh-CN" dirty="0"/>
              <a:t>11:28-30</a:t>
            </a:r>
            <a:r>
              <a:rPr lang="zh-CN" altLang="en-US" dirty="0"/>
              <a:t>）</a:t>
            </a:r>
            <a:endParaRPr lang="en-US" altLang="zh-CN" dirty="0"/>
          </a:p>
          <a:p>
            <a:pPr lvl="1"/>
            <a:r>
              <a:rPr lang="zh-CN" altLang="en-US" dirty="0"/>
              <a:t>怜悯：顾惜人的需要和属灵生命状态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200582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马太福音</a:t>
            </a:r>
            <a:r>
              <a:rPr lang="en-US" altLang="zh-CN" dirty="0"/>
              <a:t> 17:22-27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altLang="zh-CN" sz="2800" baseline="30000" dirty="0"/>
              <a:t>            22</a:t>
            </a:r>
            <a:r>
              <a:rPr lang="zh-CN" altLang="en-US" sz="2800" dirty="0"/>
              <a:t>他们还住在加利利的时候，耶稣对门徒说：“人子将要被交在人手里。</a:t>
            </a:r>
            <a:r>
              <a:rPr lang="en-US" altLang="zh-CN" sz="2800" baseline="30000" dirty="0"/>
              <a:t>23</a:t>
            </a:r>
            <a:r>
              <a:rPr lang="zh-CN" altLang="en-US" sz="2800" dirty="0"/>
              <a:t>他们要杀害他，第三日他要复活。”门徒就大大地忧愁。</a:t>
            </a:r>
            <a:r>
              <a:rPr lang="en-US" altLang="zh-CN" sz="2800" baseline="30000" dirty="0"/>
              <a:t>24</a:t>
            </a:r>
            <a:r>
              <a:rPr lang="zh-CN" altLang="en-US" sz="2800" dirty="0"/>
              <a:t>到了迦百农，有收丁税的人来见彼得说：“你们的先生不纳丁税吗？”</a:t>
            </a:r>
            <a:r>
              <a:rPr lang="en-US" altLang="zh-CN" sz="2800" baseline="30000" dirty="0"/>
              <a:t>25</a:t>
            </a:r>
            <a:r>
              <a:rPr lang="zh-CN" altLang="en-US" sz="2800" dirty="0"/>
              <a:t>彼得说：“纳。”他进了屋子，耶稣先向他说：“西门，你的意思如何？世上的君王向谁征收关税、丁税？是向自己的儿子呢，是向外人呢？”</a:t>
            </a:r>
            <a:r>
              <a:rPr lang="en-US" altLang="zh-CN" sz="2800" baseline="30000" dirty="0"/>
              <a:t>26</a:t>
            </a:r>
            <a:r>
              <a:rPr lang="zh-CN" altLang="en-US" sz="2800" dirty="0"/>
              <a:t>彼得说：“是向外人。”耶稣说：“既然如此，儿子就可以免税了。</a:t>
            </a:r>
            <a:r>
              <a:rPr lang="en-US" altLang="zh-CN" sz="2800" baseline="30000" dirty="0"/>
              <a:t>27</a:t>
            </a:r>
            <a:r>
              <a:rPr lang="zh-CN" altLang="en-US" sz="2800" dirty="0"/>
              <a:t>但恐怕触犯他们，你且往海边去钓鱼，把先钓上来的鱼拿起来，开了它的口，必得一块钱，可以拿去给他们，作你我的税银。”</a:t>
            </a: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1314766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天国的样式：第四篇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Autofit/>
          </a:bodyPr>
          <a:lstStyle/>
          <a:p>
            <a:pPr>
              <a:spcBef>
                <a:spcPts val="200"/>
              </a:spcBef>
            </a:pPr>
            <a:r>
              <a:rPr lang="zh-CN" altLang="en-US" sz="2800" dirty="0"/>
              <a:t>天国的权柄（太</a:t>
            </a:r>
            <a:r>
              <a:rPr lang="en-US" altLang="zh-CN" sz="2800" dirty="0"/>
              <a:t>13:53-18:35</a:t>
            </a:r>
            <a:r>
              <a:rPr lang="zh-CN" altLang="en-US" sz="2800" dirty="0"/>
              <a:t>）</a:t>
            </a:r>
            <a:endParaRPr lang="en-US" altLang="zh-CN" dirty="0"/>
          </a:p>
          <a:p>
            <a:pPr lvl="1">
              <a:spcBef>
                <a:spcPts val="200"/>
              </a:spcBef>
            </a:pPr>
            <a:r>
              <a:rPr lang="zh-CN" altLang="en-US" sz="2400" dirty="0"/>
              <a:t>叙事（太</a:t>
            </a:r>
            <a:r>
              <a:rPr lang="en-US" altLang="zh-CN" sz="2400" dirty="0"/>
              <a:t>13:53-17:27</a:t>
            </a:r>
            <a:r>
              <a:rPr lang="zh-CN" altLang="en-US" sz="2400" dirty="0"/>
              <a:t>）</a:t>
            </a:r>
            <a:endParaRPr lang="en-US" altLang="zh-CN" sz="24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拿撒勒人厌弃耶稣（太</a:t>
            </a:r>
            <a:r>
              <a:rPr lang="en-US" altLang="zh-CN" sz="2000" dirty="0"/>
              <a:t>13:53-13:58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耶稣与希律（太</a:t>
            </a:r>
            <a:r>
              <a:rPr lang="en-US" altLang="zh-CN" sz="2000" dirty="0"/>
              <a:t>14:1-12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耶稣使五千人吃饱（太</a:t>
            </a:r>
            <a:r>
              <a:rPr lang="en-US" altLang="zh-CN" sz="2000" dirty="0"/>
              <a:t>14:13-21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耶稣在水面行走（太</a:t>
            </a:r>
            <a:r>
              <a:rPr lang="en-US" altLang="zh-CN" sz="2000" dirty="0"/>
              <a:t>14:22-33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耶稣论洁净（太</a:t>
            </a:r>
            <a:r>
              <a:rPr lang="en-US" altLang="zh-CN" sz="2000" dirty="0"/>
              <a:t>14:34-15:20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迦南妇人的信心（太</a:t>
            </a:r>
            <a:r>
              <a:rPr lang="en-US" altLang="zh-CN" sz="2000" dirty="0"/>
              <a:t>15:21-28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耶稣使四千人吃饱（太</a:t>
            </a:r>
            <a:r>
              <a:rPr lang="en-US" altLang="zh-CN" sz="2000" dirty="0"/>
              <a:t>15:29-39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防备法利赛人和撒都该人的酵（太</a:t>
            </a:r>
            <a:r>
              <a:rPr lang="en-US" altLang="zh-CN" sz="2000" dirty="0"/>
              <a:t>16:1-12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彼得的认信：耶稣是基督（太</a:t>
            </a:r>
            <a:r>
              <a:rPr lang="en-US" altLang="zh-CN" sz="2000" dirty="0"/>
              <a:t>16:13-20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背起十架跟随主（太</a:t>
            </a:r>
            <a:r>
              <a:rPr lang="en-US" altLang="zh-CN" sz="2000" dirty="0"/>
              <a:t>16:21-28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耶稣登山变相（太</a:t>
            </a:r>
            <a:r>
              <a:rPr lang="en-US" altLang="zh-CN" sz="2000" dirty="0"/>
              <a:t>17:1-13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/>
              <a:t>门徒的信心（太</a:t>
            </a:r>
            <a:r>
              <a:rPr lang="en-US" altLang="zh-CN" sz="2000" dirty="0"/>
              <a:t>17:14-21</a:t>
            </a:r>
            <a:r>
              <a:rPr lang="zh-CN" altLang="en-US" sz="2000" dirty="0"/>
              <a:t>）</a:t>
            </a:r>
            <a:endParaRPr lang="en-US" altLang="zh-CN" sz="2000" dirty="0"/>
          </a:p>
          <a:p>
            <a:pPr lvl="2">
              <a:spcBef>
                <a:spcPts val="200"/>
              </a:spcBef>
            </a:pPr>
            <a:r>
              <a:rPr lang="zh-CN" altLang="en-US" sz="2000" dirty="0">
                <a:solidFill>
                  <a:srgbClr val="FFC000"/>
                </a:solidFill>
              </a:rPr>
              <a:t>圣殿与教会（太</a:t>
            </a:r>
            <a:r>
              <a:rPr lang="en-US" altLang="zh-CN" sz="2000" dirty="0">
                <a:solidFill>
                  <a:srgbClr val="FFC000"/>
                </a:solidFill>
              </a:rPr>
              <a:t>17:22-27</a:t>
            </a:r>
            <a:r>
              <a:rPr lang="zh-CN" altLang="en-US" sz="2000" dirty="0">
                <a:solidFill>
                  <a:srgbClr val="FFC000"/>
                </a:solidFill>
              </a:rPr>
              <a:t>）</a:t>
            </a:r>
            <a:endParaRPr lang="en-US" altLang="zh-CN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73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4E7A803-B857-4BEF-90B8-71BD2901BE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思考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4DB13B-E1E4-4F1C-B3B5-F4FFED160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几个问题</a:t>
            </a:r>
            <a:endParaRPr lang="en-US" altLang="zh-CN" dirty="0"/>
          </a:p>
          <a:p>
            <a:pPr lvl="1"/>
            <a:r>
              <a:rPr lang="zh-CN" altLang="en-US" dirty="0"/>
              <a:t>什么是丁税？</a:t>
            </a:r>
            <a:endParaRPr lang="en-US" altLang="zh-CN" dirty="0"/>
          </a:p>
          <a:p>
            <a:pPr lvl="1"/>
            <a:r>
              <a:rPr lang="zh-CN" altLang="en-US" dirty="0"/>
              <a:t>彼得的回答如何？</a:t>
            </a:r>
            <a:endParaRPr lang="en-US" altLang="zh-CN" dirty="0"/>
          </a:p>
          <a:p>
            <a:pPr lvl="1"/>
            <a:r>
              <a:rPr lang="zh-CN" altLang="en-US" dirty="0"/>
              <a:t>耶稣的比喻说明了什么？</a:t>
            </a:r>
            <a:endParaRPr lang="en-US" altLang="zh-CN" dirty="0"/>
          </a:p>
          <a:p>
            <a:pPr lvl="1"/>
            <a:r>
              <a:rPr lang="zh-CN" altLang="en-US" dirty="0"/>
              <a:t>为什么耶稣说“恐怕触犯（绊倒）他们”？</a:t>
            </a:r>
            <a:endParaRPr lang="en-US" altLang="zh-CN" dirty="0"/>
          </a:p>
          <a:p>
            <a:pPr lvl="1"/>
            <a:r>
              <a:rPr lang="zh-CN" altLang="en-US" dirty="0"/>
              <a:t>耶稣的死与复活和这段话有什么关系？</a:t>
            </a:r>
            <a:endParaRPr lang="en-US" altLang="zh-CN" dirty="0"/>
          </a:p>
          <a:p>
            <a:pPr lvl="1"/>
            <a:r>
              <a:rPr lang="zh-CN" altLang="en-US" dirty="0"/>
              <a:t>我们应该学习耶稣怎样的待人方式？</a:t>
            </a: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42992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0DE99D6-6F74-4467-B817-E8037314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圣殿税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EB7D92-1337-4E25-A200-E2CADAA9E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什么是丁税？</a:t>
            </a:r>
            <a:endParaRPr lang="en-US" altLang="zh-CN" dirty="0"/>
          </a:p>
          <a:p>
            <a:pPr lvl="1"/>
            <a:r>
              <a:rPr lang="zh-CN" altLang="en-US" dirty="0"/>
              <a:t>犹太人的圣殿税</a:t>
            </a:r>
            <a:endParaRPr lang="en-US" altLang="zh-CN" dirty="0"/>
          </a:p>
          <a:p>
            <a:pPr lvl="2"/>
            <a:r>
              <a:rPr lang="zh-CN" altLang="en-US" dirty="0"/>
              <a:t>出</a:t>
            </a:r>
            <a:r>
              <a:rPr lang="en-US" altLang="zh-CN" dirty="0"/>
              <a:t>30:11-16 </a:t>
            </a:r>
            <a:r>
              <a:rPr lang="zh-CN" altLang="en-US" dirty="0"/>
              <a:t>耶和华晓谕摩西说：你要按以色列人被数的计算总数。你数的时候，他们各人要为自己的生命把赎价奉给耶和华，免得数的时候在他们中间有灾殃。 </a:t>
            </a:r>
            <a:r>
              <a:rPr lang="zh-CN" altLang="en-US" dirty="0">
                <a:solidFill>
                  <a:srgbClr val="FFC000"/>
                </a:solidFill>
              </a:rPr>
              <a:t>凡过去归那些被数之人的，每人要按圣所的平，拿银子半舍客勒，这半舍客勒是奉给耶和华的礼物。</a:t>
            </a:r>
            <a:r>
              <a:rPr lang="zh-CN" altLang="en-US" dirty="0"/>
              <a:t>一舍客勒是二十季拉。凡过去归那些被数的人，从二十岁以外的，要将这礼物奉给耶和华。他们为赎生命将礼物奉给耶和华，富足的不可多出，贫穷的也不可少出，各人要出半舍客勒。你要从以色列人收这赎罪银，作为会幕的使用，可以在耶和华面前为以色列人作纪念，赎生命。”</a:t>
            </a:r>
          </a:p>
        </p:txBody>
      </p:sp>
    </p:spTree>
    <p:extLst>
      <p:ext uri="{BB962C8B-B14F-4D97-AF65-F5344CB8AC3E}">
        <p14:creationId xmlns:p14="http://schemas.microsoft.com/office/powerpoint/2010/main" val="3173888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CA7340E-4A81-4DC2-BC3F-C9E153D02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圣殿税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12B51A1-D1F1-4FE7-B4D0-3A7EF508A3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/>
            <a:r>
              <a:rPr lang="zh-CN" altLang="en-US" dirty="0"/>
              <a:t>圣殿税的征收对象和用途</a:t>
            </a:r>
            <a:endParaRPr lang="en-US" altLang="zh-CN" dirty="0"/>
          </a:p>
          <a:p>
            <a:pPr lvl="2"/>
            <a:r>
              <a:rPr lang="zh-CN" altLang="en-US" dirty="0"/>
              <a:t>征收对象：二十至五十岁的犹太男性</a:t>
            </a:r>
            <a:endParaRPr lang="en-US" altLang="zh-CN" dirty="0"/>
          </a:p>
          <a:p>
            <a:pPr lvl="2"/>
            <a:r>
              <a:rPr lang="zh-CN" altLang="en-US" dirty="0"/>
              <a:t>用途：支持圣殿和其中的工作</a:t>
            </a:r>
            <a:endParaRPr lang="en-US" altLang="zh-CN" dirty="0"/>
          </a:p>
          <a:p>
            <a:pPr lvl="1"/>
            <a:r>
              <a:rPr lang="zh-CN" altLang="en-US" dirty="0"/>
              <a:t>这不是一个罗马政府批准的税项</a:t>
            </a:r>
            <a:endParaRPr lang="en-US" altLang="zh-CN" dirty="0"/>
          </a:p>
          <a:p>
            <a:r>
              <a:rPr lang="zh-CN" altLang="en-US" dirty="0"/>
              <a:t>彼得的回答</a:t>
            </a:r>
            <a:endParaRPr lang="en-US" altLang="zh-CN" dirty="0"/>
          </a:p>
          <a:p>
            <a:pPr lvl="1"/>
            <a:r>
              <a:rPr lang="zh-CN" altLang="en-US" dirty="0"/>
              <a:t>需要纳丁税</a:t>
            </a:r>
            <a:endParaRPr lang="en-US" altLang="zh-CN" dirty="0"/>
          </a:p>
          <a:p>
            <a:pPr lvl="1"/>
            <a:r>
              <a:rPr lang="zh-CN" altLang="en-US" dirty="0"/>
              <a:t>门徒对弥赛亚认识的现状</a:t>
            </a:r>
            <a:endParaRPr lang="en-US" altLang="zh-CN" dirty="0"/>
          </a:p>
          <a:p>
            <a:pPr lvl="2"/>
            <a:r>
              <a:rPr lang="zh-CN" altLang="en-US" dirty="0"/>
              <a:t>承认耶稣是弥赛亚</a:t>
            </a:r>
            <a:endParaRPr lang="en-US" altLang="zh-CN" dirty="0"/>
          </a:p>
          <a:p>
            <a:pPr lvl="2"/>
            <a:r>
              <a:rPr lang="zh-CN" altLang="en-US" dirty="0"/>
              <a:t>难以接受弥赛亚是受苦的仆人</a:t>
            </a:r>
            <a:endParaRPr lang="en-US" altLang="zh-CN" dirty="0"/>
          </a:p>
          <a:p>
            <a:pPr lvl="2"/>
            <a:r>
              <a:rPr lang="zh-CN" altLang="en-US" dirty="0"/>
              <a:t>不明白耶稣说祂会复活的应许</a:t>
            </a:r>
            <a:endParaRPr lang="en-US" altLang="zh-CN" dirty="0"/>
          </a:p>
          <a:p>
            <a:pPr lvl="2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12356946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CCF9730-6CE9-47D8-8589-C4324B423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耶稣的身份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22BB1F-CC68-4C73-A0FD-59D8C2E8D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耶稣的比喻</a:t>
            </a:r>
            <a:endParaRPr lang="en-US" altLang="zh-CN" dirty="0"/>
          </a:p>
          <a:p>
            <a:pPr lvl="1"/>
            <a:r>
              <a:rPr lang="zh-CN" altLang="en-US" dirty="0"/>
              <a:t>世上的君王的征税对象</a:t>
            </a:r>
            <a:endParaRPr lang="en-US" altLang="zh-CN" dirty="0"/>
          </a:p>
          <a:p>
            <a:pPr lvl="2"/>
            <a:r>
              <a:rPr lang="zh-CN" altLang="en-US" dirty="0"/>
              <a:t>并非儿子</a:t>
            </a:r>
            <a:endParaRPr lang="en-US" altLang="zh-CN" dirty="0"/>
          </a:p>
          <a:p>
            <a:pPr lvl="2"/>
            <a:r>
              <a:rPr lang="zh-CN" altLang="en-US" dirty="0"/>
              <a:t>而是外人</a:t>
            </a:r>
            <a:endParaRPr lang="en-US" altLang="zh-CN" dirty="0"/>
          </a:p>
          <a:p>
            <a:pPr lvl="1"/>
            <a:r>
              <a:rPr lang="zh-CN" altLang="en-US" dirty="0"/>
              <a:t>天上的君王</a:t>
            </a:r>
            <a:endParaRPr lang="en-US" altLang="zh-CN" dirty="0"/>
          </a:p>
          <a:p>
            <a:pPr lvl="2"/>
            <a:r>
              <a:rPr lang="zh-CN" altLang="en-US" dirty="0"/>
              <a:t>圣殿税是神的百姓应尽的义务</a:t>
            </a:r>
            <a:endParaRPr lang="en-US" altLang="zh-CN" dirty="0"/>
          </a:p>
          <a:p>
            <a:pPr lvl="2"/>
            <a:r>
              <a:rPr lang="zh-CN" altLang="en-US" dirty="0"/>
              <a:t>耶稣是神的独生子可以豁免</a:t>
            </a:r>
            <a:endParaRPr lang="en-US" altLang="zh-CN" dirty="0"/>
          </a:p>
          <a:p>
            <a:r>
              <a:rPr lang="zh-CN" altLang="en-US" dirty="0"/>
              <a:t>注意耶稣的焦点</a:t>
            </a:r>
            <a:endParaRPr lang="en-US" altLang="zh-CN" dirty="0"/>
          </a:p>
          <a:p>
            <a:pPr lvl="1"/>
            <a:r>
              <a:rPr lang="zh-CN" altLang="en-US" dirty="0"/>
              <a:t>不是给政府纳税（虽然这是必要的）</a:t>
            </a:r>
            <a:endParaRPr lang="en-US" altLang="zh-CN" dirty="0"/>
          </a:p>
          <a:p>
            <a:pPr lvl="1"/>
            <a:r>
              <a:rPr lang="zh-CN" altLang="en-US" dirty="0"/>
              <a:t>而是自己神儿子的身份</a:t>
            </a:r>
          </a:p>
        </p:txBody>
      </p:sp>
    </p:spTree>
    <p:extLst>
      <p:ext uri="{BB962C8B-B14F-4D97-AF65-F5344CB8AC3E}">
        <p14:creationId xmlns:p14="http://schemas.microsoft.com/office/powerpoint/2010/main" val="2898420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12262C2-0080-4BF0-8826-A69811D986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耶稣的身份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25DC758-7E5D-43E1-AF84-BAD9108E5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耶稣的身份和使命</a:t>
            </a:r>
            <a:endParaRPr lang="en-US" altLang="zh-CN" dirty="0"/>
          </a:p>
          <a:p>
            <a:pPr lvl="1"/>
            <a:r>
              <a:rPr lang="zh-CN" altLang="en-US" dirty="0"/>
              <a:t>耶稣的身份</a:t>
            </a:r>
            <a:endParaRPr lang="en-US" altLang="zh-CN" dirty="0"/>
          </a:p>
          <a:p>
            <a:pPr lvl="2"/>
            <a:r>
              <a:rPr lang="zh-CN" altLang="en-US" dirty="0"/>
              <a:t>祂是弥赛亚（马太一直强调的）</a:t>
            </a:r>
            <a:endParaRPr lang="en-US" altLang="zh-CN" dirty="0"/>
          </a:p>
          <a:p>
            <a:pPr lvl="2"/>
            <a:r>
              <a:rPr lang="zh-CN" altLang="en-US" dirty="0"/>
              <a:t>祂是受苦的仆人</a:t>
            </a:r>
            <a:endParaRPr lang="en-US" altLang="zh-CN" dirty="0"/>
          </a:p>
          <a:p>
            <a:pPr lvl="2"/>
            <a:r>
              <a:rPr lang="zh-CN" altLang="en-US" dirty="0"/>
              <a:t>祂是神的儿子</a:t>
            </a:r>
            <a:endParaRPr lang="en-US" altLang="zh-CN" dirty="0"/>
          </a:p>
          <a:p>
            <a:pPr lvl="1"/>
            <a:r>
              <a:rPr lang="zh-CN" altLang="en-US" dirty="0"/>
              <a:t>耶稣的使命</a:t>
            </a:r>
            <a:endParaRPr lang="en-US" altLang="zh-CN" dirty="0"/>
          </a:p>
          <a:p>
            <a:pPr lvl="2"/>
            <a:r>
              <a:rPr lang="zh-CN" altLang="en-US" dirty="0"/>
              <a:t>建立神的国度</a:t>
            </a:r>
            <a:endParaRPr lang="en-US" altLang="zh-CN" dirty="0"/>
          </a:p>
          <a:p>
            <a:pPr lvl="3"/>
            <a:r>
              <a:rPr lang="zh-CN" altLang="en-US" dirty="0"/>
              <a:t>十字架上的救赎（太</a:t>
            </a:r>
            <a:r>
              <a:rPr lang="en-US" altLang="zh-CN" dirty="0"/>
              <a:t>17:22-23</a:t>
            </a:r>
            <a:r>
              <a:rPr lang="zh-CN" altLang="en-US" dirty="0"/>
              <a:t>）</a:t>
            </a:r>
            <a:endParaRPr lang="en-US" altLang="zh-CN" dirty="0"/>
          </a:p>
          <a:p>
            <a:pPr lvl="3"/>
            <a:r>
              <a:rPr lang="zh-CN" altLang="en-US" dirty="0"/>
              <a:t>建立教会（太</a:t>
            </a:r>
            <a:r>
              <a:rPr lang="en-US" altLang="zh-CN" dirty="0"/>
              <a:t>16:18</a:t>
            </a:r>
            <a:r>
              <a:rPr lang="zh-CN" altLang="en-US" dirty="0"/>
              <a:t>）</a:t>
            </a:r>
            <a:endParaRPr lang="en-US" altLang="zh-CN" dirty="0"/>
          </a:p>
          <a:p>
            <a:pPr lvl="2"/>
            <a:r>
              <a:rPr lang="zh-CN" altLang="en-US" dirty="0"/>
              <a:t>对比旧约</a:t>
            </a:r>
            <a:endParaRPr lang="en-US" altLang="zh-CN" dirty="0"/>
          </a:p>
          <a:p>
            <a:pPr lvl="3"/>
            <a:r>
              <a:rPr lang="zh-CN" altLang="en-US" dirty="0"/>
              <a:t>献祭的条例</a:t>
            </a:r>
            <a:endParaRPr lang="en-US" altLang="zh-CN" dirty="0"/>
          </a:p>
          <a:p>
            <a:pPr lvl="3"/>
            <a:r>
              <a:rPr lang="zh-CN" altLang="en-US" dirty="0"/>
              <a:t>圣殿的建立</a:t>
            </a:r>
          </a:p>
        </p:txBody>
      </p:sp>
    </p:spTree>
    <p:extLst>
      <p:ext uri="{BB962C8B-B14F-4D97-AF65-F5344CB8AC3E}">
        <p14:creationId xmlns:p14="http://schemas.microsoft.com/office/powerpoint/2010/main" val="1354580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5BCF8F-655C-48FE-92F5-9139F83245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耶稣的谦卑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DB1E5A4-412D-4345-AC6E-90F735EA76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zh-CN" altLang="en-US" dirty="0"/>
              <a:t>比对耶稣的身份和耶稣的行为</a:t>
            </a:r>
            <a:endParaRPr lang="en-US" altLang="zh-CN" dirty="0"/>
          </a:p>
          <a:p>
            <a:pPr lvl="1"/>
            <a:r>
              <a:rPr lang="zh-CN" altLang="en-US" dirty="0"/>
              <a:t>身份</a:t>
            </a:r>
            <a:endParaRPr lang="en-US" altLang="zh-CN" dirty="0"/>
          </a:p>
          <a:p>
            <a:pPr lvl="2"/>
            <a:r>
              <a:rPr lang="zh-CN" altLang="en-US" dirty="0"/>
              <a:t>弥赛亚（神的儿子）</a:t>
            </a:r>
            <a:endParaRPr lang="en-US" altLang="zh-CN" dirty="0"/>
          </a:p>
          <a:p>
            <a:pPr lvl="2"/>
            <a:r>
              <a:rPr lang="zh-CN" altLang="en-US" dirty="0"/>
              <a:t>大有能力</a:t>
            </a:r>
            <a:endParaRPr lang="en-US" altLang="zh-CN" dirty="0"/>
          </a:p>
          <a:p>
            <a:pPr lvl="1"/>
            <a:r>
              <a:rPr lang="zh-CN" altLang="en-US" dirty="0"/>
              <a:t>行为</a:t>
            </a:r>
            <a:endParaRPr lang="en-US" altLang="zh-CN" dirty="0"/>
          </a:p>
          <a:p>
            <a:pPr lvl="2"/>
            <a:r>
              <a:rPr lang="zh-CN" altLang="en-US" dirty="0"/>
              <a:t>谦卑：避免不必要的触犯（绊倒）别人</a:t>
            </a:r>
            <a:endParaRPr lang="en-US" altLang="zh-CN" dirty="0"/>
          </a:p>
          <a:p>
            <a:pPr lvl="2"/>
            <a:r>
              <a:rPr lang="zh-CN" altLang="en-US" dirty="0"/>
              <a:t>恩典和怜悯</a:t>
            </a:r>
            <a:endParaRPr lang="en-US" altLang="zh-CN" dirty="0"/>
          </a:p>
          <a:p>
            <a:pPr lvl="3"/>
            <a:r>
              <a:rPr lang="zh-CN" altLang="en-US" dirty="0"/>
              <a:t>免除跟随者的圣殿税</a:t>
            </a:r>
            <a:endParaRPr lang="en-US" altLang="zh-CN" dirty="0"/>
          </a:p>
          <a:p>
            <a:pPr lvl="3"/>
            <a:r>
              <a:rPr lang="zh-CN" altLang="en-US" dirty="0"/>
              <a:t>供应门徒的需要</a:t>
            </a:r>
            <a:endParaRPr lang="en-US" altLang="zh-CN" dirty="0"/>
          </a:p>
          <a:p>
            <a:r>
              <a:rPr lang="zh-CN" altLang="en-US" dirty="0"/>
              <a:t>保罗的效法（罗</a:t>
            </a:r>
            <a:r>
              <a:rPr lang="en-US" altLang="zh-CN" dirty="0"/>
              <a:t>14:13-21</a:t>
            </a:r>
            <a:r>
              <a:rPr lang="zh-CN" altLang="en-US" dirty="0"/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648607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40860</TotalTime>
  <Words>914</Words>
  <Application>Microsoft Office PowerPoint</Application>
  <PresentationFormat>全屏显示(4:3)</PresentationFormat>
  <Paragraphs>91</Paragraphs>
  <Slides>10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4" baseType="lpstr">
      <vt:lpstr>微软雅黑</vt:lpstr>
      <vt:lpstr>Arial</vt:lpstr>
      <vt:lpstr>Calibri</vt:lpstr>
      <vt:lpstr>Office 主题</vt:lpstr>
      <vt:lpstr>马太福音 17:22-27</vt:lpstr>
      <vt:lpstr>马太福音 17:22-27</vt:lpstr>
      <vt:lpstr>天国的样式：第四篇</vt:lpstr>
      <vt:lpstr>思考</vt:lpstr>
      <vt:lpstr>圣殿税</vt:lpstr>
      <vt:lpstr>圣殿税</vt:lpstr>
      <vt:lpstr>耶稣的身份</vt:lpstr>
      <vt:lpstr>耶稣的身份</vt:lpstr>
      <vt:lpstr>耶稣的谦卑</vt:lpstr>
      <vt:lpstr>总结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主仆制作   QQ:191760425</dc:title>
  <dc:subject>主仆制作   QQ:191760425</dc:subject>
  <dc:creator>Elim</dc:creator>
  <dc:description>主仆制作   QQ:191760425</dc:description>
  <cp:lastModifiedBy>Elim</cp:lastModifiedBy>
  <cp:revision>2166</cp:revision>
  <dcterms:modified xsi:type="dcterms:W3CDTF">2021-01-17T00:40:10Z</dcterms:modified>
</cp:coreProperties>
</file>