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91" r:id="rId3"/>
    <p:sldId id="390" r:id="rId4"/>
    <p:sldId id="389" r:id="rId5"/>
    <p:sldId id="392" r:id="rId6"/>
    <p:sldId id="394" r:id="rId7"/>
    <p:sldId id="396" r:id="rId8"/>
    <p:sldId id="397" r:id="rId9"/>
    <p:sldId id="399" r:id="rId10"/>
    <p:sldId id="395" r:id="rId11"/>
    <p:sldId id="393" r:id="rId12"/>
    <p:sldId id="401" r:id="rId13"/>
    <p:sldId id="402" r:id="rId14"/>
    <p:sldId id="398" r:id="rId15"/>
    <p:sldId id="406" r:id="rId16"/>
    <p:sldId id="403" r:id="rId17"/>
    <p:sldId id="405" r:id="rId18"/>
    <p:sldId id="404" r:id="rId19"/>
    <p:sldId id="38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CCCC"/>
    <a:srgbClr val="FFEE02"/>
    <a:srgbClr val="E67E53"/>
    <a:srgbClr val="EFEEBD"/>
    <a:srgbClr val="FFFFFF"/>
    <a:srgbClr val="FF7C8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64411" autoAdjust="0"/>
  </p:normalViewPr>
  <p:slideViewPr>
    <p:cSldViewPr snapToGrid="0">
      <p:cViewPr varScale="1">
        <p:scale>
          <a:sx n="39" d="100"/>
          <a:sy n="39" d="100"/>
        </p:scale>
        <p:origin x="572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2020/9/12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因为与我们每个人关系重大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500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13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338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假神</a:t>
            </a:r>
            <a:r>
              <a:rPr lang="en-US" altLang="zh-CN" dirty="0"/>
              <a:t>/</a:t>
            </a:r>
            <a:r>
              <a:rPr lang="zh-CN" altLang="en-US" dirty="0"/>
              <a:t>撒旦是一切罪恶、污秽的源头，而且还经常装作光明的使者，要窃取神的荣耀。属于真神的荣耀，绝不能归给假神，否则他就不是圣洁、至高、独一的真神了。所以我们的神必然是忌邪的神。同样，我们也绝不将荣耀归给假神，或归给自己。</a:t>
            </a:r>
            <a:endParaRPr lang="en-US" altLang="zh-CN" dirty="0"/>
          </a:p>
          <a:p>
            <a:r>
              <a:rPr lang="zh-CN" altLang="en-US" dirty="0"/>
              <a:t>这两节跟</a:t>
            </a:r>
            <a:r>
              <a:rPr lang="en-US" altLang="zh-CN" dirty="0"/>
              <a:t>41</a:t>
            </a:r>
            <a:r>
              <a:rPr lang="zh-CN" altLang="en-US" dirty="0"/>
              <a:t>章有个对比。（翻）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对居鲁士的预言在多年后应验，包括很多细节：东方（</a:t>
            </a:r>
            <a:r>
              <a:rPr lang="en-US" altLang="zh-CN" dirty="0"/>
              <a:t>41:2</a:t>
            </a:r>
            <a:r>
              <a:rPr lang="zh-CN" altLang="en-US" dirty="0"/>
              <a:t>）</a:t>
            </a:r>
            <a:r>
              <a:rPr lang="en-US" altLang="zh-CN" dirty="0"/>
              <a:t>,</a:t>
            </a:r>
            <a:r>
              <a:rPr lang="zh-CN" altLang="en-US" dirty="0"/>
              <a:t>北方（</a:t>
            </a:r>
            <a:r>
              <a:rPr lang="en-US" altLang="zh-CN" dirty="0"/>
              <a:t>41:25</a:t>
            </a:r>
            <a:r>
              <a:rPr lang="zh-CN" altLang="en-US" dirty="0"/>
              <a:t>），甚至名字（</a:t>
            </a:r>
            <a:r>
              <a:rPr lang="en-US" altLang="zh-CN" dirty="0"/>
              <a:t>44:28-45:1</a:t>
            </a:r>
            <a:r>
              <a:rPr lang="zh-CN" altLang="en-US" dirty="0"/>
              <a:t>）；</a:t>
            </a:r>
            <a:endParaRPr lang="en-US" altLang="zh-CN" dirty="0"/>
          </a:p>
          <a:p>
            <a:r>
              <a:rPr lang="zh-CN" altLang="en-US" dirty="0"/>
              <a:t>对耶稣的预言在新约时代已应验，包括很多细节（骨头也不折断，他被列在罪犯之中，又为罪犯代求）。</a:t>
            </a:r>
            <a:endParaRPr lang="en-US" altLang="zh-CN" dirty="0"/>
          </a:p>
          <a:p>
            <a:r>
              <a:rPr lang="zh-CN" altLang="en-US" dirty="0"/>
              <a:t>如今，圣经中的几百个预言都已应验，现在还有很多在不断地应验，比如“不法的事增多，人的爱心就渐渐淡了”，还剩少量的一些还没应验，比如耶稣的再来、新天新地的降临，我们是否愿意相信呢？</a:t>
            </a:r>
            <a:endParaRPr lang="en-US" altLang="zh-CN" dirty="0"/>
          </a:p>
          <a:p>
            <a:r>
              <a:rPr lang="zh-CN" altLang="en-US" dirty="0"/>
              <a:t>神这</a:t>
            </a:r>
            <a:r>
              <a:rPr lang="en-US" altLang="zh-CN" dirty="0"/>
              <a:t>2</a:t>
            </a:r>
            <a:r>
              <a:rPr lang="zh-CN" altLang="en-US" dirty="0"/>
              <a:t>句话放在这里，与</a:t>
            </a:r>
            <a:r>
              <a:rPr lang="en-US" altLang="zh-CN" dirty="0"/>
              <a:t>1-7</a:t>
            </a:r>
            <a:r>
              <a:rPr lang="zh-CN" altLang="en-US" dirty="0"/>
              <a:t>节仆人有何关系？借着这位仆人耶稣的工作，成就神的荣耀、借着他钉十字架击溃假神。“新事说明”，就是这位仆人将要做的这些事，将来都要应验。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392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900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最近，叔叔。不是自夸忠心，归荣耀与神。其实不忠心，问到联系方式后拖了一个月才联系。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13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trike="sngStrike" dirty="0"/>
              <a:t>1-4</a:t>
            </a:r>
            <a:r>
              <a:rPr lang="zh-CN" altLang="en-US" strike="sngStrike" dirty="0"/>
              <a:t>节（对众人，可能也包括对假神，说话）。</a:t>
            </a:r>
            <a:r>
              <a:rPr lang="en-US" altLang="zh-CN" strike="sngStrike" dirty="0"/>
              <a:t>5-7</a:t>
            </a:r>
            <a:r>
              <a:rPr lang="zh-CN" altLang="en-US" strike="sngStrike" dirty="0"/>
              <a:t>节（对仆人说话，也是让众人和假神听）。</a:t>
            </a:r>
            <a:r>
              <a:rPr lang="en-US" altLang="zh-CN" strike="sngStrike" dirty="0"/>
              <a:t>8-9</a:t>
            </a:r>
            <a:r>
              <a:rPr lang="zh-CN" altLang="en-US" strike="sngStrike" dirty="0"/>
              <a:t>节（可能是向所有人宣告）。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880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很多人喜欢宣扬自己的名，比如首善陈光标。（翻）</a:t>
            </a:r>
            <a:endParaRPr lang="en-US" altLang="zh-CN" dirty="0"/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耶稣不让那些人把他所行的神迹张扬出去，是不希望人带着错误的动机来跟从他，妨碍他的教导，引起他们对地上世界错误的盼望。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（引自圣经注释）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不为传名，只为传道，我们今日也当这样。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65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另外一个角度：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比如我们在工作上做了什么贡献，一般都希望老板和同事能知道。如果自己辛苦做了，别人却不知道、不认可，老板也没给自己加奖金，还会觉得委屈。</a:t>
            </a:r>
            <a:endParaRPr lang="en-US" altLang="zh-CN" dirty="0"/>
          </a:p>
          <a:p>
            <a:r>
              <a:rPr lang="zh-CN" altLang="en-US" dirty="0"/>
              <a:t>我们再来看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这位义仆。（翻）这是以赛亚书另一段著名的仆人之歌当中的话，（读），预言耶稣。很多人不理解他、冤枉他、对他做的救赎大工也不接受，但他只管继续忠心地做，因为差遣他的天父都知道。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（翻）</a:t>
            </a:r>
            <a:r>
              <a:rPr lang="zh-CN" altLang="en-US" dirty="0"/>
              <a:t>我们想一下旧约里的约瑟，在波提乏家作仆人的时候忠心耿耿。被女主人引诱，他依然保持对男主人忠心、对神忠心；被女主人冤枉、受委屈，他也不怕，因为他相信神都知道。</a:t>
            </a:r>
            <a:endParaRPr lang="en-US" altLang="zh-CN" dirty="0"/>
          </a:p>
          <a:p>
            <a:r>
              <a:rPr lang="zh-CN" altLang="en-US" dirty="0"/>
              <a:t>我们也是一样，只管向主忠心，不要为自己宣传标榜，也不要怕冤枉委屈，因为主都知道。当然不是说受委屈就一定不能发声，约瑟也请酒政给自己转述冤情了。关键是信靠神，向神忠心。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3709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（读</a:t>
            </a:r>
            <a:r>
              <a:rPr lang="en-US" altLang="zh-CN" dirty="0"/>
              <a:t>3</a:t>
            </a:r>
            <a:r>
              <a:rPr lang="zh-CN" altLang="en-US" dirty="0"/>
              <a:t>节）耶稣不是在明处宣扬自己的名，而是来到一个个暗处，（翻）来关爱那些受伤和黯淡的灵魂。他去关爱那些伤心的、生病的、软弱的、被人遗忘的，就好像非常小心地呵护每一根压伤的芦苇、每一个将残的灯火。</a:t>
            </a:r>
            <a:endParaRPr lang="en-US" altLang="zh-CN" dirty="0"/>
          </a:p>
          <a:p>
            <a:r>
              <a:rPr lang="zh-CN" altLang="en-US" dirty="0"/>
              <a:t>（翻）对比恶仆（动手打比他别的仆人和使女）、暴君（亚哈抢夺拿伯的葡萄园；有的暴君或将领会把一些老弱病残的人、觉得累赘的人干脆杀掉）、恶官长（贪赃枉法，欺压孤儿寡妇）。有时候我们对一些弱势群体的需要也是视而不见，眼不见为净；甚至在</a:t>
            </a:r>
            <a:r>
              <a:rPr lang="en-US" altLang="zh-CN" dirty="0"/>
              <a:t>JH</a:t>
            </a:r>
            <a:r>
              <a:rPr lang="zh-CN" altLang="en-US" dirty="0"/>
              <a:t>里，我们也可能关注某些人多一些，对某些人却有点忽略了。求主赦免和改变我们。但我们的主不是这样！</a:t>
            </a:r>
            <a:endParaRPr lang="en-US" altLang="zh-CN" dirty="0"/>
          </a:p>
          <a:p>
            <a:r>
              <a:rPr lang="en-US" altLang="zh-CN" dirty="0"/>
              <a:t>12</a:t>
            </a:r>
            <a:r>
              <a:rPr lang="zh-CN" altLang="en-US" dirty="0"/>
              <a:t>年前，我读研，外在、内在的困境，逃避、游玩、烧烤，都不能解除我里面的压力，反而压力越来越大，像芦、灯火。借</a:t>
            </a:r>
            <a:r>
              <a:rPr lang="en-US" altLang="zh-CN" dirty="0"/>
              <a:t>JH</a:t>
            </a:r>
            <a:r>
              <a:rPr lang="zh-CN" altLang="en-US" dirty="0"/>
              <a:t>、读、祷，深夜决志祷告，耶稣来到我心中，救拔了我。如果他没有这么做，后果无法想象。我可能已在随波逐流中不知漂到哪里去了。看到今日身边的人们各种随波逐流、各种忧愁疲惫、或者走迷了路却不知道，真的盼望把耶稣救赎的福音传给他们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34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诗歌，艺术性，两对</a:t>
            </a:r>
            <a:r>
              <a:rPr lang="en-US" altLang="zh-CN" dirty="0"/>
              <a:t>-</a:t>
            </a:r>
            <a:r>
              <a:rPr lang="zh-CN" altLang="en-US" dirty="0"/>
              <a:t>同词根。当我们去扶助那些需要扶助的人、传福音给黑暗中的人，我们真是常常容易灰心、丧胆，对不对？他灰暗，我们也被传染得灰暗了；他述说自己怎么被压伤，我们一听，确实是压力山大，我们也没有办法，感觉也要被压垮了。当我们看到周围都是有需要的人，更是灰心、丧胆，像摩西、以利亚：主啊，算了，你还是派别人去吧！</a:t>
            </a:r>
            <a:endParaRPr lang="en-US" altLang="zh-CN" dirty="0"/>
          </a:p>
          <a:p>
            <a:r>
              <a:rPr lang="zh-CN" altLang="en-US" dirty="0"/>
              <a:t>但是，我们看到这位忠心的仆人耶稣，他不会灰心丧胆！我们虽然不像耶稣一样是全能的神，但我们跟他一样也是神的儿女，当我们像耶稣一样完全地信靠天父，我们也可以越来越不灰心、不丧胆。我们越经历神的大能，我们的信心、力量就越增长。哈利路亚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716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42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96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神的公理要借着他的众仆人传到地极，连那些易被遗忘的众多海岛，神都没有遗忘，派仆人去。陈恩鸿弟兄，海南。另有一个海岛国家聆听神的训诲，被神大大地祝福和使用，英国，远离大陆。（翻）何能做到？一代代忠心的仆人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76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825116"/>
            <a:ext cx="10363200" cy="103632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4057650"/>
            <a:ext cx="8534400" cy="75438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400">
                <a:solidFill>
                  <a:srgbClr val="0F6146"/>
                </a:solidFill>
                <a:ea typeface="微软雅黑" panose="020B0503020204020204" charset="-122"/>
              </a:defRPr>
            </a:lvl1pPr>
            <a:lvl2pPr marL="548640" lvl="1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1097280" lvl="2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645920" lvl="3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2194560" lvl="4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514350"/>
            <a:ext cx="2743200" cy="561213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514350"/>
            <a:ext cx="8070573" cy="561213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11480" indent="0">
              <a:buNone/>
              <a:defRPr sz="1620"/>
            </a:lvl2pPr>
            <a:lvl3pPr marL="822960" indent="0">
              <a:buNone/>
              <a:defRPr sz="1440"/>
            </a:lvl3pPr>
            <a:lvl4pPr marL="1234440" indent="0">
              <a:buNone/>
              <a:defRPr sz="1260"/>
            </a:lvl4pPr>
            <a:lvl5pPr marL="1645920" indent="0">
              <a:buNone/>
              <a:defRPr sz="1260"/>
            </a:lvl5pPr>
            <a:lvl6pPr marL="2057400" indent="0">
              <a:buNone/>
              <a:defRPr sz="1260"/>
            </a:lvl6pPr>
            <a:lvl7pPr marL="2468880" indent="0">
              <a:buNone/>
              <a:defRPr sz="1260"/>
            </a:lvl7pPr>
            <a:lvl8pPr marL="2880360" indent="0">
              <a:buNone/>
              <a:defRPr sz="1260"/>
            </a:lvl8pPr>
            <a:lvl9pPr marL="3291840" indent="0">
              <a:buNone/>
              <a:defRPr sz="126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514350"/>
            <a:ext cx="1097280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84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lvl="0" indent="-41148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8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1540" lvl="1" indent="-34290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1600" lvl="2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20240" lvl="3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19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68880" lvl="4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017520" lvl="5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566160" lvl="6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114800" lvl="7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3440" lvl="8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8640" lvl="1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097280" lvl="2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645920" lvl="3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194560" lvl="4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743200" lvl="5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3291840" lvl="6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840480" lvl="7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4389120" lvl="8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6722" y="4524361"/>
            <a:ext cx="8253095" cy="1823720"/>
          </a:xfrm>
        </p:spPr>
        <p:txBody>
          <a:bodyPr/>
          <a:lstStyle/>
          <a:p>
            <a:r>
              <a:rPr lang="zh-CN" altLang="en-US" sz="6000" dirty="0">
                <a:solidFill>
                  <a:schemeClr val="bg1"/>
                </a:solidFill>
              </a:rPr>
              <a:t>以赛亚书</a:t>
            </a:r>
            <a:r>
              <a:rPr lang="en-US" altLang="zh-CN" sz="6000" dirty="0">
                <a:solidFill>
                  <a:schemeClr val="bg1"/>
                </a:solidFill>
              </a:rPr>
              <a:t>42:1-9</a:t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耶和华的仆人 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8" y="808693"/>
            <a:ext cx="10559143" cy="5494135"/>
          </a:xfrm>
        </p:spPr>
        <p:txBody>
          <a:bodyPr/>
          <a:lstStyle/>
          <a:p>
            <a:r>
              <a:rPr lang="zh-CN" altLang="en-US" b="1" dirty="0"/>
              <a:t>他必将</a:t>
            </a:r>
            <a:r>
              <a:rPr lang="zh-CN" altLang="en-US" b="1" dirty="0">
                <a:solidFill>
                  <a:srgbClr val="FF0000"/>
                </a:solidFill>
              </a:rPr>
              <a:t>公理</a:t>
            </a:r>
            <a:r>
              <a:rPr lang="zh-CN" altLang="en-US" b="1" dirty="0"/>
              <a:t>传给外邦；他凭真实将</a:t>
            </a:r>
            <a:r>
              <a:rPr lang="zh-CN" altLang="en-US" b="1" dirty="0">
                <a:solidFill>
                  <a:srgbClr val="FF0000"/>
                </a:solidFill>
              </a:rPr>
              <a:t>公理</a:t>
            </a:r>
            <a:r>
              <a:rPr lang="zh-CN" altLang="en-US" b="1" dirty="0"/>
              <a:t>传开；直到他在地上设立</a:t>
            </a:r>
            <a:r>
              <a:rPr lang="zh-CN" altLang="en-US" b="1" dirty="0">
                <a:solidFill>
                  <a:srgbClr val="FF0000"/>
                </a:solidFill>
              </a:rPr>
              <a:t>公理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1"/>
            <a:r>
              <a:rPr lang="zh-CN" altLang="en-US" dirty="0"/>
              <a:t>“公理”（</a:t>
            </a:r>
            <a:r>
              <a:rPr lang="en-US" altLang="zh-CN" dirty="0"/>
              <a:t>justice</a:t>
            </a:r>
            <a:r>
              <a:rPr lang="zh-CN" altLang="en-US" dirty="0"/>
              <a:t>）原文：公义、审判、律例、</a:t>
            </a:r>
            <a:r>
              <a:rPr lang="en-US" altLang="zh-CN" dirty="0"/>
              <a:t>……</a:t>
            </a:r>
          </a:p>
          <a:p>
            <a:r>
              <a:rPr lang="zh-CN" altLang="en-US" b="1" dirty="0"/>
              <a:t>公理的丧失</a:t>
            </a:r>
            <a:endParaRPr lang="en-US" altLang="zh-CN" b="1" dirty="0"/>
          </a:p>
          <a:p>
            <a:pPr lvl="1"/>
            <a:r>
              <a:rPr lang="zh-CN" altLang="en-US" dirty="0"/>
              <a:t>可叹，</a:t>
            </a:r>
            <a:r>
              <a:rPr lang="zh-CN" altLang="en-US" b="1" dirty="0"/>
              <a:t>忠信</a:t>
            </a:r>
            <a:r>
              <a:rPr lang="zh-CN" altLang="en-US" dirty="0"/>
              <a:t>的城变为妓女！从前充满了</a:t>
            </a:r>
            <a:r>
              <a:rPr lang="zh-CN" altLang="en-US" b="1" dirty="0"/>
              <a:t>公平，公义</a:t>
            </a:r>
            <a:r>
              <a:rPr lang="zh-CN" altLang="en-US" dirty="0"/>
              <a:t>居在其中，</a:t>
            </a:r>
            <a:r>
              <a:rPr lang="zh-CN" altLang="en-US" b="1" dirty="0"/>
              <a:t>现今却有凶手居住</a:t>
            </a:r>
            <a:r>
              <a:rPr lang="zh-CN" altLang="en-US" dirty="0"/>
              <a:t>。（</a:t>
            </a:r>
            <a:r>
              <a:rPr lang="en-US" altLang="zh-CN" dirty="0"/>
              <a:t>1:21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b="1" dirty="0"/>
              <a:t>公理的重建</a:t>
            </a:r>
            <a:endParaRPr lang="en-US" altLang="zh-CN" dirty="0"/>
          </a:p>
          <a:p>
            <a:pPr lvl="1"/>
            <a:r>
              <a:rPr lang="zh-CN" altLang="en-US" dirty="0"/>
              <a:t>我也必</a:t>
            </a:r>
            <a:r>
              <a:rPr lang="zh-CN" altLang="en-US" b="1" dirty="0"/>
              <a:t>复还你的审判官</a:t>
            </a:r>
            <a:r>
              <a:rPr lang="zh-CN" altLang="en-US" dirty="0"/>
              <a:t>，像起初一样；</a:t>
            </a:r>
            <a:r>
              <a:rPr lang="en-US" altLang="zh-CN" dirty="0"/>
              <a:t>……</a:t>
            </a:r>
            <a:r>
              <a:rPr lang="zh-CN" altLang="en-US" dirty="0"/>
              <a:t>然后，你必称为</a:t>
            </a:r>
            <a:r>
              <a:rPr lang="zh-CN" altLang="en-US" b="1" dirty="0"/>
              <a:t>公义</a:t>
            </a:r>
            <a:r>
              <a:rPr lang="zh-CN" altLang="en-US" dirty="0"/>
              <a:t>之城、忠信之邑。锡安必因</a:t>
            </a:r>
            <a:r>
              <a:rPr lang="zh-CN" altLang="en-US" b="1" dirty="0"/>
              <a:t>公平</a:t>
            </a:r>
            <a:r>
              <a:rPr lang="zh-CN" altLang="en-US" dirty="0"/>
              <a:t>得蒙救赎，其中归正的人必因</a:t>
            </a:r>
            <a:r>
              <a:rPr lang="zh-CN" altLang="en-US" b="1" dirty="0"/>
              <a:t>公义</a:t>
            </a:r>
            <a:r>
              <a:rPr lang="zh-CN" altLang="en-US" dirty="0"/>
              <a:t>得蒙救赎。（</a:t>
            </a:r>
            <a:r>
              <a:rPr lang="en-US" altLang="zh-CN" dirty="0"/>
              <a:t>1:26-27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因有一婴孩为我们而生，</a:t>
            </a:r>
            <a:r>
              <a:rPr lang="en-US" altLang="zh-CN" dirty="0"/>
              <a:t>……</a:t>
            </a:r>
            <a:r>
              <a:rPr lang="zh-CN" altLang="en-US" dirty="0"/>
              <a:t>他必在大卫的宝座上治理他的国，</a:t>
            </a:r>
            <a:r>
              <a:rPr lang="zh-CN" altLang="en-US" b="1" dirty="0"/>
              <a:t>以公平公义使国坚定稳固，</a:t>
            </a:r>
            <a:r>
              <a:rPr lang="zh-CN" altLang="en-US" dirty="0"/>
              <a:t>从今直到永远。（</a:t>
            </a:r>
            <a:r>
              <a:rPr lang="en-US" altLang="zh-CN" dirty="0"/>
              <a:t> 9:6-7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4436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>
            <a:extLst>
              <a:ext uri="{FF2B5EF4-FFF2-40B4-BE49-F238E27FC236}">
                <a16:creationId xmlns:a16="http://schemas.microsoft.com/office/drawing/2014/main" id="{866021E5-AC3D-4CAE-BAD6-BB462F03F409}"/>
              </a:ext>
            </a:extLst>
          </p:cNvPr>
          <p:cNvSpPr txBox="1">
            <a:spLocks/>
          </p:cNvSpPr>
          <p:nvPr/>
        </p:nvSpPr>
        <p:spPr>
          <a:xfrm>
            <a:off x="730250" y="1195968"/>
            <a:ext cx="10731500" cy="4466063"/>
          </a:xfrm>
          <a:prstGeom prst="rect">
            <a:avLst/>
          </a:prstGeom>
          <a:noFill/>
          <a:ln w="9525">
            <a:noFill/>
          </a:ln>
        </p:spPr>
        <p:txBody>
          <a:bodyPr>
            <a:normAutofit/>
          </a:bodyPr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/>
              <a:t>忠心至死的圣仆，在十字架上设立公理，成就神的公义与慈爱、审判与救赎</a:t>
            </a:r>
            <a:endParaRPr lang="en-US" altLang="zh-CN" sz="2800" b="1" dirty="0"/>
          </a:p>
          <a:p>
            <a:pPr lvl="1">
              <a:lnSpc>
                <a:spcPct val="150000"/>
              </a:lnSpc>
            </a:pPr>
            <a:r>
              <a:rPr lang="zh-CN" altLang="en-US" sz="2320" dirty="0"/>
              <a:t>他本有神的形像，不以自己与神同等为强夺的，</a:t>
            </a:r>
            <a:r>
              <a:rPr lang="zh-CN" altLang="en-US" sz="2320" dirty="0">
                <a:solidFill>
                  <a:srgbClr val="FF0000"/>
                </a:solidFill>
              </a:rPr>
              <a:t>反倒虚己，取了奴仆的形像，成为人的样式。既有人的样子，就自己卑微，存心顺服，以至于死，且死在十字架上</a:t>
            </a:r>
            <a:r>
              <a:rPr lang="zh-CN" altLang="en-US" sz="2320" dirty="0"/>
              <a:t>。所以神将他升为至高，又赐给他那超乎万名之上的名，叫一切在天上的、地上的和地底下的，因耶稣的名无不屈膝，无不口称耶稣基督为主，使荣耀归与父神。（腓</a:t>
            </a:r>
            <a:r>
              <a:rPr lang="en-US" altLang="zh-CN" sz="2320" dirty="0"/>
              <a:t>2:6-11</a:t>
            </a:r>
            <a:r>
              <a:rPr lang="zh-CN" altLang="en-US" sz="2320" dirty="0"/>
              <a:t>）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DEF0609D-2E69-46AF-BA0A-E7E63432B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98673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8" y="1502229"/>
            <a:ext cx="10559143" cy="48005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42:4 </a:t>
            </a:r>
            <a:r>
              <a:rPr lang="zh-CN" altLang="en-US" b="1" dirty="0"/>
              <a:t>海岛都等候他的训诲</a:t>
            </a:r>
            <a:endParaRPr lang="en-US" altLang="zh-CN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素来没有听见我名声、没有看见我荣耀辽远的海岛，他们必将我的荣耀传扬在列国中。（赛</a:t>
            </a:r>
            <a:r>
              <a:rPr lang="en-US" altLang="zh-CN" dirty="0"/>
              <a:t>66:19</a:t>
            </a:r>
            <a:r>
              <a:rPr lang="zh-CN" altLang="en-US" dirty="0"/>
              <a:t>）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491706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80" dirty="0"/>
              <a:t>二</a:t>
            </a:r>
            <a:r>
              <a:rPr lang="en-US" altLang="zh-CN" sz="2880" dirty="0"/>
              <a:t>. </a:t>
            </a:r>
            <a:r>
              <a:rPr lang="zh-CN" altLang="en-US" sz="2880" dirty="0"/>
              <a:t>向仆人宣告神的应许（</a:t>
            </a:r>
            <a:r>
              <a:rPr lang="en-US" altLang="zh-CN" sz="2880" dirty="0"/>
              <a:t>5-7</a:t>
            </a:r>
            <a:r>
              <a:rPr lang="zh-CN" altLang="en-US" sz="2880" dirty="0"/>
              <a:t>）</a:t>
            </a:r>
            <a:endParaRPr lang="en-US" altLang="zh-CN" sz="288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92" y="1306286"/>
            <a:ext cx="11152415" cy="48005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42:5 </a:t>
            </a:r>
            <a:r>
              <a:rPr lang="zh-CN" altLang="en-US" b="1" dirty="0"/>
              <a:t>创造诸天，铺张穹苍，将地和地所出的一并铺开，赐气息给地上的众人，又赐灵性给行在其上之人的　神耶和华，他如此说</a:t>
            </a:r>
            <a:endParaRPr lang="en-US" altLang="zh-CN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他赐我们气息和灵性，是要我们听他所说的话：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b="1" dirty="0"/>
              <a:t>来认识这位圣仆（</a:t>
            </a:r>
            <a:r>
              <a:rPr lang="en-US" altLang="zh-CN" b="1" dirty="0"/>
              <a:t>1-4</a:t>
            </a:r>
            <a:r>
              <a:rPr lang="zh-CN" altLang="en-US" b="1" dirty="0"/>
              <a:t>，</a:t>
            </a:r>
            <a:r>
              <a:rPr lang="en-US" altLang="zh-CN" b="1" dirty="0"/>
              <a:t>6-7</a:t>
            </a:r>
            <a:r>
              <a:rPr lang="zh-CN" altLang="en-US" b="1" dirty="0"/>
              <a:t>）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4593395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80" dirty="0"/>
              <a:t>二</a:t>
            </a:r>
            <a:r>
              <a:rPr lang="en-US" altLang="zh-CN" sz="2880" dirty="0"/>
              <a:t>. </a:t>
            </a:r>
            <a:r>
              <a:rPr lang="zh-CN" altLang="en-US" sz="2880" dirty="0"/>
              <a:t>向仆人宣告神的应许（</a:t>
            </a:r>
            <a:r>
              <a:rPr lang="en-US" altLang="zh-CN" sz="2880" dirty="0"/>
              <a:t>5-7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81743"/>
            <a:ext cx="10972800" cy="5085919"/>
          </a:xfrm>
        </p:spPr>
        <p:txBody>
          <a:bodyPr/>
          <a:lstStyle/>
          <a:p>
            <a:r>
              <a:rPr lang="en-US" altLang="zh-CN" b="1" dirty="0"/>
              <a:t>42:6-7</a:t>
            </a:r>
            <a:r>
              <a:rPr lang="zh-CN" altLang="en-US" b="1" dirty="0"/>
              <a:t> 我耶和华凭公义召你，必搀扶你的手，保守你，使你作众民的中保，作外邦人的光，开瞎子的眼，领被囚的出牢狱，领坐黑暗的出监牢。</a:t>
            </a:r>
            <a:endParaRPr lang="en-US" altLang="zh-CN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主耶和华的灵在我身上，因为耶和华用膏膏我，叫我传好信息给谦卑的人，差遣我医好伤心的人，报告被掳的得释放，被囚的出监牢（赛</a:t>
            </a:r>
            <a:r>
              <a:rPr lang="en-US" altLang="zh-CN" dirty="0"/>
              <a:t>61:1-2</a:t>
            </a:r>
            <a:r>
              <a:rPr lang="zh-CN" altLang="en-US" dirty="0"/>
              <a:t>；路</a:t>
            </a:r>
            <a:r>
              <a:rPr lang="en-US" altLang="zh-CN" dirty="0"/>
              <a:t>4:18-19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81848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80" dirty="0"/>
              <a:t>二</a:t>
            </a:r>
            <a:r>
              <a:rPr lang="en-US" altLang="zh-CN" sz="2880" dirty="0"/>
              <a:t>. </a:t>
            </a:r>
            <a:r>
              <a:rPr lang="zh-CN" altLang="en-US" sz="2880" dirty="0"/>
              <a:t>向仆人宣告神的应许（</a:t>
            </a:r>
            <a:r>
              <a:rPr lang="en-US" altLang="zh-CN" sz="2880" dirty="0"/>
              <a:t>5-7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81743"/>
            <a:ext cx="10972800" cy="5085919"/>
          </a:xfrm>
        </p:spPr>
        <p:txBody>
          <a:bodyPr/>
          <a:lstStyle/>
          <a:p>
            <a:r>
              <a:rPr lang="en-US" altLang="zh-CN" b="1" dirty="0"/>
              <a:t>42:6-7</a:t>
            </a:r>
            <a:r>
              <a:rPr lang="zh-CN" altLang="en-US" b="1" dirty="0"/>
              <a:t> 我耶和华凭公义召你，必搀扶你的手，保守你，使你作众民的中保，作外邦人的光，开瞎子的眼，领被囚的出牢狱，领坐黑暗的出监牢。</a:t>
            </a:r>
            <a:endParaRPr lang="en-US" altLang="zh-CN" b="1" dirty="0"/>
          </a:p>
          <a:p>
            <a:pPr lvl="1"/>
            <a:r>
              <a:rPr lang="zh-CN" altLang="en-US" dirty="0"/>
              <a:t>“开瞎子的眼”，并不只是生理上的医治（如福音书中耶稣所行），更是指打开属灵的眼睛，出黑暗入光明</a:t>
            </a:r>
          </a:p>
          <a:p>
            <a:pPr lvl="1"/>
            <a:r>
              <a:rPr lang="zh-CN" altLang="en-US" dirty="0"/>
              <a:t>“出牢狱”也不是说罪犯均可无罪释放，而是：</a:t>
            </a:r>
            <a:endParaRPr lang="en-US" altLang="zh-CN" dirty="0"/>
          </a:p>
          <a:p>
            <a:pPr lvl="2"/>
            <a:r>
              <a:rPr lang="zh-CN" altLang="en-US" dirty="0"/>
              <a:t>受冤屈者得解救</a:t>
            </a:r>
            <a:endParaRPr lang="en-US" altLang="zh-CN" dirty="0"/>
          </a:p>
          <a:p>
            <a:pPr lvl="2"/>
            <a:r>
              <a:rPr lang="zh-CN" altLang="en-US" dirty="0"/>
              <a:t>处困境者得出路</a:t>
            </a:r>
            <a:endParaRPr lang="en-US" altLang="zh-CN" dirty="0"/>
          </a:p>
          <a:p>
            <a:pPr lvl="2"/>
            <a:r>
              <a:rPr lang="zh-CN" altLang="en-US" dirty="0"/>
              <a:t>悔改之人得救赎</a:t>
            </a:r>
            <a:endParaRPr lang="en-US" altLang="zh-CN" dirty="0"/>
          </a:p>
          <a:p>
            <a:pPr lvl="1"/>
            <a:r>
              <a:rPr lang="zh-CN" altLang="en-US" dirty="0"/>
              <a:t>可适用于神的所有儿女</a:t>
            </a:r>
            <a:endParaRPr lang="en-US" altLang="zh-CN" dirty="0"/>
          </a:p>
          <a:p>
            <a:pPr lvl="2"/>
            <a:r>
              <a:rPr lang="zh-CN" altLang="en-US" dirty="0"/>
              <a:t>我差你（保罗）到他们那里去，要叫他们的眼睛得开，从黑暗中归向光明，从撒但权下归向神（徒</a:t>
            </a:r>
            <a:r>
              <a:rPr lang="en-US" altLang="zh-CN" dirty="0"/>
              <a:t>26:18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5907471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80" dirty="0"/>
              <a:t>三</a:t>
            </a:r>
            <a:r>
              <a:rPr lang="en-US" altLang="zh-CN" sz="2880" dirty="0"/>
              <a:t>. </a:t>
            </a:r>
            <a:r>
              <a:rPr lang="zh-CN" altLang="en-US" sz="2880" dirty="0"/>
              <a:t>向世界宣告神的荣耀（</a:t>
            </a:r>
            <a:r>
              <a:rPr lang="en-US" altLang="zh-CN" sz="2880" dirty="0"/>
              <a:t>8-9</a:t>
            </a:r>
            <a:r>
              <a:rPr lang="zh-CN" altLang="en-US" sz="2880" dirty="0"/>
              <a:t>）</a:t>
            </a:r>
            <a:endParaRPr lang="en-US" altLang="zh-CN" sz="288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92" y="996044"/>
            <a:ext cx="11152415" cy="5110842"/>
          </a:xfrm>
        </p:spPr>
        <p:txBody>
          <a:bodyPr/>
          <a:lstStyle/>
          <a:p>
            <a:r>
              <a:rPr lang="en-US" altLang="zh-CN" b="1" dirty="0"/>
              <a:t>42:8-9	</a:t>
            </a:r>
            <a:r>
              <a:rPr lang="zh-CN" altLang="en-US" b="1" dirty="0"/>
              <a:t>我是耶和华，这是我的名。我必不将我的荣耀归给假神，也不将我的称赞归给雕刻的偶像。看哪！先前的事已经成就，现在我将新事说明，这事未发以先，我就说给你们听。</a:t>
            </a:r>
            <a:endParaRPr lang="en-US" altLang="zh-CN" b="1" dirty="0"/>
          </a:p>
          <a:p>
            <a:pPr lvl="1"/>
            <a:endParaRPr lang="en-US" altLang="zh-CN" b="1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DC3B177-3EEA-42D2-88F3-0CDD68246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18223"/>
              </p:ext>
            </p:extLst>
          </p:nvPr>
        </p:nvGraphicFramePr>
        <p:xfrm>
          <a:off x="979714" y="2824845"/>
          <a:ext cx="10137322" cy="2522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0073">
                  <a:extLst>
                    <a:ext uri="{9D8B030D-6E8A-4147-A177-3AD203B41FA5}">
                      <a16:colId xmlns:a16="http://schemas.microsoft.com/office/drawing/2014/main" val="3981091818"/>
                    </a:ext>
                  </a:extLst>
                </a:gridCol>
                <a:gridCol w="8627249">
                  <a:extLst>
                    <a:ext uri="{9D8B030D-6E8A-4147-A177-3AD203B41FA5}">
                      <a16:colId xmlns:a16="http://schemas.microsoft.com/office/drawing/2014/main" val="1813988499"/>
                    </a:ext>
                  </a:extLst>
                </a:gridCol>
              </a:tblGrid>
              <a:tr h="1175655">
                <a:tc>
                  <a:txBody>
                    <a:bodyPr/>
                    <a:lstStyle/>
                    <a:p>
                      <a:r>
                        <a:rPr lang="zh-CN" altLang="en-US" sz="2800" b="0" u="none" kern="1200" baseline="0" dirty="0">
                          <a:solidFill>
                            <a:schemeClr val="tx1"/>
                          </a:solidFill>
                          <a:effectLst/>
                        </a:rPr>
                        <a:t>假神</a:t>
                      </a:r>
                      <a:endParaRPr lang="zh-CN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无法说明先前的事，更无法说明未来的事（</a:t>
                      </a:r>
                      <a:r>
                        <a:rPr lang="en-US" altLang="zh-CN" sz="2800" b="0" dirty="0">
                          <a:solidFill>
                            <a:schemeClr val="tx1"/>
                          </a:solidFill>
                        </a:rPr>
                        <a:t>41:21-24</a:t>
                      </a:r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zh-CN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94992"/>
                  </a:ext>
                </a:extLst>
              </a:tr>
              <a:tr h="1346775">
                <a:tc>
                  <a:txBody>
                    <a:bodyPr/>
                    <a:lstStyle/>
                    <a:p>
                      <a:r>
                        <a:rPr lang="zh-CN" altLang="en-US" sz="2800" b="0" u="none" kern="1200" baseline="0" dirty="0">
                          <a:solidFill>
                            <a:schemeClr val="tx1"/>
                          </a:solidFill>
                          <a:effectLst/>
                        </a:rPr>
                        <a:t>真神</a:t>
                      </a:r>
                      <a:endParaRPr lang="zh-CN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神先前预言的事已成就（如入迦南）；</a:t>
                      </a:r>
                      <a:endParaRPr lang="en-US" altLang="zh-CN" sz="2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又将未来的新事预先说明（居鲁士、弥赛亚）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65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674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>
            <a:extLst>
              <a:ext uri="{FF2B5EF4-FFF2-40B4-BE49-F238E27FC236}">
                <a16:creationId xmlns:a16="http://schemas.microsoft.com/office/drawing/2014/main" id="{866021E5-AC3D-4CAE-BAD6-BB462F03F409}"/>
              </a:ext>
            </a:extLst>
          </p:cNvPr>
          <p:cNvSpPr txBox="1">
            <a:spLocks/>
          </p:cNvSpPr>
          <p:nvPr/>
        </p:nvSpPr>
        <p:spPr>
          <a:xfrm>
            <a:off x="730250" y="1055363"/>
            <a:ext cx="10731500" cy="4466063"/>
          </a:xfrm>
          <a:prstGeom prst="rect">
            <a:avLst/>
          </a:prstGeom>
          <a:noFill/>
          <a:ln w="9525">
            <a:noFill/>
          </a:ln>
        </p:spPr>
        <p:txBody>
          <a:bodyPr>
            <a:normAutofit/>
          </a:bodyPr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600" b="1" dirty="0"/>
              <a:t>以色列若不忠心，神可兴起外邦人</a:t>
            </a:r>
            <a:endParaRPr lang="en-US" altLang="zh-CN" sz="2600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如居鲁士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sz="2600" b="1" dirty="0"/>
              <a:t>以斯帖若不忠心，神可兴起他人</a:t>
            </a:r>
            <a:endParaRPr lang="en-US" altLang="zh-CN" sz="2600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此时你若闭口不言，犹大人必从别处得解脱、蒙拯救；你和你父家必至灭亡。焉知你得了王后的位分，不是为现今的机会吗？（斯</a:t>
            </a:r>
            <a:r>
              <a:rPr lang="en-US" altLang="zh-CN" dirty="0"/>
              <a:t>4:14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sz="2600" b="1" dirty="0"/>
              <a:t>我们若不忠心，神也可兴起他人</a:t>
            </a:r>
            <a:endParaRPr lang="en-US" altLang="zh-CN" sz="2600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只要你长久在他的恩慈里，不然，你也要被砍下来。（罗</a:t>
            </a:r>
            <a:r>
              <a:rPr lang="en-US" altLang="zh-CN" dirty="0"/>
              <a:t>11:22</a:t>
            </a:r>
            <a:r>
              <a:rPr lang="zh-CN" altLang="en-US" dirty="0"/>
              <a:t>）</a:t>
            </a:r>
            <a:endParaRPr lang="en-US" altLang="zh-CN" sz="2120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57279EED-5E66-447C-A20A-A4EC2825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80" dirty="0"/>
              <a:t>仆人若不忠心</a:t>
            </a:r>
          </a:p>
        </p:txBody>
      </p:sp>
    </p:spTree>
    <p:extLst>
      <p:ext uri="{BB962C8B-B14F-4D97-AF65-F5344CB8AC3E}">
        <p14:creationId xmlns:p14="http://schemas.microsoft.com/office/powerpoint/2010/main" val="28930048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2880" dirty="0"/>
              <a:t>忠心仆人的荣耀</a:t>
            </a:r>
            <a:endParaRPr lang="en-US" altLang="zh-CN" sz="288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915" y="873579"/>
            <a:ext cx="11140169" cy="511084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b="1" dirty="0"/>
              <a:t>赛</a:t>
            </a:r>
            <a:r>
              <a:rPr lang="en-US" altLang="zh-CN" b="1" dirty="0"/>
              <a:t>44:26  </a:t>
            </a:r>
            <a:r>
              <a:rPr lang="zh-CN" altLang="en-US" b="1" dirty="0"/>
              <a:t>神说：（我）使我仆人的话语立定，我使者的谋算成就。</a:t>
            </a:r>
            <a:endParaRPr lang="en-US" altLang="zh-CN" b="1" dirty="0"/>
          </a:p>
          <a:p>
            <a:pPr lvl="1">
              <a:lnSpc>
                <a:spcPct val="130000"/>
              </a:lnSpc>
            </a:pPr>
            <a:r>
              <a:rPr lang="zh-CN" altLang="en-US" dirty="0"/>
              <a:t>不仅适用于以色列民族、圣仆耶稣，也可适用于一切忠心的仆人：如亚伯拉罕（创</a:t>
            </a:r>
            <a:r>
              <a:rPr lang="en-US" altLang="zh-CN" dirty="0"/>
              <a:t>20:17</a:t>
            </a:r>
            <a:r>
              <a:rPr lang="zh-CN" altLang="en-US" dirty="0"/>
              <a:t>）、摩西（出</a:t>
            </a:r>
            <a:r>
              <a:rPr lang="en-US" altLang="zh-CN" dirty="0"/>
              <a:t>32:11-14</a:t>
            </a:r>
            <a:r>
              <a:rPr lang="zh-CN" altLang="en-US" dirty="0"/>
              <a:t>）、以利亚、彼得、</a:t>
            </a:r>
            <a:r>
              <a:rPr lang="en-US" altLang="zh-CN" dirty="0"/>
              <a:t>……</a:t>
            </a:r>
          </a:p>
          <a:p>
            <a:pPr lvl="1">
              <a:lnSpc>
                <a:spcPct val="130000"/>
              </a:lnSpc>
            </a:pPr>
            <a:r>
              <a:rPr lang="zh-CN" altLang="en-US" dirty="0"/>
              <a:t>越忠心，越与神同心，事就成就</a:t>
            </a:r>
            <a:endParaRPr lang="en-US" altLang="zh-CN" dirty="0"/>
          </a:p>
          <a:p>
            <a:pPr>
              <a:lnSpc>
                <a:spcPct val="130000"/>
              </a:lnSpc>
            </a:pPr>
            <a:r>
              <a:rPr lang="zh-CN" altLang="en-US" b="1" dirty="0"/>
              <a:t>赛</a:t>
            </a:r>
            <a:r>
              <a:rPr lang="en-US" altLang="zh-CN" b="1" dirty="0"/>
              <a:t>61:10 </a:t>
            </a:r>
            <a:r>
              <a:rPr lang="zh-CN" altLang="en-US" b="1" dirty="0"/>
              <a:t>我因耶和华大大欢喜，我的心靠　神快乐。因他以拯救为衣给我穿上，以公义为袍给我披上。好像新郎戴上华冠，又像新妇佩戴妆饰。</a:t>
            </a:r>
            <a:endParaRPr lang="en-US" altLang="zh-CN" b="1" dirty="0"/>
          </a:p>
          <a:p>
            <a:pPr lvl="1">
              <a:lnSpc>
                <a:spcPct val="130000"/>
              </a:lnSpc>
            </a:pPr>
            <a:r>
              <a:rPr lang="zh-CN" altLang="en-US" dirty="0"/>
              <a:t>假神和跟随假神的人只有虚荣，虚假的荣耀。唯有真神和跟随真神的人，才能有真实的、至终完全彰显的荣耀。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631217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5E92E2-79BA-45D8-80D8-EFBDF7A6C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862" y="-209457"/>
            <a:ext cx="7240370" cy="1013460"/>
          </a:xfrm>
        </p:spPr>
        <p:txBody>
          <a:bodyPr/>
          <a:lstStyle/>
          <a:p>
            <a:pPr algn="ctr"/>
            <a:r>
              <a:rPr lang="zh-CN" altLang="en-US" dirty="0"/>
              <a:t>小结：赛</a:t>
            </a:r>
            <a:r>
              <a:rPr lang="en-US" altLang="zh-CN" dirty="0"/>
              <a:t>42:1-9 </a:t>
            </a:r>
            <a:r>
              <a:rPr lang="zh-CN" altLang="en-US" dirty="0"/>
              <a:t>耶和华的仆人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885DE4-7C62-46D7-98BE-31E3760D1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417" y="686357"/>
            <a:ext cx="10498667" cy="5485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b="1" dirty="0">
                <a:latin typeface="+mj-ea"/>
                <a:ea typeface="+mj-ea"/>
              </a:rPr>
              <a:t>圣仆耶稣</a:t>
            </a:r>
            <a:endParaRPr lang="en-US" altLang="zh-CN" b="1" dirty="0">
              <a:latin typeface="+mj-ea"/>
              <a:ea typeface="+mj-ea"/>
            </a:endParaRPr>
          </a:p>
          <a:p>
            <a:pPr lvl="1">
              <a:lnSpc>
                <a:spcPct val="130000"/>
              </a:lnSpc>
            </a:pPr>
            <a:r>
              <a:rPr lang="zh-CN" altLang="en-US" dirty="0"/>
              <a:t>他是荣耀的君王，却做了卑微的仆人</a:t>
            </a:r>
            <a:endParaRPr lang="en-US" altLang="zh-CN" dirty="0"/>
          </a:p>
          <a:p>
            <a:pPr lvl="1">
              <a:lnSpc>
                <a:spcPct val="130000"/>
              </a:lnSpc>
            </a:pPr>
            <a:r>
              <a:rPr lang="zh-CN" altLang="en-US" dirty="0"/>
              <a:t>有许多人因认识我的义仆得称为义，并且他要担当他们的罪孽。（</a:t>
            </a:r>
            <a:r>
              <a:rPr lang="en-US" altLang="zh-CN" dirty="0"/>
              <a:t>53:11</a:t>
            </a:r>
            <a:r>
              <a:rPr lang="zh-CN" altLang="en-US" dirty="0"/>
              <a:t>）</a:t>
            </a:r>
            <a:endParaRPr lang="zh-CN" altLang="zh-CN" dirty="0"/>
          </a:p>
          <a:p>
            <a:pPr>
              <a:lnSpc>
                <a:spcPct val="130000"/>
              </a:lnSpc>
            </a:pPr>
            <a:r>
              <a:rPr lang="zh-CN" altLang="en-US" b="1" dirty="0">
                <a:latin typeface="+mj-ea"/>
                <a:ea typeface="+mj-ea"/>
              </a:rPr>
              <a:t>我们同做他的仆人</a:t>
            </a:r>
            <a:endParaRPr lang="en-US" altLang="zh-CN" b="1" dirty="0">
              <a:latin typeface="+mj-ea"/>
              <a:ea typeface="+mj-ea"/>
            </a:endParaRPr>
          </a:p>
          <a:p>
            <a:pPr lvl="1">
              <a:lnSpc>
                <a:spcPct val="130000"/>
              </a:lnSpc>
            </a:pPr>
            <a:r>
              <a:rPr lang="zh-CN" altLang="en-US" dirty="0"/>
              <a:t>愿神怜悯，帮助我们效法耶稣、众先贤，同做神的忠仆</a:t>
            </a:r>
            <a:endParaRPr lang="en-US" altLang="zh-CN" dirty="0"/>
          </a:p>
          <a:p>
            <a:pPr lvl="1">
              <a:lnSpc>
                <a:spcPct val="130000"/>
              </a:lnSpc>
            </a:pPr>
            <a:r>
              <a:rPr lang="zh-CN" altLang="en-US" dirty="0"/>
              <a:t>你们从前怎样将肢体献给不洁不法作奴仆，以至于不法；现今也要照样将肢体献给义作奴仆，以至于成圣。（罗</a:t>
            </a:r>
            <a:r>
              <a:rPr lang="en-US" altLang="zh-CN" dirty="0"/>
              <a:t>6:19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30000"/>
              </a:lnSpc>
            </a:pPr>
            <a:r>
              <a:rPr lang="zh-CN" altLang="en-US" dirty="0"/>
              <a:t>主人说：“好！你这又良善又忠心的仆人，你在不多的事上有忠心，我要把许多事派你管理；可以进来享受你主人的快乐。”（太</a:t>
            </a:r>
            <a:r>
              <a:rPr lang="en-US" altLang="zh-CN" dirty="0"/>
              <a:t>25:23 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23617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749" y="952159"/>
            <a:ext cx="10323226" cy="511297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CN" altLang="en-US" dirty="0"/>
              <a:t>神先差遣以色列作他的仆人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荣耀神，向世人作见证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但以色列是不忠心的仆人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以色列民悖逆真神、敬拜假神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很多特别的仆人（祭司、君王、官长等）带头犯罪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神保守之下，以色列及外邦也有些忠心的仆人，让人看到希望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神要差遣一位完全忠心而公义的仆人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蒙神拣选保守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向神显出完全的忠心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给人带来完全的公义与慈爱</a:t>
            </a:r>
            <a:endParaRPr lang="en-US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787EA897-CFDF-4935-8D19-6D8A49F4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548" y="0"/>
            <a:ext cx="6110990" cy="568491"/>
          </a:xfrm>
        </p:spPr>
        <p:txBody>
          <a:bodyPr/>
          <a:lstStyle/>
          <a:p>
            <a:r>
              <a:rPr lang="zh-CN" altLang="en-US" dirty="0"/>
              <a:t>背景</a:t>
            </a:r>
          </a:p>
        </p:txBody>
      </p:sp>
    </p:spTree>
    <p:extLst>
      <p:ext uri="{BB962C8B-B14F-4D97-AF65-F5344CB8AC3E}">
        <p14:creationId xmlns:p14="http://schemas.microsoft.com/office/powerpoint/2010/main" val="1769520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7" y="-99261"/>
            <a:ext cx="5519756" cy="760997"/>
          </a:xfrm>
        </p:spPr>
        <p:txBody>
          <a:bodyPr/>
          <a:lstStyle/>
          <a:p>
            <a:r>
              <a:rPr lang="zh-CN" altLang="en-US" dirty="0"/>
              <a:t>赛</a:t>
            </a:r>
            <a:r>
              <a:rPr lang="en-US" altLang="zh-CN" dirty="0"/>
              <a:t>42:1-9 </a:t>
            </a:r>
            <a:r>
              <a:rPr lang="zh-CN" altLang="en-US" dirty="0"/>
              <a:t>耶和华的仆人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093" y="1238492"/>
            <a:ext cx="7315200" cy="4340506"/>
          </a:xfrm>
        </p:spPr>
        <p:txBody>
          <a:bodyPr/>
          <a:lstStyle/>
          <a:p>
            <a:pPr marL="0" lvl="1" indent="0">
              <a:lnSpc>
                <a:spcPct val="150000"/>
              </a:lnSpc>
              <a:buNone/>
            </a:pPr>
            <a:r>
              <a:rPr lang="zh-CN" altLang="en-US" sz="2880" b="1" dirty="0">
                <a:solidFill>
                  <a:schemeClr val="accent1"/>
                </a:solidFill>
              </a:rPr>
              <a:t>耶和华说话：</a:t>
            </a:r>
            <a:endParaRPr lang="en-US" altLang="zh-CN" sz="2880" b="1" dirty="0">
              <a:solidFill>
                <a:schemeClr val="accent1"/>
              </a:solidFill>
            </a:endParaRPr>
          </a:p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1-4</a:t>
            </a:r>
            <a:r>
              <a:rPr lang="zh-CN" altLang="en-US" sz="2880" dirty="0"/>
              <a:t>）</a:t>
            </a:r>
            <a:endParaRPr lang="en-US" altLang="zh-CN" dirty="0"/>
          </a:p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向仆人宣告神的应许（</a:t>
            </a:r>
            <a:r>
              <a:rPr lang="en-US" altLang="zh-CN" sz="2880" dirty="0"/>
              <a:t>5-7</a:t>
            </a:r>
            <a:r>
              <a:rPr lang="zh-CN" altLang="en-US" sz="2880" dirty="0"/>
              <a:t>）</a:t>
            </a:r>
            <a:endParaRPr lang="en-US" altLang="zh-CN" sz="2880" dirty="0"/>
          </a:p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向世界宣告神的荣耀（</a:t>
            </a:r>
            <a:r>
              <a:rPr lang="en-US" altLang="zh-CN" sz="2880" dirty="0"/>
              <a:t>8-9</a:t>
            </a:r>
            <a:r>
              <a:rPr lang="zh-CN" altLang="en-US" sz="2880" dirty="0"/>
              <a:t>）</a:t>
            </a:r>
            <a:endParaRPr lang="en-US" altLang="zh-CN" sz="2880" dirty="0"/>
          </a:p>
        </p:txBody>
      </p:sp>
    </p:spTree>
    <p:extLst>
      <p:ext uri="{BB962C8B-B14F-4D97-AF65-F5344CB8AC3E}">
        <p14:creationId xmlns:p14="http://schemas.microsoft.com/office/powerpoint/2010/main" val="6381822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2841"/>
            <a:ext cx="10972800" cy="488482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42:1 </a:t>
            </a:r>
            <a:r>
              <a:rPr lang="zh-CN" altLang="en-US" b="1" dirty="0"/>
              <a:t>神所扶持、拣选、喜悦、将神的灵赐给他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这些福分本来适用于以色列（如</a:t>
            </a:r>
            <a:r>
              <a:rPr lang="en-US" altLang="zh-CN" dirty="0"/>
              <a:t>41:8-10</a:t>
            </a:r>
            <a:r>
              <a:rPr lang="zh-CN" altLang="en-US" dirty="0"/>
              <a:t>），但因其悖逆而失去（神掩面不看、憎恶以色列）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部分适用于一些个人</a:t>
            </a:r>
            <a:endParaRPr lang="en-US" altLang="zh-CN" dirty="0"/>
          </a:p>
          <a:p>
            <a:pPr lvl="2">
              <a:lnSpc>
                <a:spcPct val="150000"/>
              </a:lnSpc>
            </a:pPr>
            <a:r>
              <a:rPr lang="zh-CN" altLang="en-US" dirty="0"/>
              <a:t>亚伯拉罕、摩西、撒母耳、大卫、</a:t>
            </a:r>
            <a:r>
              <a:rPr lang="en-US" altLang="zh-CN" dirty="0"/>
              <a:t>……</a:t>
            </a:r>
          </a:p>
          <a:p>
            <a:pPr lvl="2">
              <a:lnSpc>
                <a:spcPct val="150000"/>
              </a:lnSpc>
            </a:pPr>
            <a:r>
              <a:rPr lang="zh-CN" altLang="en-US" dirty="0"/>
              <a:t>我耶和华所膏的居鲁士，我搀扶他的右手（</a:t>
            </a:r>
            <a:r>
              <a:rPr lang="en-US" altLang="zh-CN" dirty="0"/>
              <a:t>45:1</a:t>
            </a:r>
            <a:r>
              <a:rPr lang="zh-CN" altLang="en-US" dirty="0"/>
              <a:t>）；他是求告我名的（</a:t>
            </a:r>
            <a:r>
              <a:rPr lang="en-US" altLang="zh-CN" dirty="0"/>
              <a:t>41:25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只有在一位完全忠义的仆人身上得到完全的实现</a:t>
            </a:r>
            <a:r>
              <a:rPr lang="en-US" altLang="zh-CN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449034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47176"/>
            <a:ext cx="10972800" cy="630212"/>
          </a:xfrm>
        </p:spPr>
        <p:txBody>
          <a:bodyPr/>
          <a:lstStyle/>
          <a:p>
            <a:r>
              <a:rPr lang="zh-CN" altLang="en-US" b="1" dirty="0"/>
              <a:t>在完全忠义之仆人身上的应验</a:t>
            </a:r>
            <a:endParaRPr lang="en-US" altLang="zh-CN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88ADD6C5-CD4E-40EA-907A-98975E419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08732"/>
              </p:ext>
            </p:extLst>
          </p:nvPr>
        </p:nvGraphicFramePr>
        <p:xfrm>
          <a:off x="1860953" y="1377388"/>
          <a:ext cx="8938227" cy="44988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09514">
                  <a:extLst>
                    <a:ext uri="{9D8B030D-6E8A-4147-A177-3AD203B41FA5}">
                      <a16:colId xmlns:a16="http://schemas.microsoft.com/office/drawing/2014/main" val="3981091818"/>
                    </a:ext>
                  </a:extLst>
                </a:gridCol>
                <a:gridCol w="6628713">
                  <a:extLst>
                    <a:ext uri="{9D8B030D-6E8A-4147-A177-3AD203B41FA5}">
                      <a16:colId xmlns:a16="http://schemas.microsoft.com/office/drawing/2014/main" val="1813988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42:1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应验举例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78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160" b="0" u="none" kern="1200" baseline="0" dirty="0">
                          <a:solidFill>
                            <a:schemeClr val="dk1"/>
                          </a:solidFill>
                          <a:effectLst/>
                        </a:rPr>
                        <a:t>我所扶持、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“有一位天使从天上显现，加添他的力量。”（路</a:t>
                      </a:r>
                      <a:r>
                        <a:rPr lang="en-US" altLang="zh-CN" dirty="0"/>
                        <a:t>22:43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394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160" b="0" u="none" kern="1200" baseline="0" dirty="0">
                          <a:solidFill>
                            <a:schemeClr val="dk1"/>
                          </a:solidFill>
                          <a:effectLst/>
                        </a:rPr>
                        <a:t>所拣选、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有声音从云彩里出来，说：“这是我的儿子，我所拣选的，你们要听他。”（路</a:t>
                      </a:r>
                      <a:r>
                        <a:rPr lang="en-US" altLang="zh-CN" dirty="0"/>
                        <a:t>9:35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65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160" b="0" u="none" kern="1200" baseline="0" dirty="0">
                          <a:solidFill>
                            <a:schemeClr val="dk1"/>
                          </a:solidFill>
                          <a:effectLst/>
                        </a:rPr>
                        <a:t>心里所喜悦的。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从天上有声音说：“这是我的爱子，我所喜悦的。”（太</a:t>
                      </a:r>
                      <a:r>
                        <a:rPr lang="en-US" altLang="zh-CN" dirty="0"/>
                        <a:t>3:17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228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160" b="0" u="none" kern="1200" baseline="0" dirty="0">
                          <a:solidFill>
                            <a:schemeClr val="dk1"/>
                          </a:solidFill>
                          <a:effectLst/>
                        </a:rPr>
                        <a:t>我已将我的灵赐给他，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耶稣受了洗，随即从水里上来。天忽然为他开了，他就看见　神的灵彷佛鸽子降下 ，落在他身上。（太</a:t>
                      </a:r>
                      <a:r>
                        <a:rPr lang="en-US" altLang="zh-CN" dirty="0"/>
                        <a:t>3:16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07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160" b="0" u="none" kern="1200" baseline="0" dirty="0">
                          <a:solidFill>
                            <a:schemeClr val="dk1"/>
                          </a:solidFill>
                          <a:effectLst/>
                        </a:rPr>
                        <a:t>他必将公理传给外邦。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他就开口教训他们（太</a:t>
                      </a:r>
                      <a:r>
                        <a:rPr lang="en-US" altLang="zh-CN" dirty="0"/>
                        <a:t>5:2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182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557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6589"/>
            <a:ext cx="10972800" cy="52672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42:2 </a:t>
            </a:r>
            <a:r>
              <a:rPr lang="zh-CN" altLang="en-US" b="1" dirty="0"/>
              <a:t>他不喧嚷，不扬声，也不使街上听见他的声音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耶稣知道了，就离开那里。有许多人跟着他，他把其中有病的人都治好了，</a:t>
            </a:r>
            <a:r>
              <a:rPr lang="zh-CN" altLang="en-US" dirty="0">
                <a:solidFill>
                  <a:srgbClr val="FF0000"/>
                </a:solidFill>
              </a:rPr>
              <a:t>又嘱咐他们，不要给他传名。</a:t>
            </a:r>
            <a:r>
              <a:rPr lang="zh-CN" altLang="en-US" dirty="0"/>
              <a:t>这是要应验先知以赛亚的话，说： </a:t>
            </a:r>
            <a:r>
              <a:rPr lang="en-US" altLang="zh-CN" dirty="0"/>
              <a:t>“</a:t>
            </a:r>
            <a:r>
              <a:rPr lang="zh-CN" altLang="en-US" dirty="0"/>
              <a:t>看哪，我的仆人，我所拣选、所亲爱、心里所喜悦的，我要将我的灵赐给他，他必将公理传给外邦。</a:t>
            </a:r>
            <a:r>
              <a:rPr lang="zh-CN" altLang="en-US" dirty="0">
                <a:solidFill>
                  <a:srgbClr val="FF0000"/>
                </a:solidFill>
              </a:rPr>
              <a:t>他不争竞，不喧嚷，街上也没有人听见他的声音。</a:t>
            </a:r>
            <a:r>
              <a:rPr lang="zh-CN" altLang="en-US" dirty="0"/>
              <a:t>压伤的芦苇，他不折断；将残的灯火，他不吹灭。等他施行公理，叫公理得胜；外邦人都要仰望他的名。”（太</a:t>
            </a:r>
            <a:r>
              <a:rPr lang="en-US" altLang="zh-CN" dirty="0"/>
              <a:t>12:15-21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他并非完全不发声，而是：不为己传名，只为神传道</a:t>
            </a:r>
            <a:r>
              <a:rPr lang="en-US" altLang="zh-CN" dirty="0"/>
              <a:t>——</a:t>
            </a:r>
            <a:r>
              <a:rPr lang="zh-CN" altLang="en-US" dirty="0"/>
              <a:t>“他必将公理传给外邦”（赛</a:t>
            </a:r>
            <a:r>
              <a:rPr lang="en-US" altLang="zh-CN" dirty="0"/>
              <a:t>42:1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275115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2841"/>
            <a:ext cx="10428514" cy="488482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42:2 </a:t>
            </a:r>
            <a:r>
              <a:rPr lang="zh-CN" altLang="en-US" b="1" dirty="0"/>
              <a:t>他不喧嚷，不扬声，也不使街上听见他的声音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他被欺压，在受苦的时候却不开口。他像羊羔被牵到宰杀之地，又像羊在剪毛的人手下无声，他也是这样不开口。（赛</a:t>
            </a:r>
            <a:r>
              <a:rPr lang="en-US" altLang="zh-CN" dirty="0"/>
              <a:t>53:7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他为传道而发声，却不为自己的委屈发声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406489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6589"/>
            <a:ext cx="10657114" cy="52835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42:3 </a:t>
            </a:r>
            <a:r>
              <a:rPr lang="zh-CN" altLang="en-US" b="1" dirty="0"/>
              <a:t>压伤的芦苇，他不折断；将残的灯火，他不吹灭。</a:t>
            </a:r>
            <a:endParaRPr lang="en-US" altLang="zh-CN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耶稣关爱那些受伤和黯淡的灵魂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对比：恶仆（路</a:t>
            </a:r>
            <a:r>
              <a:rPr lang="en-US" altLang="zh-CN" dirty="0"/>
              <a:t>12:45</a:t>
            </a:r>
            <a:r>
              <a:rPr lang="zh-CN" altLang="en-US" dirty="0"/>
              <a:t>）、暴君（王上</a:t>
            </a:r>
            <a:r>
              <a:rPr lang="en-US" altLang="zh-CN" dirty="0"/>
              <a:t>21:15</a:t>
            </a:r>
            <a:r>
              <a:rPr lang="zh-CN" altLang="en-US" dirty="0"/>
              <a:t>）、恶官长（赛</a:t>
            </a:r>
            <a:r>
              <a:rPr lang="en-US" altLang="zh-CN" dirty="0"/>
              <a:t>1:23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404065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536" y="-99261"/>
            <a:ext cx="6680471" cy="760997"/>
          </a:xfrm>
        </p:spPr>
        <p:txBody>
          <a:bodyPr/>
          <a:lstStyle/>
          <a:p>
            <a:pPr marL="571500" lvl="1" indent="-571500">
              <a:lnSpc>
                <a:spcPct val="150000"/>
              </a:lnSpc>
              <a:buFont typeface="+mj-ea"/>
              <a:buAutoNum type="ea1JpnChsDbPeriod"/>
            </a:pPr>
            <a:r>
              <a:rPr lang="zh-CN" altLang="en-US" sz="2880" dirty="0"/>
              <a:t>向世界介绍神的仆人（</a:t>
            </a:r>
            <a:r>
              <a:rPr lang="en-US" altLang="zh-CN" sz="2880" dirty="0"/>
              <a:t>42:1-4</a:t>
            </a:r>
            <a:r>
              <a:rPr lang="zh-CN" altLang="en-US" sz="2880" dirty="0"/>
              <a:t>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6589"/>
            <a:ext cx="10657114" cy="10544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42:4 </a:t>
            </a:r>
            <a:r>
              <a:rPr lang="zh-CN" altLang="en-US" b="1" dirty="0"/>
              <a:t>他不灰心，也不丧胆，</a:t>
            </a:r>
            <a:endParaRPr lang="en-US" altLang="zh-CN" b="1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54EA089B-B490-4DDE-BC23-3F3ADA04F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289031"/>
              </p:ext>
            </p:extLst>
          </p:nvPr>
        </p:nvGraphicFramePr>
        <p:xfrm>
          <a:off x="2198386" y="1846847"/>
          <a:ext cx="5884257" cy="19087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80110">
                  <a:extLst>
                    <a:ext uri="{9D8B030D-6E8A-4147-A177-3AD203B41FA5}">
                      <a16:colId xmlns:a16="http://schemas.microsoft.com/office/drawing/2014/main" val="3981091818"/>
                    </a:ext>
                  </a:extLst>
                </a:gridCol>
                <a:gridCol w="3104147">
                  <a:extLst>
                    <a:ext uri="{9D8B030D-6E8A-4147-A177-3AD203B41FA5}">
                      <a16:colId xmlns:a16="http://schemas.microsoft.com/office/drawing/2014/main" val="1813988499"/>
                    </a:ext>
                  </a:extLst>
                </a:gridCol>
              </a:tblGrid>
              <a:tr h="589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solidFill>
                            <a:schemeClr val="bg1"/>
                          </a:solidFill>
                        </a:rPr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solidFill>
                            <a:schemeClr val="bg1"/>
                          </a:solidFill>
                        </a:rPr>
                        <a:t>耶稣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788773"/>
                  </a:ext>
                </a:extLst>
              </a:tr>
              <a:tr h="659449">
                <a:tc>
                  <a:txBody>
                    <a:bodyPr/>
                    <a:lstStyle/>
                    <a:p>
                      <a:r>
                        <a:rPr lang="zh-CN" altLang="en-US" sz="2800" b="0" u="none" kern="1200" baseline="0" dirty="0">
                          <a:solidFill>
                            <a:schemeClr val="dk1"/>
                          </a:solidFill>
                          <a:effectLst/>
                        </a:rPr>
                        <a:t>被</a:t>
                      </a:r>
                      <a:r>
                        <a:rPr lang="zh-CN" altLang="en-US" sz="2800" b="0" u="none" kern="1200" baseline="0" dirty="0">
                          <a:solidFill>
                            <a:srgbClr val="FF0000"/>
                          </a:solidFill>
                          <a:effectLst/>
                        </a:rPr>
                        <a:t>压伤</a:t>
                      </a:r>
                      <a:endParaRPr lang="zh-CN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9728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</a:rPr>
                        <a:t>不</a:t>
                      </a:r>
                      <a:r>
                        <a:rPr lang="zh-CN" altLang="en-US" sz="2800" dirty="0">
                          <a:solidFill>
                            <a:srgbClr val="FF0000"/>
                          </a:solidFill>
                        </a:rPr>
                        <a:t>丧胆（被压倒）</a:t>
                      </a:r>
                      <a:endParaRPr lang="en-US" altLang="zh-CN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394992"/>
                  </a:ext>
                </a:extLst>
              </a:tr>
              <a:tr h="659449">
                <a:tc>
                  <a:txBody>
                    <a:bodyPr/>
                    <a:lstStyle/>
                    <a:p>
                      <a:r>
                        <a:rPr lang="zh-CN" altLang="en-US" sz="2800" b="0" u="none" kern="1200" baseline="0" dirty="0">
                          <a:solidFill>
                            <a:srgbClr val="6666FF"/>
                          </a:solidFill>
                          <a:effectLst/>
                        </a:rPr>
                        <a:t>将残（灰暗）</a:t>
                      </a:r>
                      <a:endParaRPr lang="zh-CN" altLang="en-US" sz="2800" dirty="0">
                        <a:solidFill>
                          <a:srgbClr val="66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b="1" dirty="0"/>
                        <a:t>不</a:t>
                      </a:r>
                      <a:r>
                        <a:rPr lang="zh-CN" altLang="en-US" sz="2800" dirty="0">
                          <a:solidFill>
                            <a:srgbClr val="6666FF"/>
                          </a:solidFill>
                        </a:rPr>
                        <a:t>灰心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658897"/>
                  </a:ext>
                </a:extLst>
              </a:tr>
            </a:tbl>
          </a:graphicData>
        </a:graphic>
      </p:graphicFrame>
      <p:sp>
        <p:nvSpPr>
          <p:cNvPr id="5" name="内容占位符 2">
            <a:extLst>
              <a:ext uri="{FF2B5EF4-FFF2-40B4-BE49-F238E27FC236}">
                <a16:creationId xmlns:a16="http://schemas.microsoft.com/office/drawing/2014/main" id="{F10009D7-120D-47EE-8DD4-7FFCCEC554C8}"/>
              </a:ext>
            </a:extLst>
          </p:cNvPr>
          <p:cNvSpPr txBox="1">
            <a:spLocks/>
          </p:cNvSpPr>
          <p:nvPr/>
        </p:nvSpPr>
        <p:spPr>
          <a:xfrm>
            <a:off x="609600" y="3755572"/>
            <a:ext cx="10657114" cy="260569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b="1" dirty="0"/>
              <a:t>42:4  </a:t>
            </a:r>
            <a:r>
              <a:rPr lang="zh-CN" altLang="en-US" b="1" dirty="0">
                <a:solidFill>
                  <a:srgbClr val="FF0000"/>
                </a:solidFill>
              </a:rPr>
              <a:t>直到</a:t>
            </a:r>
            <a:r>
              <a:rPr lang="zh-CN" altLang="en-US" b="1" dirty="0"/>
              <a:t>他在地上设立公理</a:t>
            </a:r>
            <a:endParaRPr lang="en-US" altLang="zh-CN" b="1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我们常常虎头蛇尾、灰心丧胆、半途而废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耶稣却是忠心到底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3937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TM03457444[[fn=基础]]</Template>
  <TotalTime>4174</TotalTime>
  <Words>3275</Words>
  <Application>Microsoft Office PowerPoint</Application>
  <PresentationFormat>宽屏</PresentationFormat>
  <Paragraphs>155</Paragraphs>
  <Slides>19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3" baseType="lpstr">
      <vt:lpstr>微软雅黑</vt:lpstr>
      <vt:lpstr>Arial</vt:lpstr>
      <vt:lpstr>Calibri</vt:lpstr>
      <vt:lpstr>人际关系</vt:lpstr>
      <vt:lpstr>以赛亚书42:1-9 耶和华的仆人 </vt:lpstr>
      <vt:lpstr>背景</vt:lpstr>
      <vt:lpstr>赛42:1-9 耶和华的仆人</vt:lpstr>
      <vt:lpstr>向世界介绍神的仆人（42:1-4）</vt:lpstr>
      <vt:lpstr>PowerPoint 演示文稿</vt:lpstr>
      <vt:lpstr>向世界介绍神的仆人（42:1-4）</vt:lpstr>
      <vt:lpstr>向世界介绍神的仆人（42:1-4）</vt:lpstr>
      <vt:lpstr>向世界介绍神的仆人（42:1-4）</vt:lpstr>
      <vt:lpstr>向世界介绍神的仆人（42:1-4）</vt:lpstr>
      <vt:lpstr>向世界介绍神的仆人（42:1-4）</vt:lpstr>
      <vt:lpstr>向世界介绍神的仆人（42:1-4）</vt:lpstr>
      <vt:lpstr>向世界介绍神的仆人（42:1-4）</vt:lpstr>
      <vt:lpstr>二. 向仆人宣告神的应许（5-7）</vt:lpstr>
      <vt:lpstr>二. 向仆人宣告神的应许（5-7）</vt:lpstr>
      <vt:lpstr>二. 向仆人宣告神的应许（5-7）</vt:lpstr>
      <vt:lpstr>三. 向世界宣告神的荣耀（8-9）</vt:lpstr>
      <vt:lpstr>仆人若不忠心</vt:lpstr>
      <vt:lpstr>忠心仆人的荣耀</vt:lpstr>
      <vt:lpstr>小结：赛42:1-9 耶和华的仆人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s06</dc:title>
  <cp:lastModifiedBy>User</cp:lastModifiedBy>
  <cp:revision>589</cp:revision>
  <dcterms:created xsi:type="dcterms:W3CDTF">2019-03-23T03:43:00Z</dcterms:created>
  <dcterms:modified xsi:type="dcterms:W3CDTF">2020-09-12T18:53:53Z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