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20" r:id="rId3"/>
    <p:sldId id="362" r:id="rId4"/>
    <p:sldId id="335" r:id="rId5"/>
    <p:sldId id="356" r:id="rId6"/>
    <p:sldId id="359" r:id="rId7"/>
    <p:sldId id="366" r:id="rId8"/>
    <p:sldId id="363" r:id="rId9"/>
    <p:sldId id="369" r:id="rId10"/>
    <p:sldId id="365" r:id="rId11"/>
    <p:sldId id="368" r:id="rId12"/>
    <p:sldId id="370" r:id="rId13"/>
    <p:sldId id="367" r:id="rId14"/>
    <p:sldId id="371" r:id="rId15"/>
    <p:sldId id="372" r:id="rId16"/>
    <p:sldId id="373" r:id="rId17"/>
    <p:sldId id="376" r:id="rId18"/>
    <p:sldId id="377" r:id="rId19"/>
    <p:sldId id="286" r:id="rId20"/>
    <p:sldId id="375" r:id="rId21"/>
    <p:sldId id="374" r:id="rId22"/>
    <p:sldId id="378" r:id="rId23"/>
    <p:sldId id="380" r:id="rId24"/>
    <p:sldId id="382" r:id="rId25"/>
    <p:sldId id="381" r:id="rId26"/>
    <p:sldId id="383" r:id="rId27"/>
    <p:sldId id="37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FFEE02"/>
    <a:srgbClr val="E67E53"/>
    <a:srgbClr val="FFCCCC"/>
    <a:srgbClr val="EFEEBD"/>
    <a:srgbClr val="FFFFFF"/>
    <a:srgbClr val="FF7C8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7" autoAdjust="0"/>
    <p:restoredTop sz="71313" autoAdjust="0"/>
  </p:normalViewPr>
  <p:slideViewPr>
    <p:cSldViewPr snapToGrid="0">
      <p:cViewPr varScale="1">
        <p:scale>
          <a:sx n="47" d="100"/>
          <a:sy n="47" d="100"/>
        </p:scale>
        <p:origin x="14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686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为他人作嫁衣。当然不是说我们都去盼望所谓的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财富转移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，我们就变成——贪财。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631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457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95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384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189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109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唯有倚赖基督，罪人方能得救：除他以外，别无拯救（徒</a:t>
            </a:r>
            <a:r>
              <a:rPr lang="en-US" altLang="zh-CN" dirty="0"/>
              <a:t>4</a:t>
            </a:r>
            <a:r>
              <a:rPr lang="zh-CN" altLang="en-US" dirty="0"/>
              <a:t>：</a:t>
            </a:r>
            <a:r>
              <a:rPr lang="en-US" altLang="zh-CN" dirty="0"/>
              <a:t>12</a:t>
            </a:r>
            <a:r>
              <a:rPr lang="zh-CN" altLang="en-US" dirty="0"/>
              <a:t>）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唯有基督（神自己）是我们的避难所（诗</a:t>
            </a:r>
            <a:r>
              <a:rPr lang="en-US" altLang="zh-CN" dirty="0"/>
              <a:t>46</a:t>
            </a:r>
            <a:r>
              <a:rPr lang="zh-CN" altLang="en-US" dirty="0"/>
              <a:t>：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0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492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097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参考网址：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http://www.cd360.org/index.php?doc-view-1144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http://www.chineseapologetics.net/archaeology/S_TyreSidon.htm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https://m.douban.com/note/635137187/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https://baike.sogou.com/m/fullLemma?lid=529866&amp;fromTitle=%E6%B3%B0%E5%B0%94&amp;rcer=_fN0U12m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/>
              <a:t>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807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483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077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601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人看表面的辉煌，神看背后的罪恶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513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dirty="0"/>
              <a:t>类似妈祖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926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949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25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914400" y="2825116"/>
            <a:ext cx="10363200" cy="10363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defRPr>
                <a:solidFill>
                  <a:srgbClr val="157D53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828800" y="4057650"/>
            <a:ext cx="8534400" cy="75438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2400">
                <a:solidFill>
                  <a:srgbClr val="0F6146"/>
                </a:solidFill>
                <a:ea typeface="微软雅黑" panose="020B0503020204020204" charset="-122"/>
              </a:defRPr>
            </a:lvl1pPr>
            <a:lvl2pPr marL="548640" lvl="1" indent="0" algn="ctr">
              <a:buNone/>
              <a:defRPr sz="2400">
                <a:solidFill>
                  <a:schemeClr val="tx1"/>
                </a:solidFill>
                <a:ea typeface="宋体" panose="02010600030101010101" pitchFamily="2" charset="-122"/>
              </a:defRPr>
            </a:lvl2pPr>
            <a:lvl3pPr marL="1097280" lvl="2" indent="0" algn="ctr">
              <a:buNone/>
              <a:defRPr sz="2400">
                <a:solidFill>
                  <a:schemeClr val="tx1"/>
                </a:solidFill>
                <a:ea typeface="宋体" panose="02010600030101010101" pitchFamily="2" charset="-122"/>
              </a:defRPr>
            </a:lvl3pPr>
            <a:lvl4pPr marL="1645920" lvl="3" indent="0" algn="ctr">
              <a:buNone/>
              <a:defRPr sz="2400">
                <a:solidFill>
                  <a:schemeClr val="tx1"/>
                </a:solidFill>
                <a:ea typeface="宋体" panose="02010600030101010101" pitchFamily="2" charset="-122"/>
              </a:defRPr>
            </a:lvl4pPr>
            <a:lvl5pPr marL="2194560" lvl="4" indent="0" algn="ctr">
              <a:buNone/>
              <a:defRPr sz="2400">
                <a:solidFill>
                  <a:schemeClr val="tx1"/>
                </a:solidFill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514350"/>
            <a:ext cx="2743200" cy="561213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514350"/>
            <a:ext cx="8070573" cy="561213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62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62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520"/>
            </a:lvl1pPr>
            <a:lvl2pPr marL="411480" indent="0">
              <a:buNone/>
              <a:defRPr sz="2160"/>
            </a:lvl2pPr>
            <a:lvl3pPr marL="822960" indent="0">
              <a:buNone/>
              <a:defRPr sz="1800"/>
            </a:lvl3pPr>
            <a:lvl4pPr marL="1234440" indent="0">
              <a:buNone/>
              <a:defRPr sz="1620"/>
            </a:lvl4pPr>
            <a:lvl5pPr marL="1645920" indent="0">
              <a:buNone/>
              <a:defRPr sz="1620"/>
            </a:lvl5pPr>
            <a:lvl6pPr marL="2057400" indent="0">
              <a:buNone/>
              <a:defRPr sz="1620"/>
            </a:lvl6pPr>
            <a:lvl7pPr marL="2468880" indent="0">
              <a:buNone/>
              <a:defRPr sz="1620"/>
            </a:lvl7pPr>
            <a:lvl8pPr marL="2880360" indent="0">
              <a:buNone/>
              <a:defRPr sz="1620"/>
            </a:lvl8pPr>
            <a:lvl9pPr marL="3291840" indent="0">
              <a:buNone/>
              <a:defRPr sz="162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520"/>
            </a:lvl1pPr>
            <a:lvl2pPr marL="411480" indent="0">
              <a:buNone/>
              <a:defRPr sz="2160"/>
            </a:lvl2pPr>
            <a:lvl3pPr marL="822960" indent="0">
              <a:buNone/>
              <a:defRPr sz="1800"/>
            </a:lvl3pPr>
            <a:lvl4pPr marL="1234440" indent="0">
              <a:buNone/>
              <a:defRPr sz="1620"/>
            </a:lvl4pPr>
            <a:lvl5pPr marL="1645920" indent="0">
              <a:buNone/>
              <a:defRPr sz="1620"/>
            </a:lvl5pPr>
            <a:lvl6pPr marL="2057400" indent="0">
              <a:buNone/>
              <a:defRPr sz="1620"/>
            </a:lvl6pPr>
            <a:lvl7pPr marL="2468880" indent="0">
              <a:buNone/>
              <a:defRPr sz="1620"/>
            </a:lvl7pPr>
            <a:lvl8pPr marL="2880360" indent="0">
              <a:buNone/>
              <a:defRPr sz="1620"/>
            </a:lvl8pPr>
            <a:lvl9pPr marL="3291840" indent="0">
              <a:buNone/>
              <a:defRPr sz="162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11480" indent="0">
              <a:buNone/>
              <a:defRPr sz="1620"/>
            </a:lvl2pPr>
            <a:lvl3pPr marL="822960" indent="0">
              <a:buNone/>
              <a:defRPr sz="1440"/>
            </a:lvl3pPr>
            <a:lvl4pPr marL="1234440" indent="0">
              <a:buNone/>
              <a:defRPr sz="1260"/>
            </a:lvl4pPr>
            <a:lvl5pPr marL="1645920" indent="0">
              <a:buNone/>
              <a:defRPr sz="1260"/>
            </a:lvl5pPr>
            <a:lvl6pPr marL="2057400" indent="0">
              <a:buNone/>
              <a:defRPr sz="1260"/>
            </a:lvl6pPr>
            <a:lvl7pPr marL="2468880" indent="0">
              <a:buNone/>
              <a:defRPr sz="1260"/>
            </a:lvl7pPr>
            <a:lvl8pPr marL="2880360" indent="0">
              <a:buNone/>
              <a:defRPr sz="1260"/>
            </a:lvl8pPr>
            <a:lvl9pPr marL="3291840" indent="0">
              <a:buNone/>
              <a:defRPr sz="126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514350"/>
            <a:ext cx="10972800" cy="101346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marL="0" lvl="0" indent="0" algn="l" defTabSz="109728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84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lvl="0" indent="-41148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•"/>
        <a:defRPr sz="288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91540" lvl="1" indent="-34290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71600" lvl="2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•"/>
        <a:defRPr sz="216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20240" lvl="3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–"/>
        <a:defRPr sz="19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68880" lvl="4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»"/>
        <a:defRPr sz="14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017520" lvl="5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»"/>
        <a:defRPr sz="14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566160" lvl="6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»"/>
        <a:defRPr sz="14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114800" lvl="7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»"/>
        <a:defRPr sz="14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663440" lvl="8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»"/>
        <a:defRPr sz="14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09728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16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8640" lvl="1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1097280" lvl="2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645920" lvl="3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2194560" lvl="4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743200" lvl="5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3291840" lvl="6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840480" lvl="7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4389120" lvl="8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6722" y="4524361"/>
            <a:ext cx="8253095" cy="1823720"/>
          </a:xfrm>
        </p:spPr>
        <p:txBody>
          <a:bodyPr/>
          <a:lstStyle/>
          <a:p>
            <a:r>
              <a:rPr lang="zh-CN" altLang="en-US" sz="6000" dirty="0">
                <a:solidFill>
                  <a:schemeClr val="bg1"/>
                </a:solidFill>
              </a:rPr>
              <a:t>以赛亚书第</a:t>
            </a:r>
            <a:r>
              <a:rPr lang="en-US" altLang="zh-CN" sz="6000" dirty="0">
                <a:solidFill>
                  <a:schemeClr val="bg1"/>
                </a:solidFill>
              </a:rPr>
              <a:t>23</a:t>
            </a:r>
            <a:r>
              <a:rPr lang="zh-CN" altLang="en-US" sz="6000" dirty="0">
                <a:solidFill>
                  <a:schemeClr val="bg1"/>
                </a:solidFill>
              </a:rPr>
              <a:t>章</a:t>
            </a:r>
            <a:br>
              <a:rPr lang="en-US" altLang="zh-CN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倚赖地上事，怎敌天上神？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CF034B2-EAE7-4E9F-8232-2E7C1E970A3F}"/>
              </a:ext>
            </a:extLst>
          </p:cNvPr>
          <p:cNvSpPr txBox="1">
            <a:spLocks/>
          </p:cNvSpPr>
          <p:nvPr/>
        </p:nvSpPr>
        <p:spPr>
          <a:xfrm>
            <a:off x="3990239" y="-243124"/>
            <a:ext cx="6169249" cy="86259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一、推罗的辉煌</a:t>
            </a:r>
            <a:endParaRPr 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6EAF2EA-46E1-4D54-A922-233FBDF54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617" y="859810"/>
            <a:ext cx="5426681" cy="5117910"/>
          </a:xfrm>
        </p:spPr>
        <p:txBody>
          <a:bodyPr/>
          <a:lstStyle/>
          <a:p>
            <a:pPr marL="0" indent="0" rtl="0"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+mj-ea"/>
                <a:ea typeface="+mj-ea"/>
              </a:rPr>
              <a:t>2</a:t>
            </a:r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</a:rPr>
              <a:t>、辉煌成就</a:t>
            </a:r>
            <a:endParaRPr lang="en-US" altLang="zh-CN" sz="32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国际经济贡献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“使许多国民充足”，“使地上的君王丰富”（结</a:t>
            </a:r>
            <a:r>
              <a:rPr lang="en-US" altLang="zh-CN" dirty="0"/>
              <a:t>27</a:t>
            </a:r>
            <a:r>
              <a:rPr lang="zh-CN" altLang="en-US" dirty="0"/>
              <a:t>：</a:t>
            </a:r>
            <a:r>
              <a:rPr lang="en-US" altLang="zh-CN" dirty="0"/>
              <a:t>33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国际文化贡献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zh-CN" dirty="0"/>
              <a:t>腓尼基字母</a:t>
            </a:r>
            <a:endParaRPr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DDA9F8-3400-4222-991D-538094B1E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067" y="619470"/>
            <a:ext cx="4221912" cy="576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0884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CF034B2-EAE7-4E9F-8232-2E7C1E970A3F}"/>
              </a:ext>
            </a:extLst>
          </p:cNvPr>
          <p:cNvSpPr txBox="1">
            <a:spLocks/>
          </p:cNvSpPr>
          <p:nvPr/>
        </p:nvSpPr>
        <p:spPr>
          <a:xfrm>
            <a:off x="3990239" y="-243124"/>
            <a:ext cx="6169249" cy="86259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二、辉煌背后的罪恶</a:t>
            </a:r>
            <a:endParaRPr lang="en-US" altLang="zh-CN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6EAF2EA-46E1-4D54-A922-233FBDF54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617" y="859809"/>
            <a:ext cx="11412173" cy="540451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+mj-ea"/>
              </a:rPr>
              <a:t>1</a:t>
            </a:r>
            <a:r>
              <a:rPr lang="zh-CN" altLang="en-US" sz="3200" b="1" dirty="0">
                <a:solidFill>
                  <a:schemeClr val="accent1"/>
                </a:solidFill>
                <a:latin typeface="+mj-ea"/>
              </a:rPr>
              <a:t>、贸易中的强暴和不公</a:t>
            </a:r>
            <a:endParaRPr lang="en-US" altLang="zh-CN" sz="3200" b="1" dirty="0">
              <a:solidFill>
                <a:schemeClr val="accent1"/>
              </a:solidFill>
              <a:latin typeface="+mj-ea"/>
            </a:endParaRPr>
          </a:p>
          <a:p>
            <a:r>
              <a:rPr lang="zh-CN" altLang="en-US" dirty="0"/>
              <a:t>因你贸易很多，就被强暴的事充满，以致犯罪（结</a:t>
            </a:r>
            <a:r>
              <a:rPr lang="en-US" altLang="zh-CN" dirty="0"/>
              <a:t>26</a:t>
            </a:r>
            <a:r>
              <a:rPr lang="zh-CN" altLang="en-US" dirty="0"/>
              <a:t>：</a:t>
            </a:r>
            <a:r>
              <a:rPr lang="en-US" altLang="zh-CN" dirty="0"/>
              <a:t>16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罪孽众多，贸易不公（结</a:t>
            </a:r>
            <a:r>
              <a:rPr lang="en-US" altLang="zh-CN" dirty="0"/>
              <a:t>26</a:t>
            </a:r>
            <a:r>
              <a:rPr lang="zh-CN" altLang="en-US" dirty="0"/>
              <a:t>：</a:t>
            </a:r>
            <a:r>
              <a:rPr lang="en-US" altLang="zh-CN" dirty="0"/>
              <a:t>18</a:t>
            </a:r>
            <a:r>
              <a:rPr lang="zh-CN" altLang="en-US" dirty="0"/>
              <a:t>）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+mj-ea"/>
              </a:rPr>
              <a:t>2</a:t>
            </a:r>
            <a:r>
              <a:rPr lang="zh-CN" altLang="en-US" sz="3200" b="1" dirty="0">
                <a:solidFill>
                  <a:schemeClr val="accent1"/>
                </a:solidFill>
                <a:latin typeface="+mj-ea"/>
              </a:rPr>
              <a:t>、因倚赖地上的成功而高傲，推罗王自视为神</a:t>
            </a:r>
            <a:endParaRPr lang="en-US" altLang="zh-CN" sz="3200" b="1" dirty="0">
              <a:solidFill>
                <a:schemeClr val="accent1"/>
              </a:solidFill>
              <a:latin typeface="+mj-ea"/>
            </a:endParaRPr>
          </a:p>
          <a:p>
            <a:r>
              <a:rPr lang="zh-CN" altLang="en-US" dirty="0"/>
              <a:t>人子啊，你对推罗君王说，主耶和华如此说：因你心里高傲，说：“我是神，我在海中坐神之位。”你虽然居心自比神，也不过是人，并不是神！（结</a:t>
            </a:r>
            <a:r>
              <a:rPr lang="en-US" altLang="zh-CN" dirty="0"/>
              <a:t>28</a:t>
            </a:r>
            <a:r>
              <a:rPr lang="zh-CN" altLang="en-US" dirty="0"/>
              <a:t>：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你要嘱咐那些今世富足的人、不要自高、也不要倚靠无定的钱财。只要倚靠那厚赐百物给我们享受的　神。（提前</a:t>
            </a:r>
            <a:r>
              <a:rPr lang="en-US" altLang="zh-CN" dirty="0"/>
              <a:t>6</a:t>
            </a:r>
            <a:r>
              <a:rPr lang="zh-CN" altLang="en-US" dirty="0"/>
              <a:t>：</a:t>
            </a:r>
            <a:r>
              <a:rPr lang="en-US" altLang="zh-CN" dirty="0"/>
              <a:t>17</a:t>
            </a:r>
            <a:r>
              <a:rPr lang="zh-CN" altLang="en-US" dirty="0"/>
              <a:t>）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607184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CF034B2-EAE7-4E9F-8232-2E7C1E970A3F}"/>
              </a:ext>
            </a:extLst>
          </p:cNvPr>
          <p:cNvSpPr txBox="1">
            <a:spLocks/>
          </p:cNvSpPr>
          <p:nvPr/>
        </p:nvSpPr>
        <p:spPr>
          <a:xfrm>
            <a:off x="3990239" y="-243124"/>
            <a:ext cx="6169249" cy="86259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二、辉煌背后的罪恶</a:t>
            </a:r>
            <a:endParaRPr lang="en-US" altLang="zh-CN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6EAF2EA-46E1-4D54-A922-233FBDF54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618" y="859809"/>
            <a:ext cx="10961798" cy="540451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+mj-ea"/>
              </a:rPr>
              <a:t>3</a:t>
            </a:r>
            <a:r>
              <a:rPr lang="zh-CN" altLang="en-US" sz="3200" b="1" dirty="0">
                <a:solidFill>
                  <a:schemeClr val="accent1"/>
                </a:solidFill>
                <a:latin typeface="+mj-ea"/>
              </a:rPr>
              <a:t>、敬拜偶像，</a:t>
            </a:r>
            <a:r>
              <a:rPr lang="zh-CN" altLang="zh-CN" sz="3200" b="1" dirty="0">
                <a:solidFill>
                  <a:schemeClr val="accent1"/>
                </a:solidFill>
                <a:latin typeface="+mj-ea"/>
              </a:rPr>
              <a:t>且影响以色列</a:t>
            </a:r>
            <a:r>
              <a:rPr lang="zh-CN" altLang="en-US" sz="3200" b="1" dirty="0">
                <a:solidFill>
                  <a:schemeClr val="accent1"/>
                </a:solidFill>
                <a:latin typeface="+mj-ea"/>
              </a:rPr>
              <a:t>民</a:t>
            </a:r>
            <a:endParaRPr lang="en-US" altLang="zh-CN" sz="3200" b="1" dirty="0">
              <a:solidFill>
                <a:schemeClr val="accent1"/>
              </a:solidFill>
              <a:latin typeface="+mj-ea"/>
            </a:endParaRPr>
          </a:p>
          <a:p>
            <a:r>
              <a:rPr lang="zh-CN" altLang="zh-CN" dirty="0"/>
              <a:t>腓尼基人拜各种偶像（巴力和亚舍拉）</a:t>
            </a:r>
            <a:endParaRPr lang="en-US" altLang="zh-CN" dirty="0"/>
          </a:p>
          <a:p>
            <a:r>
              <a:rPr lang="zh-CN" altLang="en-US" dirty="0"/>
              <a:t>北国亚哈王的王后</a:t>
            </a:r>
            <a:r>
              <a:rPr lang="zh-CN" altLang="zh-CN" dirty="0"/>
              <a:t>耶洗别</a:t>
            </a:r>
            <a:r>
              <a:rPr lang="zh-CN" altLang="en-US" dirty="0"/>
              <a:t>（</a:t>
            </a:r>
            <a:r>
              <a:rPr lang="zh-CN" altLang="zh-CN" dirty="0"/>
              <a:t>西顿王的女儿</a:t>
            </a:r>
            <a:r>
              <a:rPr lang="zh-CN" altLang="en-US" dirty="0"/>
              <a:t>）将</a:t>
            </a:r>
            <a:r>
              <a:rPr lang="zh-CN" altLang="zh-CN" dirty="0"/>
              <a:t>巴力</a:t>
            </a:r>
            <a:r>
              <a:rPr lang="zh-CN" altLang="en-US" dirty="0"/>
              <a:t>、亚舍拉</a:t>
            </a:r>
            <a:r>
              <a:rPr lang="zh-CN" altLang="zh-CN" dirty="0"/>
              <a:t>引入北国（王上</a:t>
            </a:r>
            <a:r>
              <a:rPr lang="en-US" altLang="zh-CN" dirty="0"/>
              <a:t>16:31-33</a:t>
            </a:r>
            <a:r>
              <a:rPr lang="zh-CN" altLang="zh-CN" dirty="0"/>
              <a:t>）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+mj-ea"/>
              </a:rPr>
              <a:t>4</a:t>
            </a:r>
            <a:r>
              <a:rPr lang="zh-CN" altLang="en-US" sz="3200" b="1" dirty="0">
                <a:solidFill>
                  <a:schemeClr val="accent1"/>
                </a:solidFill>
                <a:latin typeface="+mj-ea"/>
              </a:rPr>
              <a:t>、苦害神的子民</a:t>
            </a:r>
            <a:endParaRPr lang="en-US" altLang="zh-CN" sz="3200" b="1" dirty="0">
              <a:solidFill>
                <a:schemeClr val="accent1"/>
              </a:solidFill>
              <a:latin typeface="+mj-ea"/>
            </a:endParaRPr>
          </a:p>
          <a:p>
            <a:r>
              <a:rPr lang="zh-CN" altLang="zh-CN" dirty="0"/>
              <a:t>将以色列民卖给希腊人（珥</a:t>
            </a:r>
            <a:r>
              <a:rPr lang="en-US" altLang="zh-CN" dirty="0"/>
              <a:t>3</a:t>
            </a:r>
            <a:r>
              <a:rPr lang="zh-CN" altLang="zh-CN" dirty="0"/>
              <a:t>：</a:t>
            </a:r>
            <a:r>
              <a:rPr lang="en-US" altLang="zh-CN" dirty="0"/>
              <a:t>4-6</a:t>
            </a:r>
            <a:r>
              <a:rPr lang="zh-CN" altLang="zh-CN" dirty="0"/>
              <a:t>）</a:t>
            </a:r>
            <a:endParaRPr lang="en-US" altLang="zh-CN" dirty="0"/>
          </a:p>
          <a:p>
            <a:r>
              <a:rPr lang="zh-CN" altLang="zh-CN" dirty="0"/>
              <a:t>背弃盟约</a:t>
            </a:r>
            <a:r>
              <a:rPr lang="zh-CN" altLang="en-US" dirty="0"/>
              <a:t>，将</a:t>
            </a:r>
            <a:r>
              <a:rPr lang="zh-CN" altLang="zh-CN" dirty="0"/>
              <a:t>以色列民交给以东（摩</a:t>
            </a:r>
            <a:r>
              <a:rPr lang="en-US" altLang="zh-CN" dirty="0"/>
              <a:t>1:9</a:t>
            </a:r>
            <a:r>
              <a:rPr lang="zh-CN" altLang="zh-CN" dirty="0"/>
              <a:t>）</a:t>
            </a:r>
            <a:endParaRPr lang="en-US" altLang="zh-CN" dirty="0"/>
          </a:p>
          <a:p>
            <a:r>
              <a:rPr lang="zh-CN" altLang="zh-CN" dirty="0"/>
              <a:t>耶路撒冷遭神惩罚时幸灾乐祸，只</a:t>
            </a:r>
            <a:r>
              <a:rPr lang="zh-CN" altLang="en-US" dirty="0"/>
              <a:t>图</a:t>
            </a:r>
            <a:r>
              <a:rPr lang="zh-CN" altLang="zh-CN" dirty="0"/>
              <a:t>自己利益</a:t>
            </a:r>
            <a:endParaRPr lang="en-US" altLang="zh-CN" dirty="0"/>
          </a:p>
          <a:p>
            <a:pPr lvl="1"/>
            <a:r>
              <a:rPr lang="zh-CN" altLang="en-US" dirty="0"/>
              <a:t>“他既变为荒场，我必丰盛”（结</a:t>
            </a:r>
            <a:r>
              <a:rPr lang="en-US" altLang="zh-CN" dirty="0"/>
              <a:t>26</a:t>
            </a:r>
            <a:r>
              <a:rPr lang="zh-CN" altLang="en-US" dirty="0"/>
              <a:t>：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zh-CN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38305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A5DCF183-178D-4554-89B7-119C7EB5DE9B}"/>
              </a:ext>
            </a:extLst>
          </p:cNvPr>
          <p:cNvSpPr txBox="1">
            <a:spLocks/>
          </p:cNvSpPr>
          <p:nvPr/>
        </p:nvSpPr>
        <p:spPr>
          <a:xfrm>
            <a:off x="609600" y="2169994"/>
            <a:ext cx="11214100" cy="1259006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</a:rPr>
              <a:t>耶和华“万不以有罪的为无罪，必追讨他的罪”（出</a:t>
            </a:r>
            <a:r>
              <a:rPr lang="en-US" altLang="zh-CN" sz="3200" b="1" dirty="0">
                <a:solidFill>
                  <a:schemeClr val="accent1"/>
                </a:solidFill>
                <a:latin typeface="+mj-ea"/>
                <a:ea typeface="+mj-ea"/>
              </a:rPr>
              <a:t>34</a:t>
            </a:r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</a:rPr>
              <a:t>：</a:t>
            </a:r>
            <a:r>
              <a:rPr lang="en-US" altLang="zh-CN" sz="3200" b="1" dirty="0">
                <a:solidFill>
                  <a:schemeClr val="accent1"/>
                </a:solidFill>
                <a:latin typeface="+mj-ea"/>
                <a:ea typeface="+mj-ea"/>
              </a:rPr>
              <a:t>7</a:t>
            </a:r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</a:rPr>
              <a:t>）</a:t>
            </a:r>
            <a:endParaRPr lang="zh-CN" alt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F034B2-EAE7-4E9F-8232-2E7C1E970A3F}"/>
              </a:ext>
            </a:extLst>
          </p:cNvPr>
          <p:cNvSpPr txBox="1">
            <a:spLocks/>
          </p:cNvSpPr>
          <p:nvPr/>
        </p:nvSpPr>
        <p:spPr>
          <a:xfrm>
            <a:off x="3990239" y="-243124"/>
            <a:ext cx="6169249" cy="86259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二、辉煌背后的罪恶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5721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CF034B2-EAE7-4E9F-8232-2E7C1E970A3F}"/>
              </a:ext>
            </a:extLst>
          </p:cNvPr>
          <p:cNvSpPr txBox="1">
            <a:spLocks/>
          </p:cNvSpPr>
          <p:nvPr/>
        </p:nvSpPr>
        <p:spPr>
          <a:xfrm>
            <a:off x="3990239" y="-243124"/>
            <a:ext cx="6169249" cy="86259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三、神的审判</a:t>
            </a:r>
            <a:endParaRPr lang="en-US" altLang="zh-CN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6EAF2EA-46E1-4D54-A922-233FBDF54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618" y="859809"/>
            <a:ext cx="10961798" cy="5404513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200" b="1" dirty="0">
                <a:solidFill>
                  <a:schemeClr val="accent2"/>
                </a:solidFill>
                <a:latin typeface="+mj-ea"/>
              </a:rPr>
              <a:t>神藉多位先知发出要责罚推罗的预言：</a:t>
            </a:r>
            <a:endParaRPr lang="en-US" altLang="zh-CN" sz="3200" b="1" dirty="0">
              <a:solidFill>
                <a:schemeClr val="accent2"/>
              </a:solidFill>
              <a:latin typeface="+mj-ea"/>
            </a:endParaRPr>
          </a:p>
          <a:p>
            <a:r>
              <a:rPr lang="zh-CN" altLang="en-US" dirty="0"/>
              <a:t>赛</a:t>
            </a:r>
            <a:r>
              <a:rPr lang="en-US" altLang="zh-CN" dirty="0"/>
              <a:t>23</a:t>
            </a:r>
            <a:r>
              <a:rPr lang="zh-CN" altLang="en-US" dirty="0"/>
              <a:t>，结</a:t>
            </a:r>
            <a:r>
              <a:rPr lang="en-US" altLang="zh-CN" dirty="0"/>
              <a:t>26-28</a:t>
            </a:r>
            <a:r>
              <a:rPr lang="zh-CN" altLang="en-US" dirty="0"/>
              <a:t>，摩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9-10</a:t>
            </a:r>
            <a:r>
              <a:rPr lang="zh-CN" altLang="en-US" dirty="0"/>
              <a:t>等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sz="3200" b="1" dirty="0">
                <a:solidFill>
                  <a:schemeClr val="accent2"/>
                </a:solidFill>
                <a:latin typeface="+mj-ea"/>
              </a:rPr>
              <a:t>赛</a:t>
            </a:r>
            <a:r>
              <a:rPr lang="en-US" altLang="zh-CN" sz="3200" b="1" dirty="0">
                <a:solidFill>
                  <a:schemeClr val="accent2"/>
                </a:solidFill>
                <a:latin typeface="+mj-ea"/>
              </a:rPr>
              <a:t>23</a:t>
            </a:r>
            <a:r>
              <a:rPr lang="zh-CN" altLang="en-US" sz="3200" b="1" dirty="0">
                <a:solidFill>
                  <a:schemeClr val="accent2"/>
                </a:solidFill>
                <a:latin typeface="+mj-ea"/>
              </a:rPr>
              <a:t>：</a:t>
            </a:r>
            <a:endParaRPr lang="en-US" altLang="zh-CN" sz="3200" b="1" dirty="0">
              <a:solidFill>
                <a:schemeClr val="accent2"/>
              </a:solidFill>
              <a:latin typeface="+mj-ea"/>
            </a:endParaRPr>
          </a:p>
          <a:p>
            <a:pPr marL="0" indent="0"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+mj-ea"/>
              </a:rPr>
              <a:t>1</a:t>
            </a:r>
            <a:r>
              <a:rPr lang="zh-CN" altLang="en-US" sz="3200" b="1" dirty="0">
                <a:solidFill>
                  <a:schemeClr val="accent1"/>
                </a:solidFill>
                <a:latin typeface="+mj-ea"/>
              </a:rPr>
              <a:t>、变为荒场</a:t>
            </a:r>
            <a:endParaRPr lang="en-US" altLang="zh-CN" sz="3200" b="1" dirty="0">
              <a:solidFill>
                <a:schemeClr val="accent1"/>
              </a:solidFill>
              <a:latin typeface="+mj-ea"/>
            </a:endParaRPr>
          </a:p>
          <a:p>
            <a:r>
              <a:rPr lang="zh-CN" altLang="en-US" dirty="0"/>
              <a:t>推罗变为荒场，甚至没有房屋，没有可进之路（</a:t>
            </a:r>
            <a:r>
              <a:rPr lang="en-US" altLang="zh-CN" dirty="0"/>
              <a:t>1</a:t>
            </a:r>
            <a:r>
              <a:rPr lang="zh-CN" altLang="en-US" dirty="0"/>
              <a:t>，</a:t>
            </a:r>
            <a:r>
              <a:rPr lang="en-US" altLang="zh-CN" dirty="0"/>
              <a:t>14</a:t>
            </a:r>
            <a:r>
              <a:rPr lang="zh-CN" altLang="en-US" dirty="0"/>
              <a:t>节）</a:t>
            </a:r>
            <a:endParaRPr lang="en-US" altLang="zh-CN" dirty="0"/>
          </a:p>
          <a:p>
            <a:r>
              <a:rPr lang="zh-CN" altLang="en-US" dirty="0"/>
              <a:t>大海“不认”昔日骄子（</a:t>
            </a:r>
            <a:r>
              <a:rPr lang="en-US" altLang="zh-CN" dirty="0"/>
              <a:t>4</a:t>
            </a:r>
            <a:r>
              <a:rPr lang="zh-CN" altLang="en-US" dirty="0"/>
              <a:t>节）</a:t>
            </a:r>
            <a:endParaRPr lang="en-US" altLang="zh-CN" dirty="0"/>
          </a:p>
          <a:p>
            <a:r>
              <a:rPr lang="zh-CN" altLang="en-US" dirty="0"/>
              <a:t>拆毁推罗的宫殿，使他成为荒凉（</a:t>
            </a:r>
            <a:r>
              <a:rPr lang="en-US" altLang="zh-CN" dirty="0"/>
              <a:t>13</a:t>
            </a:r>
            <a:r>
              <a:rPr lang="zh-CN" altLang="en-US" dirty="0"/>
              <a:t>节）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146454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CF034B2-EAE7-4E9F-8232-2E7C1E970A3F}"/>
              </a:ext>
            </a:extLst>
          </p:cNvPr>
          <p:cNvSpPr txBox="1">
            <a:spLocks/>
          </p:cNvSpPr>
          <p:nvPr/>
        </p:nvSpPr>
        <p:spPr>
          <a:xfrm>
            <a:off x="3990239" y="-243124"/>
            <a:ext cx="6169249" cy="86259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三、神的审判</a:t>
            </a:r>
            <a:endParaRPr lang="en-US" altLang="zh-CN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6EAF2EA-46E1-4D54-A922-233FBDF54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01" y="726743"/>
            <a:ext cx="10961798" cy="540451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+mj-ea"/>
              </a:rPr>
              <a:t>2</a:t>
            </a:r>
            <a:r>
              <a:rPr lang="zh-CN" altLang="en-US" sz="3200" b="1" dirty="0">
                <a:solidFill>
                  <a:schemeClr val="accent1"/>
                </a:solidFill>
                <a:latin typeface="+mj-ea"/>
              </a:rPr>
              <a:t>、何竟毁灭？</a:t>
            </a:r>
            <a:endParaRPr lang="en-US" altLang="zh-CN" sz="3200" b="1" dirty="0">
              <a:solidFill>
                <a:schemeClr val="accent1"/>
              </a:solidFill>
              <a:latin typeface="+mj-ea"/>
            </a:endParaRPr>
          </a:p>
          <a:p>
            <a:r>
              <a:rPr lang="zh-CN" altLang="en-US" dirty="0"/>
              <a:t>财富惹人嫉妒？国土太小？国防不足？敌军太强？</a:t>
            </a:r>
            <a:endParaRPr lang="en-US" altLang="zh-CN" dirty="0"/>
          </a:p>
          <a:p>
            <a:pPr lvl="1"/>
            <a:r>
              <a:rPr lang="zh-CN" altLang="en-US" dirty="0"/>
              <a:t>犹大国信靠神，蒙神搭救，亚述大军十八万五千人被击杀（王下</a:t>
            </a:r>
            <a:r>
              <a:rPr lang="en-US" altLang="zh-CN" dirty="0"/>
              <a:t>19</a:t>
            </a:r>
            <a:r>
              <a:rPr lang="zh-CN" altLang="en-US" dirty="0"/>
              <a:t>：</a:t>
            </a:r>
            <a:r>
              <a:rPr lang="en-US" altLang="zh-CN" dirty="0"/>
              <a:t>35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犹大国不信靠神时，大军被亚兰一小队军兵击败（代下</a:t>
            </a:r>
            <a:r>
              <a:rPr lang="en-US" altLang="zh-CN" dirty="0"/>
              <a:t>24</a:t>
            </a:r>
            <a:r>
              <a:rPr lang="zh-CN" altLang="en-US" dirty="0"/>
              <a:t>：</a:t>
            </a:r>
            <a:r>
              <a:rPr lang="en-US" altLang="zh-CN" dirty="0"/>
              <a:t>23-24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b="1" dirty="0">
                <a:solidFill>
                  <a:srgbClr val="FF0000"/>
                </a:solidFill>
              </a:rPr>
              <a:t>8-9</a:t>
            </a:r>
            <a:r>
              <a:rPr lang="zh-CN" altLang="en-US" b="1" dirty="0">
                <a:solidFill>
                  <a:srgbClr val="FF0000"/>
                </a:solidFill>
              </a:rPr>
              <a:t>节：遭遇如此，是谁定的呢？是万军之耶和华所定的，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为要污辱一切高傲的荣耀，</a:t>
            </a:r>
            <a:endParaRPr lang="en-US" altLang="zh-CN" b="1" dirty="0">
              <a:solidFill>
                <a:srgbClr val="FF0000"/>
              </a:solidFill>
            </a:endParaRPr>
          </a:p>
          <a:p>
            <a:pPr lvl="1"/>
            <a:r>
              <a:rPr lang="zh-CN" altLang="en-US" dirty="0"/>
              <a:t>责罚推罗的高傲、自视为神</a:t>
            </a:r>
            <a:endParaRPr lang="en-US" altLang="zh-CN" dirty="0"/>
          </a:p>
          <a:p>
            <a:r>
              <a:rPr lang="zh-CN" altLang="en-US" b="1" dirty="0">
                <a:solidFill>
                  <a:srgbClr val="FF0000"/>
                </a:solidFill>
              </a:rPr>
              <a:t>使地上一切的尊贵人被藐视。</a:t>
            </a:r>
            <a:endParaRPr lang="en-US" altLang="zh-CN" b="1" dirty="0">
              <a:solidFill>
                <a:srgbClr val="FF0000"/>
              </a:solidFill>
            </a:endParaRPr>
          </a:p>
          <a:p>
            <a:pPr lvl="1"/>
            <a:r>
              <a:rPr lang="zh-CN" altLang="en-US" dirty="0"/>
              <a:t>推罗的尊贵人受审判、遭藐视</a:t>
            </a:r>
            <a:endParaRPr lang="en-US" altLang="zh-CN" dirty="0"/>
          </a:p>
          <a:p>
            <a:pPr lvl="1"/>
            <a:r>
              <a:rPr lang="zh-CN" altLang="en-US" dirty="0"/>
              <a:t>周围列国因见推罗的景象而</a:t>
            </a:r>
            <a:r>
              <a:rPr lang="zh-CN" altLang="zh-CN" dirty="0"/>
              <a:t>谦卑下来</a:t>
            </a:r>
            <a:endParaRPr lang="en-US" altLang="zh-CN" dirty="0"/>
          </a:p>
          <a:p>
            <a:pPr lvl="2"/>
            <a:r>
              <a:rPr lang="zh-CN" altLang="en-US" sz="2200" dirty="0"/>
              <a:t>他施哀号、西顿静默无言、埃及极其疼痛（</a:t>
            </a:r>
            <a:r>
              <a:rPr lang="en-US" altLang="zh-CN" sz="2200" dirty="0"/>
              <a:t>1</a:t>
            </a:r>
            <a:r>
              <a:rPr lang="zh-CN" altLang="en-US" sz="2200" dirty="0"/>
              <a:t>、</a:t>
            </a:r>
            <a:r>
              <a:rPr lang="en-US" altLang="zh-CN" sz="2200" dirty="0"/>
              <a:t>2</a:t>
            </a:r>
            <a:r>
              <a:rPr lang="zh-CN" altLang="en-US" sz="2200" dirty="0"/>
              <a:t>、</a:t>
            </a:r>
            <a:r>
              <a:rPr lang="en-US" altLang="zh-CN" sz="2200" dirty="0"/>
              <a:t>5</a:t>
            </a:r>
            <a:r>
              <a:rPr lang="zh-CN" altLang="en-US" sz="2200" dirty="0"/>
              <a:t>等节）；</a:t>
            </a:r>
            <a:r>
              <a:rPr lang="zh-CN" altLang="zh-CN" sz="2200" dirty="0"/>
              <a:t>结</a:t>
            </a:r>
            <a:r>
              <a:rPr lang="en-US" altLang="zh-CN" sz="2200" dirty="0"/>
              <a:t>26</a:t>
            </a:r>
            <a:r>
              <a:rPr lang="zh-CN" altLang="zh-CN" sz="2200" dirty="0"/>
              <a:t>：</a:t>
            </a:r>
            <a:r>
              <a:rPr lang="en-US" altLang="zh-CN" sz="2200" dirty="0"/>
              <a:t>16-18</a:t>
            </a:r>
            <a:endParaRPr lang="zh-CN" altLang="zh-CN" sz="2200" dirty="0"/>
          </a:p>
        </p:txBody>
      </p:sp>
    </p:spTree>
    <p:extLst>
      <p:ext uri="{BB962C8B-B14F-4D97-AF65-F5344CB8AC3E}">
        <p14:creationId xmlns:p14="http://schemas.microsoft.com/office/powerpoint/2010/main" val="41602037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CF034B2-EAE7-4E9F-8232-2E7C1E970A3F}"/>
              </a:ext>
            </a:extLst>
          </p:cNvPr>
          <p:cNvSpPr txBox="1">
            <a:spLocks/>
          </p:cNvSpPr>
          <p:nvPr/>
        </p:nvSpPr>
        <p:spPr>
          <a:xfrm>
            <a:off x="3990239" y="-243124"/>
            <a:ext cx="6169249" cy="86259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三、神的审判</a:t>
            </a:r>
            <a:endParaRPr lang="en-US" altLang="zh-CN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6EAF2EA-46E1-4D54-A922-233FBDF54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130300"/>
            <a:ext cx="10439400" cy="427707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+mj-ea"/>
              </a:rPr>
              <a:t>3</a:t>
            </a:r>
            <a:r>
              <a:rPr lang="zh-CN" altLang="en-US" sz="3200" b="1" dirty="0">
                <a:solidFill>
                  <a:schemeClr val="accent1"/>
                </a:solidFill>
                <a:latin typeface="+mj-ea"/>
              </a:rPr>
              <a:t>、预言的应验</a:t>
            </a:r>
            <a:endParaRPr lang="en-US" altLang="zh-CN" sz="3200" b="1" dirty="0">
              <a:solidFill>
                <a:schemeClr val="accent1"/>
              </a:solidFill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屡次被击败、攻陷，成为荒场：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zh-CN" dirty="0"/>
              <a:t>亚述</a:t>
            </a:r>
            <a:r>
              <a:rPr lang="zh-CN" altLang="en-US" dirty="0"/>
              <a:t>（约公元前</a:t>
            </a:r>
            <a:r>
              <a:rPr lang="en-US" altLang="zh-CN" dirty="0"/>
              <a:t>700-600</a:t>
            </a:r>
            <a:r>
              <a:rPr lang="zh-CN" altLang="en-US" dirty="0"/>
              <a:t>年，我国春秋时期）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zh-CN" dirty="0"/>
              <a:t>巴比伦</a:t>
            </a:r>
            <a:r>
              <a:rPr lang="zh-CN" altLang="en-US" dirty="0"/>
              <a:t>王尼布甲尼撒（约公元前</a:t>
            </a:r>
            <a:r>
              <a:rPr lang="en-US" altLang="zh-CN" dirty="0"/>
              <a:t>572</a:t>
            </a:r>
            <a:r>
              <a:rPr lang="zh-CN" altLang="en-US" dirty="0"/>
              <a:t>年，我国春秋时期）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2937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CF034B2-EAE7-4E9F-8232-2E7C1E970A3F}"/>
              </a:ext>
            </a:extLst>
          </p:cNvPr>
          <p:cNvSpPr txBox="1">
            <a:spLocks/>
          </p:cNvSpPr>
          <p:nvPr/>
        </p:nvSpPr>
        <p:spPr>
          <a:xfrm>
            <a:off x="3990239" y="-243124"/>
            <a:ext cx="6169249" cy="86259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三、神的审判</a:t>
            </a:r>
            <a:endParaRPr lang="en-US" altLang="zh-CN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6EAF2EA-46E1-4D54-A922-233FBDF54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899" y="1130299"/>
            <a:ext cx="10778671" cy="494392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/>
              <a:t>蒙神眷顾，但并未悔改（</a:t>
            </a:r>
            <a:r>
              <a:rPr lang="en-US" altLang="zh-CN" b="1" dirty="0"/>
              <a:t>15-18</a:t>
            </a:r>
            <a:r>
              <a:rPr lang="zh-CN" altLang="en-US" b="1" dirty="0"/>
              <a:t>节）</a:t>
            </a:r>
            <a:endParaRPr lang="en-US" altLang="zh-CN" b="1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七十年后（类似犹大）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仍得利息，与地上的万国交易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她的货财和利息要归耶和华为圣，必不积攒存留；因为她的货财必为住在耶和华面前的人所得，使他们吃饱，穿耐久的衣服。</a:t>
            </a:r>
            <a:endParaRPr lang="en-US" altLang="zh-CN" dirty="0"/>
          </a:p>
          <a:p>
            <a:pPr lvl="2">
              <a:lnSpc>
                <a:spcPct val="150000"/>
              </a:lnSpc>
            </a:pPr>
            <a:r>
              <a:rPr lang="zh-CN" altLang="en-US" dirty="0"/>
              <a:t>并未悔改归神（至少没有像约拿书中的尼尼微那样整体悔改）</a:t>
            </a:r>
            <a:endParaRPr lang="en-US" altLang="zh-CN" dirty="0"/>
          </a:p>
          <a:p>
            <a:pPr lvl="2">
              <a:lnSpc>
                <a:spcPct val="150000"/>
              </a:lnSpc>
            </a:pPr>
            <a:r>
              <a:rPr lang="zh-CN" altLang="en-US" dirty="0"/>
              <a:t>再次为耶路撒冷圣殿重建提供材料（</a:t>
            </a:r>
            <a:r>
              <a:rPr lang="zh-CN" altLang="zh-CN" dirty="0"/>
              <a:t>拉</a:t>
            </a:r>
            <a:r>
              <a:rPr lang="en-US" altLang="zh-CN" dirty="0"/>
              <a:t>3:7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>
              <a:lnSpc>
                <a:spcPct val="150000"/>
              </a:lnSpc>
            </a:pPr>
            <a:r>
              <a:rPr lang="zh-CN" altLang="zh-CN" dirty="0"/>
              <a:t>哈曼家财归以斯帖，由末底改管理；哈曼的</a:t>
            </a:r>
            <a:r>
              <a:rPr lang="zh-CN" altLang="en-US" dirty="0"/>
              <a:t>权柄归</a:t>
            </a:r>
            <a:r>
              <a:rPr lang="zh-CN" altLang="zh-CN" dirty="0"/>
              <a:t>末底改（斯</a:t>
            </a:r>
            <a:r>
              <a:rPr lang="en-US" altLang="zh-CN" dirty="0"/>
              <a:t>8:1-2</a:t>
            </a:r>
            <a:r>
              <a:rPr lang="zh-CN" altLang="zh-CN" dirty="0"/>
              <a:t>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073805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CF034B2-EAE7-4E9F-8232-2E7C1E970A3F}"/>
              </a:ext>
            </a:extLst>
          </p:cNvPr>
          <p:cNvSpPr txBox="1">
            <a:spLocks/>
          </p:cNvSpPr>
          <p:nvPr/>
        </p:nvSpPr>
        <p:spPr>
          <a:xfrm>
            <a:off x="3990239" y="-243124"/>
            <a:ext cx="6169249" cy="86259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三、神的审判</a:t>
            </a:r>
            <a:endParaRPr lang="en-US" altLang="zh-CN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6EAF2EA-46E1-4D54-A922-233FBDF54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130300"/>
            <a:ext cx="10439400" cy="427707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+mj-ea"/>
              </a:rPr>
              <a:t>4</a:t>
            </a:r>
            <a:r>
              <a:rPr lang="zh-CN" altLang="en-US" sz="3200" b="1" dirty="0">
                <a:solidFill>
                  <a:schemeClr val="accent1"/>
                </a:solidFill>
                <a:latin typeface="+mj-ea"/>
              </a:rPr>
              <a:t>、审判预言的多次应验</a:t>
            </a:r>
            <a:endParaRPr lang="en-US" altLang="zh-CN" sz="3200" b="1" dirty="0">
              <a:solidFill>
                <a:schemeClr val="accent1"/>
              </a:solidFill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后来，推罗又有多次被攻陷、成为荒场：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希腊</a:t>
            </a:r>
            <a:r>
              <a:rPr lang="zh-CN" altLang="zh-CN" dirty="0"/>
              <a:t>亚历山大</a:t>
            </a:r>
            <a:r>
              <a:rPr lang="zh-CN" altLang="en-US" dirty="0"/>
              <a:t>大帝（约公元前</a:t>
            </a:r>
            <a:r>
              <a:rPr lang="en-US" altLang="zh-CN" dirty="0"/>
              <a:t>333</a:t>
            </a:r>
            <a:r>
              <a:rPr lang="zh-CN" altLang="en-US" dirty="0"/>
              <a:t>年，我国战国时期）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罗马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阿拉伯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6718844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280E453-54A9-451D-B6D3-6F6C2C8F6C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725486"/>
            <a:ext cx="5479111" cy="41624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F4071A6-44F7-4D02-8A9E-89B9F9A1E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738186"/>
            <a:ext cx="5943600" cy="4162425"/>
          </a:xfrm>
          <a:prstGeom prst="rect">
            <a:avLst/>
          </a:prstGeom>
        </p:spPr>
      </p:pic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E00662A8-2C84-4FFD-9E07-912A9626A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688" y="5194300"/>
            <a:ext cx="10312401" cy="10414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“拆毁你华美的房屋，将你的石头、木头、尘土都抛在水中”（</a:t>
            </a:r>
            <a:r>
              <a:rPr lang="zh-CN" altLang="zh-CN" dirty="0"/>
              <a:t>结</a:t>
            </a:r>
            <a:r>
              <a:rPr lang="en-US" altLang="zh-CN" dirty="0"/>
              <a:t>26:12</a:t>
            </a:r>
            <a:r>
              <a:rPr lang="zh-CN" altLang="en-US" dirty="0"/>
              <a:t>）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06" y="802414"/>
            <a:ext cx="10972800" cy="86259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回顾：赛</a:t>
            </a:r>
            <a:r>
              <a:rPr lang="en-US" altLang="zh-CN" dirty="0"/>
              <a:t>7-12</a:t>
            </a:r>
            <a:r>
              <a:rPr lang="zh-CN" altLang="en-US" dirty="0"/>
              <a:t>章 神对国与民的审判和拯救</a:t>
            </a:r>
            <a:endParaRPr lang="en-US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BD692AD-FF8D-4BDA-B8ED-401E0CAEB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499" y="1970735"/>
            <a:ext cx="10431107" cy="3738949"/>
          </a:xfrm>
        </p:spPr>
        <p:txBody>
          <a:bodyPr>
            <a:noAutofit/>
          </a:bodyPr>
          <a:lstStyle/>
          <a:p>
            <a:pPr marL="0" indent="0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zh-CN" altLang="en-US" sz="3200" dirty="0"/>
              <a:t>对犹大、以色列、亚兰、亚述等国</a:t>
            </a:r>
            <a:r>
              <a:rPr lang="en-US" altLang="zh-CN" sz="3200" dirty="0"/>
              <a:t>——</a:t>
            </a:r>
          </a:p>
          <a:p>
            <a:pPr>
              <a:lnSpc>
                <a:spcPct val="140000"/>
              </a:lnSpc>
              <a:spcBef>
                <a:spcPts val="25"/>
              </a:spcBef>
              <a:spcAft>
                <a:spcPts val="0"/>
              </a:spcAft>
            </a:pPr>
            <a:r>
              <a:rPr lang="zh-CN" altLang="en-US" sz="3200" b="1" dirty="0"/>
              <a:t>神的审判：</a:t>
            </a:r>
            <a:r>
              <a:rPr lang="zh-CN" altLang="en-US" sz="3200" dirty="0"/>
              <a:t>因君王、精英、民众所犯的罪，</a:t>
            </a:r>
            <a:endParaRPr lang="en-US" altLang="zh-CN" sz="3200" dirty="0"/>
          </a:p>
          <a:p>
            <a:pPr marL="0" indent="0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altLang="zh-CN" sz="3200" dirty="0"/>
              <a:t>			</a:t>
            </a:r>
            <a:r>
              <a:rPr lang="zh-CN" altLang="en-US" sz="3200" dirty="0"/>
              <a:t>国家遭灾祸、甚至灭亡</a:t>
            </a:r>
          </a:p>
          <a:p>
            <a:pPr>
              <a:lnSpc>
                <a:spcPct val="140000"/>
              </a:lnSpc>
              <a:spcBef>
                <a:spcPts val="25"/>
              </a:spcBef>
              <a:spcAft>
                <a:spcPts val="0"/>
              </a:spcAft>
            </a:pPr>
            <a:r>
              <a:rPr lang="zh-CN" altLang="en-US" sz="3200" b="1" dirty="0"/>
              <a:t>神的拯救：</a:t>
            </a:r>
            <a:r>
              <a:rPr lang="zh-CN" altLang="en-US" sz="3200" dirty="0"/>
              <a:t>因认罪悔改、敬畏神，</a:t>
            </a:r>
            <a:endParaRPr lang="en-US" altLang="zh-CN" sz="3200" dirty="0"/>
          </a:p>
          <a:p>
            <a:pPr marL="0" indent="0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altLang="zh-CN" sz="3200" dirty="0"/>
              <a:t>			</a:t>
            </a:r>
            <a:r>
              <a:rPr lang="zh-CN" altLang="en-US" sz="3200" dirty="0"/>
              <a:t>便脱离敌国的压制，得存续、繁荣</a:t>
            </a:r>
          </a:p>
          <a:p>
            <a:pPr marL="0" indent="0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  <a:buNone/>
            </a:pP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158138483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6D309D-D43C-435B-A719-1FCA56BC1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5804535"/>
            <a:ext cx="2959100" cy="64008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推罗古城遗址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C7EF437-3419-49EA-B38E-2B7792CB6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733425"/>
            <a:ext cx="64897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7033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6EAF2EA-46E1-4D54-A922-233FBDF54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644870"/>
            <a:ext cx="11074400" cy="160303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       腓尼基人逃至非洲迦太基再建家园，但终被罗马帝国彻底消灭。“大有智慧”的腓尼基人从历史上消失，目前居于黎巴嫩的是阿拉伯等民族。</a:t>
            </a:r>
            <a:endParaRPr lang="en-US" altLang="zh-CN" dirty="0"/>
          </a:p>
        </p:txBody>
      </p:sp>
      <p:pic>
        <p:nvPicPr>
          <p:cNvPr id="4" name="图片 3" descr="地图上有字&#10;&#10;描述已自动生成">
            <a:extLst>
              <a:ext uri="{FF2B5EF4-FFF2-40B4-BE49-F238E27FC236}">
                <a16:creationId xmlns:a16="http://schemas.microsoft.com/office/drawing/2014/main" id="{F39F7631-F734-4163-9C53-88D40D2C33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" t="5209" r="2319" b="5311"/>
          <a:stretch/>
        </p:blipFill>
        <p:spPr>
          <a:xfrm>
            <a:off x="1335007" y="2032000"/>
            <a:ext cx="9521986" cy="453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80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6EAF2EA-46E1-4D54-A922-233FBDF54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016" y="1537163"/>
            <a:ext cx="10696355" cy="48636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b="1" dirty="0"/>
              <a:t>神的警告</a:t>
            </a:r>
            <a:endParaRPr lang="en-US" altLang="zh-CN" b="1" dirty="0"/>
          </a:p>
          <a:p>
            <a:pPr lvl="1">
              <a:lnSpc>
                <a:spcPct val="120000"/>
              </a:lnSpc>
            </a:pPr>
            <a:r>
              <a:rPr lang="zh-CN" altLang="en-US" dirty="0"/>
              <a:t>神希望人在安逸、富足中警醒，听到祂的警钟</a:t>
            </a:r>
          </a:p>
          <a:p>
            <a:pPr lvl="2">
              <a:lnSpc>
                <a:spcPct val="120000"/>
              </a:lnSpc>
            </a:pPr>
            <a:r>
              <a:rPr lang="zh-CN" altLang="en-US" dirty="0"/>
              <a:t>“你们欢乐的城”（</a:t>
            </a:r>
            <a:r>
              <a:rPr lang="en-US" altLang="zh-CN" dirty="0"/>
              <a:t>7</a:t>
            </a:r>
            <a:r>
              <a:rPr lang="zh-CN" altLang="en-US" dirty="0"/>
              <a:t>节）：所罗玛、蛾摩拉；推罗、西顿；</a:t>
            </a:r>
            <a:r>
              <a:rPr lang="en-US" altLang="zh-CN" dirty="0"/>
              <a:t>……</a:t>
            </a:r>
          </a:p>
          <a:p>
            <a:pPr lvl="2">
              <a:lnSpc>
                <a:spcPct val="120000"/>
              </a:lnSpc>
            </a:pPr>
            <a:r>
              <a:rPr lang="zh-CN" altLang="en-US" dirty="0"/>
              <a:t>神的警告是重申亘古未变的盟约：遵行诫命者的福祉与违反诫命者的刑罚（利</a:t>
            </a:r>
            <a:r>
              <a:rPr lang="en-US" altLang="zh-CN" dirty="0"/>
              <a:t>26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>
              <a:lnSpc>
                <a:spcPct val="120000"/>
              </a:lnSpc>
            </a:pPr>
            <a:r>
              <a:rPr lang="zh-CN" altLang="en-US" dirty="0"/>
              <a:t>神必追讨人的罪：在历史中不断降下责罚、管教，到末日时施行最终的审判</a:t>
            </a:r>
            <a:endParaRPr lang="en-US" altLang="zh-CN" dirty="0"/>
          </a:p>
          <a:p>
            <a:pPr lvl="1">
              <a:lnSpc>
                <a:spcPct val="120000"/>
              </a:lnSpc>
            </a:pPr>
            <a:r>
              <a:rPr lang="zh-CN" altLang="en-US" dirty="0"/>
              <a:t>神不光用郑重的警告，也用慈声的呼唤、慈爱的神迹、丰盛的恩典，唤人悔改</a:t>
            </a:r>
            <a:r>
              <a:rPr lang="en-US" altLang="zh-CN" dirty="0"/>
              <a:t>……</a:t>
            </a:r>
          </a:p>
          <a:p>
            <a:pPr lvl="2">
              <a:lnSpc>
                <a:spcPct val="120000"/>
              </a:lnSpc>
            </a:pPr>
            <a:r>
              <a:rPr lang="zh-CN" altLang="en-US" dirty="0"/>
              <a:t>对推罗；对哥拉汛、伯赛大（太</a:t>
            </a:r>
            <a:r>
              <a:rPr lang="en-US" altLang="zh-CN" dirty="0"/>
              <a:t>11:21</a:t>
            </a:r>
            <a:r>
              <a:rPr lang="zh-CN" altLang="en-US" dirty="0"/>
              <a:t>）；对一切世人</a:t>
            </a:r>
            <a:endParaRPr lang="en-US" altLang="zh-C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B0E9E-EFE6-49DC-86FF-7A8D7C555CC6}"/>
              </a:ext>
            </a:extLst>
          </p:cNvPr>
          <p:cNvSpPr txBox="1">
            <a:spLocks/>
          </p:cNvSpPr>
          <p:nvPr/>
        </p:nvSpPr>
        <p:spPr>
          <a:xfrm>
            <a:off x="3175000" y="561114"/>
            <a:ext cx="6019800" cy="86259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四、推罗带给我们的启示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30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6EAF2EA-46E1-4D54-A922-233FBDF54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862" y="1513110"/>
            <a:ext cx="10452100" cy="462048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b="1" dirty="0"/>
              <a:t>人的反应：</a:t>
            </a:r>
            <a:r>
              <a:rPr lang="zh-CN" altLang="en-US" b="1" dirty="0">
                <a:solidFill>
                  <a:schemeClr val="accent6"/>
                </a:solidFill>
              </a:rPr>
              <a:t>第一种</a:t>
            </a:r>
            <a:r>
              <a:rPr lang="en-US" altLang="zh-CN" b="1" dirty="0">
                <a:solidFill>
                  <a:schemeClr val="accent6"/>
                </a:solidFill>
              </a:rPr>
              <a:t>——</a:t>
            </a:r>
            <a:r>
              <a:rPr lang="zh-CN" altLang="en-US" b="1" dirty="0">
                <a:solidFill>
                  <a:schemeClr val="accent6"/>
                </a:solidFill>
              </a:rPr>
              <a:t>置若罔闻</a:t>
            </a:r>
            <a:endParaRPr lang="en-US" altLang="zh-CN" b="1" dirty="0">
              <a:solidFill>
                <a:schemeClr val="accent6"/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600" b="1" dirty="0"/>
              <a:t>表现：</a:t>
            </a:r>
            <a:endParaRPr lang="en-US" altLang="zh-CN" sz="2600" b="1" dirty="0"/>
          </a:p>
          <a:p>
            <a:pPr lvl="2">
              <a:lnSpc>
                <a:spcPct val="120000"/>
              </a:lnSpc>
            </a:pPr>
            <a:r>
              <a:rPr lang="zh-CN" altLang="en-US" sz="2400" dirty="0"/>
              <a:t>扭转肩头，塞耳不听（亚</a:t>
            </a:r>
            <a:r>
              <a:rPr lang="en-US" altLang="zh-CN" sz="2400" dirty="0"/>
              <a:t>7:11-12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lvl="2">
              <a:lnSpc>
                <a:spcPct val="120000"/>
              </a:lnSpc>
            </a:pPr>
            <a:r>
              <a:rPr lang="zh-CN" altLang="en-US" sz="2400" dirty="0"/>
              <a:t>听是要听见，却不明白；看是要看见，却不晓得（赛</a:t>
            </a:r>
            <a:r>
              <a:rPr lang="en-US" altLang="zh-CN" sz="2400" dirty="0"/>
              <a:t>6</a:t>
            </a:r>
            <a:r>
              <a:rPr lang="zh-CN" altLang="en-US" sz="2400" dirty="0"/>
              <a:t>：</a:t>
            </a:r>
            <a:r>
              <a:rPr lang="en-US" altLang="zh-CN" sz="2400" dirty="0"/>
              <a:t>9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lvl="2">
              <a:lnSpc>
                <a:spcPct val="120000"/>
              </a:lnSpc>
            </a:pPr>
            <a:r>
              <a:rPr lang="zh-CN" altLang="en-US" sz="2400" dirty="0"/>
              <a:t>“神在哪里呢？”</a:t>
            </a:r>
            <a:endParaRPr lang="en-US" altLang="zh-CN" sz="2400" dirty="0"/>
          </a:p>
          <a:p>
            <a:pPr lvl="2">
              <a:lnSpc>
                <a:spcPct val="120000"/>
              </a:lnSpc>
            </a:pPr>
            <a:r>
              <a:rPr lang="zh-CN" altLang="en-US" sz="2400" dirty="0"/>
              <a:t>“神岂是真说</a:t>
            </a:r>
            <a:r>
              <a:rPr lang="en-US" altLang="zh-CN" sz="2400" dirty="0"/>
              <a:t>……</a:t>
            </a:r>
            <a:r>
              <a:rPr lang="zh-CN" altLang="en-US" sz="2400" dirty="0"/>
              <a:t>？”</a:t>
            </a:r>
            <a:endParaRPr lang="en-US" altLang="zh-CN" sz="2400" dirty="0"/>
          </a:p>
          <a:p>
            <a:pPr lvl="2">
              <a:lnSpc>
                <a:spcPct val="120000"/>
              </a:lnSpc>
            </a:pPr>
            <a:r>
              <a:rPr lang="zh-CN" altLang="en-US" sz="2400" dirty="0"/>
              <a:t>在这末世只知积攒钱财（赛</a:t>
            </a:r>
            <a:r>
              <a:rPr lang="en-US" altLang="zh-CN" sz="2400" dirty="0"/>
              <a:t>22:15-19</a:t>
            </a:r>
            <a:r>
              <a:rPr lang="zh-CN" altLang="en-US" sz="2400" dirty="0"/>
              <a:t>，雅</a:t>
            </a:r>
            <a:r>
              <a:rPr lang="en-US" altLang="zh-CN" sz="2400" dirty="0"/>
              <a:t>5:3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lvl="2">
              <a:lnSpc>
                <a:spcPct val="120000"/>
              </a:lnSpc>
            </a:pPr>
            <a:r>
              <a:rPr lang="zh-CN" altLang="en-US" sz="2400" dirty="0"/>
              <a:t>灾难临头时：“我们吃喝吧！因为明天要死了。”（赛</a:t>
            </a:r>
            <a:r>
              <a:rPr lang="en-US" altLang="zh-CN" sz="2400" dirty="0"/>
              <a:t>22:13</a:t>
            </a:r>
            <a:r>
              <a:rPr lang="zh-CN" altLang="en-US" sz="2400" dirty="0"/>
              <a:t>）</a:t>
            </a:r>
            <a:endParaRPr lang="en-US" altLang="zh-CN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B0E9E-EFE6-49DC-86FF-7A8D7C555CC6}"/>
              </a:ext>
            </a:extLst>
          </p:cNvPr>
          <p:cNvSpPr txBox="1">
            <a:spLocks/>
          </p:cNvSpPr>
          <p:nvPr/>
        </p:nvSpPr>
        <p:spPr>
          <a:xfrm>
            <a:off x="3175000" y="561114"/>
            <a:ext cx="6019800" cy="86259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四、推罗带给我们的启示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878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6EAF2EA-46E1-4D54-A922-233FBDF54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835" y="1532566"/>
            <a:ext cx="10452100" cy="487317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b="1" dirty="0"/>
              <a:t>人的反应：</a:t>
            </a:r>
            <a:r>
              <a:rPr lang="zh-CN" altLang="en-US" b="1" dirty="0">
                <a:solidFill>
                  <a:schemeClr val="accent6"/>
                </a:solidFill>
              </a:rPr>
              <a:t>第一种</a:t>
            </a:r>
            <a:r>
              <a:rPr lang="en-US" altLang="zh-CN" b="1" dirty="0">
                <a:solidFill>
                  <a:schemeClr val="accent6"/>
                </a:solidFill>
              </a:rPr>
              <a:t>——</a:t>
            </a:r>
            <a:r>
              <a:rPr lang="zh-CN" altLang="en-US" b="1" dirty="0">
                <a:solidFill>
                  <a:schemeClr val="accent6"/>
                </a:solidFill>
              </a:rPr>
              <a:t>置若罔闻</a:t>
            </a:r>
            <a:endParaRPr lang="en-US" altLang="zh-CN" b="1" dirty="0">
              <a:solidFill>
                <a:schemeClr val="accent6"/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600" b="1" dirty="0"/>
              <a:t>结局：</a:t>
            </a:r>
            <a:endParaRPr lang="en-US" altLang="zh-CN" sz="2600" b="1" dirty="0"/>
          </a:p>
          <a:p>
            <a:pPr lvl="2"/>
            <a:r>
              <a:rPr lang="zh-CN" altLang="zh-CN" sz="2400" dirty="0"/>
              <a:t>倚赖地上事，怎敌天上神？</a:t>
            </a:r>
            <a:r>
              <a:rPr lang="en-US" altLang="zh-CN" sz="2400" dirty="0"/>
              <a:t>——</a:t>
            </a:r>
            <a:r>
              <a:rPr lang="zh-CN" altLang="en-US" sz="2400" dirty="0"/>
              <a:t>若</a:t>
            </a:r>
            <a:r>
              <a:rPr lang="zh-CN" altLang="zh-CN" sz="2400" dirty="0"/>
              <a:t>只倚赖神所赐之物（先天</a:t>
            </a:r>
            <a:r>
              <a:rPr lang="zh-CN" altLang="en-US" sz="2400" dirty="0"/>
              <a:t>条件</a:t>
            </a:r>
            <a:r>
              <a:rPr lang="zh-CN" altLang="zh-CN" sz="2400" dirty="0"/>
              <a:t>、智慧能力、关系网络、财富</a:t>
            </a:r>
            <a:r>
              <a:rPr lang="zh-CN" altLang="en-US" sz="2400" dirty="0"/>
              <a:t>权势</a:t>
            </a:r>
            <a:r>
              <a:rPr lang="zh-CN" altLang="zh-CN" sz="2400" dirty="0"/>
              <a:t>等），而不敬畏尊荣赐</a:t>
            </a:r>
            <a:r>
              <a:rPr lang="zh-CN" altLang="en-US" sz="2400" dirty="0"/>
              <a:t>下</a:t>
            </a:r>
            <a:r>
              <a:rPr lang="zh-CN" altLang="zh-CN" sz="2400" dirty="0"/>
              <a:t>这一切的神，把荣耀窃为己有、或归于假神，</a:t>
            </a:r>
            <a:r>
              <a:rPr lang="zh-CN" altLang="en-US" sz="2400" dirty="0"/>
              <a:t>岂</a:t>
            </a:r>
            <a:r>
              <a:rPr lang="zh-CN" altLang="zh-CN" sz="2400" dirty="0"/>
              <a:t>能</a:t>
            </a:r>
            <a:r>
              <a:rPr lang="zh-CN" altLang="en-US" sz="2400" dirty="0"/>
              <a:t>逃脱</a:t>
            </a:r>
            <a:r>
              <a:rPr lang="zh-CN" altLang="zh-CN" sz="2400" dirty="0"/>
              <a:t>神的审判？</a:t>
            </a:r>
            <a:endParaRPr lang="en-US" altLang="zh-CN" sz="2400" dirty="0"/>
          </a:p>
          <a:p>
            <a:pPr lvl="3"/>
            <a:r>
              <a:rPr lang="zh-CN" altLang="zh-CN" sz="2160" dirty="0"/>
              <a:t>到降罚的日子，有灾祸从远方临到，那时，你们怎样行呢？你们向谁逃奔求救呢？你们的荣耀（或译：财宝）存留何处呢？</a:t>
            </a:r>
            <a:r>
              <a:rPr lang="en-US" altLang="zh-CN" sz="2160" dirty="0"/>
              <a:t>(</a:t>
            </a:r>
            <a:r>
              <a:rPr lang="zh-CN" altLang="zh-CN" sz="2160" dirty="0"/>
              <a:t>赛</a:t>
            </a:r>
            <a:r>
              <a:rPr lang="en-US" altLang="zh-CN" sz="2160" dirty="0"/>
              <a:t> 10:3)</a:t>
            </a:r>
          </a:p>
          <a:p>
            <a:pPr lvl="3"/>
            <a:r>
              <a:rPr lang="zh-CN" altLang="en-US" sz="2160" dirty="0"/>
              <a:t>那些倚仗财货自夸钱财多的人，一个也无法赎自己的弟兄，也不能替他将赎价给神，叫他长远活着、不见朽坏。</a:t>
            </a:r>
            <a:r>
              <a:rPr lang="zh-CN" altLang="en-US" sz="2160" dirty="0">
                <a:solidFill>
                  <a:srgbClr val="FF0000"/>
                </a:solidFill>
              </a:rPr>
              <a:t>因为赎他生命的价值极贵</a:t>
            </a:r>
            <a:r>
              <a:rPr lang="zh-CN" altLang="en-US" sz="2160" dirty="0"/>
              <a:t>，只可永远罢休。（诗</a:t>
            </a:r>
            <a:r>
              <a:rPr lang="en-US" altLang="zh-CN" sz="2160" dirty="0"/>
              <a:t>49:6-9</a:t>
            </a:r>
            <a:r>
              <a:rPr lang="zh-CN" altLang="en-US" sz="2160" dirty="0"/>
              <a:t>）</a:t>
            </a:r>
            <a:endParaRPr lang="en-US" altLang="zh-CN" sz="2160" dirty="0"/>
          </a:p>
          <a:p>
            <a:pPr lvl="3"/>
            <a:r>
              <a:rPr lang="zh-CN" altLang="zh-CN" sz="2160" dirty="0"/>
              <a:t>财主与拉撒路</a:t>
            </a:r>
            <a:r>
              <a:rPr lang="zh-CN" altLang="en-US" sz="2160" dirty="0"/>
              <a:t>（路</a:t>
            </a:r>
            <a:r>
              <a:rPr lang="en-US" altLang="zh-CN" sz="2160" dirty="0"/>
              <a:t>16</a:t>
            </a:r>
            <a:r>
              <a:rPr lang="zh-CN" altLang="en-US" sz="2160" dirty="0"/>
              <a:t>：</a:t>
            </a:r>
            <a:r>
              <a:rPr lang="en-US" altLang="zh-CN" sz="2160" dirty="0"/>
              <a:t>24</a:t>
            </a:r>
            <a:r>
              <a:rPr lang="zh-CN" altLang="en-US" sz="2160" dirty="0"/>
              <a:t>）</a:t>
            </a:r>
            <a:endParaRPr lang="en-US" altLang="zh-CN" sz="2160" dirty="0"/>
          </a:p>
          <a:p>
            <a:pPr lvl="2">
              <a:lnSpc>
                <a:spcPct val="110000"/>
              </a:lnSpc>
            </a:pPr>
            <a:endParaRPr lang="en-US" altLang="zh-C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B0E9E-EFE6-49DC-86FF-7A8D7C555CC6}"/>
              </a:ext>
            </a:extLst>
          </p:cNvPr>
          <p:cNvSpPr txBox="1">
            <a:spLocks/>
          </p:cNvSpPr>
          <p:nvPr/>
        </p:nvSpPr>
        <p:spPr>
          <a:xfrm>
            <a:off x="3175000" y="561114"/>
            <a:ext cx="6019800" cy="86259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四、推罗带给我们的启示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68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6EAF2EA-46E1-4D54-A922-233FBDF54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293" y="1178046"/>
            <a:ext cx="10452100" cy="51188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/>
              <a:t>人的反应：</a:t>
            </a:r>
            <a:r>
              <a:rPr lang="zh-CN" altLang="en-US" b="1" dirty="0">
                <a:solidFill>
                  <a:schemeClr val="accent6"/>
                </a:solidFill>
              </a:rPr>
              <a:t>第二种</a:t>
            </a:r>
            <a:r>
              <a:rPr lang="en-US" altLang="zh-CN" b="1" dirty="0">
                <a:solidFill>
                  <a:schemeClr val="accent6"/>
                </a:solidFill>
              </a:rPr>
              <a:t>——</a:t>
            </a:r>
            <a:r>
              <a:rPr lang="zh-CN" altLang="en-US" b="1" dirty="0">
                <a:solidFill>
                  <a:schemeClr val="accent6"/>
                </a:solidFill>
              </a:rPr>
              <a:t>认罪悔改</a:t>
            </a:r>
            <a:endParaRPr lang="en-US" altLang="zh-CN" b="1" dirty="0">
              <a:solidFill>
                <a:schemeClr val="accent6"/>
              </a:solidFill>
            </a:endParaRPr>
          </a:p>
          <a:p>
            <a:pPr marL="1005840" lvl="1" indent="-457200">
              <a:lnSpc>
                <a:spcPct val="150000"/>
              </a:lnSpc>
              <a:buFont typeface="+mj-lt"/>
              <a:buAutoNum type="alphaLcParenR"/>
            </a:pPr>
            <a:r>
              <a:rPr lang="zh-CN" altLang="en-US" dirty="0"/>
              <a:t>战兢、反思（结</a:t>
            </a:r>
            <a:r>
              <a:rPr lang="en-US" altLang="zh-CN" dirty="0"/>
              <a:t>26:16</a:t>
            </a:r>
            <a:r>
              <a:rPr lang="zh-CN" altLang="en-US" dirty="0"/>
              <a:t>）</a:t>
            </a:r>
            <a:endParaRPr lang="en-US" altLang="zh-CN" dirty="0"/>
          </a:p>
          <a:p>
            <a:pPr marL="1005840" lvl="1" indent="-457200">
              <a:lnSpc>
                <a:spcPct val="150000"/>
              </a:lnSpc>
              <a:buFont typeface="+mj-lt"/>
              <a:buAutoNum type="alphaLcParenR"/>
            </a:pPr>
            <a:r>
              <a:rPr lang="zh-CN" altLang="en-US" dirty="0"/>
              <a:t>向神认罪</a:t>
            </a:r>
            <a:endParaRPr lang="en-US" altLang="zh-CN" dirty="0"/>
          </a:p>
          <a:p>
            <a:pPr lvl="2">
              <a:lnSpc>
                <a:spcPct val="150000"/>
              </a:lnSpc>
            </a:pPr>
            <a:r>
              <a:rPr lang="zh-CN" altLang="en-US" sz="2300" dirty="0"/>
              <a:t>认罪就能免罚吗？罪人靠自己无法逃脱神的审判，只有灭亡</a:t>
            </a:r>
            <a:endParaRPr lang="en-US" altLang="zh-CN" sz="2300" dirty="0"/>
          </a:p>
          <a:p>
            <a:pPr marL="1005840" lvl="1" indent="-457200">
              <a:lnSpc>
                <a:spcPct val="150000"/>
              </a:lnSpc>
              <a:buFont typeface="+mj-lt"/>
              <a:buAutoNum type="alphaLcParenR"/>
            </a:pPr>
            <a:r>
              <a:rPr lang="zh-CN" altLang="en-US" dirty="0"/>
              <a:t>认识到神的儿子为我们付上了那</a:t>
            </a:r>
            <a:r>
              <a:rPr lang="zh-CN" altLang="en-US" dirty="0">
                <a:solidFill>
                  <a:srgbClr val="FF0000"/>
                </a:solidFill>
              </a:rPr>
              <a:t>极贵的赎价</a:t>
            </a:r>
            <a:endParaRPr lang="en-US" altLang="zh-CN" dirty="0">
              <a:solidFill>
                <a:srgbClr val="FF0000"/>
              </a:solidFill>
            </a:endParaRPr>
          </a:p>
          <a:p>
            <a:pPr lvl="2">
              <a:lnSpc>
                <a:spcPct val="150000"/>
              </a:lnSpc>
            </a:pPr>
            <a:r>
              <a:rPr lang="zh-CN" altLang="en-US" sz="2300" dirty="0"/>
              <a:t>在神的审判之下，唯有基督（神自己）是我们的避难所</a:t>
            </a:r>
            <a:endParaRPr lang="en-US" altLang="zh-CN" sz="2300" dirty="0"/>
          </a:p>
          <a:p>
            <a:pPr marL="1005840" lvl="1" indent="-457200">
              <a:lnSpc>
                <a:spcPct val="150000"/>
              </a:lnSpc>
              <a:buFont typeface="+mj-lt"/>
              <a:buAutoNum type="alphaLcParenR"/>
            </a:pPr>
            <a:r>
              <a:rPr lang="zh-CN" altLang="en-US" dirty="0"/>
              <a:t>信靠基督</a:t>
            </a:r>
            <a:endParaRPr lang="en-US" altLang="zh-CN" dirty="0"/>
          </a:p>
          <a:p>
            <a:pPr lvl="2">
              <a:lnSpc>
                <a:spcPct val="150000"/>
              </a:lnSpc>
            </a:pPr>
            <a:r>
              <a:rPr lang="zh-CN" altLang="en-US" sz="2300" dirty="0"/>
              <a:t>信主得救的推罗人（</a:t>
            </a:r>
            <a:r>
              <a:rPr lang="zh-CN" altLang="zh-CN" sz="2300" dirty="0"/>
              <a:t>可</a:t>
            </a:r>
            <a:r>
              <a:rPr lang="en-US" altLang="zh-CN" sz="2300" dirty="0"/>
              <a:t>3</a:t>
            </a:r>
            <a:r>
              <a:rPr lang="zh-CN" altLang="en-US" sz="2300" dirty="0"/>
              <a:t>：</a:t>
            </a:r>
            <a:r>
              <a:rPr lang="en-US" altLang="zh-CN" sz="2300" dirty="0"/>
              <a:t>8</a:t>
            </a:r>
            <a:r>
              <a:rPr lang="zh-CN" altLang="zh-CN" sz="2300" dirty="0"/>
              <a:t>，路</a:t>
            </a:r>
            <a:r>
              <a:rPr lang="en-US" altLang="zh-CN" sz="2300" dirty="0"/>
              <a:t>6</a:t>
            </a:r>
            <a:r>
              <a:rPr lang="zh-CN" altLang="en-US" sz="2300" dirty="0"/>
              <a:t>：</a:t>
            </a:r>
            <a:r>
              <a:rPr lang="en-US" altLang="zh-CN" sz="2300" dirty="0"/>
              <a:t>17</a:t>
            </a:r>
            <a:r>
              <a:rPr lang="zh-CN" altLang="en-US" sz="2300" dirty="0"/>
              <a:t>）</a:t>
            </a:r>
            <a:endParaRPr lang="en-US" altLang="zh-CN" sz="23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B0E9E-EFE6-49DC-86FF-7A8D7C555CC6}"/>
              </a:ext>
            </a:extLst>
          </p:cNvPr>
          <p:cNvSpPr txBox="1">
            <a:spLocks/>
          </p:cNvSpPr>
          <p:nvPr/>
        </p:nvSpPr>
        <p:spPr>
          <a:xfrm>
            <a:off x="3175000" y="315452"/>
            <a:ext cx="6019800" cy="86259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四、推罗带给我们的启示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758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6EAF2EA-46E1-4D54-A922-233FBDF54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293" y="1282890"/>
            <a:ext cx="10452100" cy="50139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/>
              <a:t>人的反应：</a:t>
            </a:r>
            <a:r>
              <a:rPr lang="zh-CN" altLang="en-US" b="1" dirty="0">
                <a:solidFill>
                  <a:schemeClr val="accent6"/>
                </a:solidFill>
              </a:rPr>
              <a:t>第二种</a:t>
            </a:r>
            <a:r>
              <a:rPr lang="en-US" altLang="zh-CN" b="1" dirty="0">
                <a:solidFill>
                  <a:schemeClr val="accent6"/>
                </a:solidFill>
              </a:rPr>
              <a:t>——</a:t>
            </a:r>
            <a:r>
              <a:rPr lang="zh-CN" altLang="en-US" b="1" dirty="0">
                <a:solidFill>
                  <a:schemeClr val="accent6"/>
                </a:solidFill>
              </a:rPr>
              <a:t>认罪悔改</a:t>
            </a:r>
            <a:endParaRPr lang="en-US" altLang="zh-CN" b="1" dirty="0">
              <a:solidFill>
                <a:schemeClr val="accent6"/>
              </a:solidFill>
            </a:endParaRPr>
          </a:p>
          <a:p>
            <a:pPr marL="548640" lvl="1" indent="0">
              <a:lnSpc>
                <a:spcPct val="150000"/>
              </a:lnSpc>
              <a:buNone/>
            </a:pPr>
            <a:r>
              <a:rPr lang="en-US" altLang="zh-CN" dirty="0"/>
              <a:t>e) </a:t>
            </a:r>
            <a:r>
              <a:rPr lang="zh-CN" altLang="en-US" dirty="0"/>
              <a:t>虽已得救，仍要警醒，靠主认罪悔改、走成圣之路</a:t>
            </a:r>
            <a:endParaRPr lang="en-US" altLang="zh-CN" dirty="0"/>
          </a:p>
          <a:p>
            <a:pPr lvl="2">
              <a:lnSpc>
                <a:spcPct val="150000"/>
              </a:lnSpc>
            </a:pPr>
            <a:r>
              <a:rPr lang="zh-CN" altLang="en-US" sz="2300" dirty="0"/>
              <a:t>神的旨意应“急忙”去行（创</a:t>
            </a:r>
            <a:r>
              <a:rPr lang="en-US" altLang="zh-CN" sz="2300" dirty="0"/>
              <a:t>18</a:t>
            </a:r>
            <a:r>
              <a:rPr lang="zh-CN" altLang="en-US" sz="2300" dirty="0"/>
              <a:t>：</a:t>
            </a:r>
            <a:r>
              <a:rPr lang="en-US" altLang="zh-CN" sz="2300" dirty="0"/>
              <a:t>6-7</a:t>
            </a:r>
            <a:r>
              <a:rPr lang="zh-CN" altLang="en-US" sz="2300" dirty="0"/>
              <a:t>）、不要拖延</a:t>
            </a:r>
            <a:endParaRPr lang="en-US" altLang="zh-CN" sz="2300" dirty="0"/>
          </a:p>
          <a:p>
            <a:pPr marL="548640" lvl="1" indent="0">
              <a:lnSpc>
                <a:spcPct val="150000"/>
              </a:lnSpc>
              <a:buNone/>
            </a:pPr>
            <a:r>
              <a:rPr lang="en-US" altLang="zh-CN" dirty="0"/>
              <a:t>f) </a:t>
            </a:r>
            <a:r>
              <a:rPr lang="zh-CN" altLang="en-US" dirty="0"/>
              <a:t>见证、传扬基督的救恩</a:t>
            </a:r>
            <a:endParaRPr lang="en-US" altLang="zh-CN" dirty="0"/>
          </a:p>
          <a:p>
            <a:pPr lvl="2">
              <a:lnSpc>
                <a:spcPct val="150000"/>
              </a:lnSpc>
            </a:pPr>
            <a:r>
              <a:rPr lang="zh-CN" altLang="en-US" sz="2300" dirty="0"/>
              <a:t>“劝你们不可徒受他的恩典”（林后</a:t>
            </a:r>
            <a:r>
              <a:rPr lang="en-US" altLang="zh-CN" sz="2300" dirty="0"/>
              <a:t>6</a:t>
            </a:r>
            <a:r>
              <a:rPr lang="zh-CN" altLang="en-US" sz="2300" dirty="0"/>
              <a:t>：</a:t>
            </a:r>
            <a:r>
              <a:rPr lang="en-US" altLang="zh-CN" sz="2300" dirty="0"/>
              <a:t>1</a:t>
            </a:r>
            <a:r>
              <a:rPr lang="zh-CN" altLang="en-US" sz="2300" dirty="0"/>
              <a:t>）</a:t>
            </a:r>
            <a:endParaRPr lang="en-US" altLang="zh-CN" sz="2300" dirty="0"/>
          </a:p>
          <a:p>
            <a:pPr lvl="2">
              <a:lnSpc>
                <a:spcPct val="150000"/>
              </a:lnSpc>
            </a:pPr>
            <a:r>
              <a:rPr lang="zh-CN" altLang="en-US" sz="2300" dirty="0"/>
              <a:t>全球疫情中蔓延的死亡、恐惧、阴云</a:t>
            </a:r>
            <a:endParaRPr lang="en-US" altLang="zh-CN" sz="2300" dirty="0"/>
          </a:p>
          <a:p>
            <a:pPr lvl="2">
              <a:lnSpc>
                <a:spcPct val="150000"/>
              </a:lnSpc>
            </a:pPr>
            <a:r>
              <a:rPr lang="zh-CN" altLang="en-US" sz="2300" dirty="0"/>
              <a:t>世人之罪的普遍性与传扬救恩的急迫性</a:t>
            </a:r>
            <a:endParaRPr lang="en-US" altLang="zh-CN" sz="23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BB0E9E-EFE6-49DC-86FF-7A8D7C555CC6}"/>
              </a:ext>
            </a:extLst>
          </p:cNvPr>
          <p:cNvSpPr txBox="1">
            <a:spLocks/>
          </p:cNvSpPr>
          <p:nvPr/>
        </p:nvSpPr>
        <p:spPr>
          <a:xfrm>
            <a:off x="3175000" y="315452"/>
            <a:ext cx="6019800" cy="86259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四、推罗带给我们的启示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90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FF7B74-D5E7-451C-9C9E-87EDFBDE3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511" y="1684965"/>
            <a:ext cx="10234863" cy="42200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神对推罗及一切世人的警告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安逸、富足中的警钟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神要审判辉煌背后的罪恶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人的反应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sz="2540" b="1" dirty="0"/>
              <a:t>第一种：置若罔闻</a:t>
            </a:r>
            <a:r>
              <a:rPr lang="en-US" altLang="zh-CN" sz="2540" dirty="0"/>
              <a:t>——</a:t>
            </a:r>
            <a:r>
              <a:rPr lang="zh-CN" altLang="en-US" sz="2540" dirty="0"/>
              <a:t>倚赖地上事，怎敌天上神？</a:t>
            </a:r>
            <a:endParaRPr lang="en-US" altLang="zh-CN" sz="2540" dirty="0"/>
          </a:p>
          <a:p>
            <a:pPr lvl="1">
              <a:lnSpc>
                <a:spcPct val="150000"/>
              </a:lnSpc>
            </a:pPr>
            <a:r>
              <a:rPr lang="zh-CN" altLang="en-US" sz="2540" b="1" dirty="0"/>
              <a:t>第二种：认罪悔改</a:t>
            </a:r>
            <a:r>
              <a:rPr lang="en-US" altLang="zh-CN" sz="2540" dirty="0"/>
              <a:t>——</a:t>
            </a:r>
            <a:r>
              <a:rPr lang="zh-CN" altLang="en-US" sz="2540" dirty="0"/>
              <a:t>唯有倚赖基督，罪人方能得救。</a:t>
            </a:r>
            <a:endParaRPr lang="en-US" altLang="zh-CN" sz="2540" dirty="0"/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021218-7A33-404E-8EA3-693017642E4F}"/>
              </a:ext>
            </a:extLst>
          </p:cNvPr>
          <p:cNvSpPr txBox="1">
            <a:spLocks/>
          </p:cNvSpPr>
          <p:nvPr/>
        </p:nvSpPr>
        <p:spPr>
          <a:xfrm>
            <a:off x="805543" y="822371"/>
            <a:ext cx="10972800" cy="86259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小结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1598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C3C4AAC6-C629-4DA8-BD78-8150D8B1248F}"/>
              </a:ext>
            </a:extLst>
          </p:cNvPr>
          <p:cNvSpPr txBox="1">
            <a:spLocks/>
          </p:cNvSpPr>
          <p:nvPr/>
        </p:nvSpPr>
        <p:spPr>
          <a:xfrm>
            <a:off x="619806" y="802414"/>
            <a:ext cx="10972800" cy="86259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赛</a:t>
            </a:r>
            <a:r>
              <a:rPr lang="en-US" altLang="zh-CN" dirty="0"/>
              <a:t>13-23</a:t>
            </a:r>
            <a:r>
              <a:rPr lang="zh-CN" altLang="en-US" dirty="0"/>
              <a:t>章 神论列国的预言（主要是审判）</a:t>
            </a:r>
            <a:endParaRPr lang="en-US" dirty="0"/>
          </a:p>
        </p:txBody>
      </p:sp>
      <p:sp>
        <p:nvSpPr>
          <p:cNvPr id="34" name="内容占位符 2">
            <a:extLst>
              <a:ext uri="{FF2B5EF4-FFF2-40B4-BE49-F238E27FC236}">
                <a16:creationId xmlns:a16="http://schemas.microsoft.com/office/drawing/2014/main" id="{C259B089-FAF9-4DB3-888B-316D0B94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184" y="2544199"/>
            <a:ext cx="3313386" cy="2803978"/>
          </a:xfrm>
        </p:spPr>
        <p:txBody>
          <a:bodyPr numCol="2">
            <a:noAutofit/>
          </a:bodyPr>
          <a:lstStyle/>
          <a:p>
            <a:pPr marL="514350" indent="-514350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000" dirty="0"/>
              <a:t>巴比伦</a:t>
            </a:r>
            <a:endParaRPr lang="en-US" altLang="zh-CN" sz="2000" dirty="0"/>
          </a:p>
          <a:p>
            <a:pPr marL="514350" indent="-514350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000" dirty="0"/>
              <a:t>亚述</a:t>
            </a:r>
            <a:endParaRPr lang="en-US" altLang="zh-CN" sz="2000" dirty="0"/>
          </a:p>
          <a:p>
            <a:pPr marL="514350" indent="-514350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000" dirty="0"/>
              <a:t>非利士</a:t>
            </a:r>
            <a:endParaRPr lang="en-US" altLang="zh-CN" sz="2000" dirty="0"/>
          </a:p>
          <a:p>
            <a:pPr marL="514350" indent="-514350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000" dirty="0"/>
              <a:t>摩押</a:t>
            </a:r>
            <a:endParaRPr lang="en-US" altLang="zh-CN" sz="2000" dirty="0"/>
          </a:p>
          <a:p>
            <a:pPr marL="514350" indent="-514350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000" dirty="0"/>
              <a:t>亚兰</a:t>
            </a:r>
            <a:endParaRPr lang="en-US" altLang="zh-CN" sz="2000" dirty="0"/>
          </a:p>
          <a:p>
            <a:pPr marL="514350" indent="-514350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000" dirty="0"/>
              <a:t>以色列</a:t>
            </a:r>
            <a:endParaRPr lang="en-US" altLang="zh-CN" sz="2000" dirty="0"/>
          </a:p>
          <a:p>
            <a:pPr marL="514350" indent="-514350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000" dirty="0"/>
              <a:t>古实</a:t>
            </a:r>
            <a:endParaRPr lang="en-US" altLang="zh-CN" sz="2000" dirty="0"/>
          </a:p>
          <a:p>
            <a:pPr marL="514350" indent="-514350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000" dirty="0"/>
              <a:t>埃及</a:t>
            </a:r>
            <a:endParaRPr lang="en-US" altLang="zh-CN" sz="2000" dirty="0"/>
          </a:p>
          <a:p>
            <a:pPr marL="514350" indent="-514350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000" dirty="0"/>
              <a:t>以东</a:t>
            </a:r>
            <a:endParaRPr lang="en-US" altLang="zh-CN" sz="2000" dirty="0"/>
          </a:p>
          <a:p>
            <a:pPr marL="514350" indent="-514350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000" dirty="0"/>
              <a:t>阿拉伯</a:t>
            </a:r>
            <a:endParaRPr lang="en-US" altLang="zh-CN" sz="2000" dirty="0"/>
          </a:p>
          <a:p>
            <a:pPr marL="514350" indent="-514350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000" dirty="0"/>
              <a:t>犹大</a:t>
            </a:r>
            <a:endParaRPr lang="en-US" altLang="zh-CN" sz="2000" dirty="0"/>
          </a:p>
          <a:p>
            <a:pPr marL="514350" indent="-514350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000" dirty="0"/>
              <a:t>推罗</a:t>
            </a:r>
            <a:endParaRPr lang="en-US" altLang="zh-CN" sz="2000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01DF736-661F-4306-A6E8-44DF0525602C}"/>
              </a:ext>
            </a:extLst>
          </p:cNvPr>
          <p:cNvSpPr txBox="1">
            <a:spLocks/>
          </p:cNvSpPr>
          <p:nvPr/>
        </p:nvSpPr>
        <p:spPr>
          <a:xfrm>
            <a:off x="4600184" y="2510298"/>
            <a:ext cx="6992422" cy="2815201"/>
          </a:xfrm>
          <a:prstGeom prst="rect">
            <a:avLst/>
          </a:prstGeom>
          <a:noFill/>
          <a:ln w="9525">
            <a:noFill/>
          </a:ln>
        </p:spPr>
        <p:txBody>
          <a:bodyPr numCol="1">
            <a:noAutofit/>
          </a:bodyPr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3200" b="1" dirty="0"/>
              <a:t>这些国家典型的罪：</a:t>
            </a:r>
            <a:endParaRPr lang="en-US" altLang="zh-CN" sz="3200" b="1" dirty="0"/>
          </a:p>
          <a:p>
            <a:pPr>
              <a:lnSpc>
                <a:spcPct val="140000"/>
              </a:lnSpc>
              <a:spcBef>
                <a:spcPts val="25"/>
              </a:spcBef>
              <a:spcAft>
                <a:spcPts val="0"/>
              </a:spcAft>
            </a:pPr>
            <a:r>
              <a:rPr lang="zh-CN" altLang="en-US" sz="3200" dirty="0"/>
              <a:t>不敬畏倚靠真神</a:t>
            </a:r>
            <a:endParaRPr lang="en-US" altLang="zh-CN" sz="3200" dirty="0"/>
          </a:p>
          <a:p>
            <a:pPr>
              <a:lnSpc>
                <a:spcPct val="140000"/>
              </a:lnSpc>
              <a:spcBef>
                <a:spcPts val="25"/>
              </a:spcBef>
              <a:spcAft>
                <a:spcPts val="0"/>
              </a:spcAft>
            </a:pPr>
            <a:r>
              <a:rPr lang="zh-CN" altLang="en-US" sz="3200" dirty="0"/>
              <a:t>只倚靠假神和人自己</a:t>
            </a:r>
            <a:endParaRPr lang="en-US" altLang="zh-CN" sz="3200" dirty="0"/>
          </a:p>
          <a:p>
            <a:pPr>
              <a:lnSpc>
                <a:spcPct val="140000"/>
              </a:lnSpc>
              <a:spcBef>
                <a:spcPts val="25"/>
              </a:spcBef>
              <a:spcAft>
                <a:spcPts val="0"/>
              </a:spcAft>
            </a:pPr>
            <a:r>
              <a:rPr lang="zh-CN" altLang="en-US" sz="3200" dirty="0"/>
              <a:t>攻击陷害神的子民（诗</a:t>
            </a:r>
            <a:r>
              <a:rPr lang="en-US" altLang="zh-CN" sz="3200" dirty="0"/>
              <a:t>83:3-8</a:t>
            </a:r>
            <a:r>
              <a:rPr lang="zh-CN" altLang="en-US" sz="3200" dirty="0"/>
              <a:t>）</a:t>
            </a: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5703550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timgsa.baidu.com/timg?image&amp;quality=80&amp;size=b9999_10000&amp;sec=1553328022824&amp;di=0b8b7dbf5dbfbfc62f5e3e8f26517dd8&amp;imgtype=0&amp;src=http%3A%2F%2Fimg.mp.itc.cn%2Fupload%2F20170811%2Ff1bc521051374df29b4dc38094544c64_th.jpg">
            <a:extLst>
              <a:ext uri="{FF2B5EF4-FFF2-40B4-BE49-F238E27FC236}">
                <a16:creationId xmlns:a16="http://schemas.microsoft.com/office/drawing/2014/main" id="{B6B08E21-01F4-44F8-A731-0F67E7288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570" y="1777962"/>
            <a:ext cx="7870036" cy="443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C3C4AAC6-C629-4DA8-BD78-8150D8B1248F}"/>
              </a:ext>
            </a:extLst>
          </p:cNvPr>
          <p:cNvSpPr txBox="1">
            <a:spLocks/>
          </p:cNvSpPr>
          <p:nvPr/>
        </p:nvSpPr>
        <p:spPr>
          <a:xfrm>
            <a:off x="619806" y="802414"/>
            <a:ext cx="10972800" cy="86259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赛</a:t>
            </a:r>
            <a:r>
              <a:rPr lang="en-US" altLang="zh-CN" dirty="0"/>
              <a:t>13-23</a:t>
            </a:r>
            <a:r>
              <a:rPr lang="zh-CN" altLang="en-US" dirty="0"/>
              <a:t>章 神论列国的预言（主要是审判）</a:t>
            </a:r>
            <a:endParaRPr lang="en-US" dirty="0"/>
          </a:p>
        </p:txBody>
      </p:sp>
      <p:sp>
        <p:nvSpPr>
          <p:cNvPr id="34" name="内容占位符 2">
            <a:extLst>
              <a:ext uri="{FF2B5EF4-FFF2-40B4-BE49-F238E27FC236}">
                <a16:creationId xmlns:a16="http://schemas.microsoft.com/office/drawing/2014/main" id="{C259B089-FAF9-4DB3-888B-316D0B94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184" y="2544199"/>
            <a:ext cx="3313386" cy="2803978"/>
          </a:xfrm>
        </p:spPr>
        <p:txBody>
          <a:bodyPr numCol="2">
            <a:noAutofit/>
          </a:bodyPr>
          <a:lstStyle/>
          <a:p>
            <a:pPr marL="514350" indent="-514350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000" dirty="0"/>
              <a:t>巴比伦</a:t>
            </a:r>
            <a:endParaRPr lang="en-US" altLang="zh-CN" sz="2000" dirty="0"/>
          </a:p>
          <a:p>
            <a:pPr marL="514350" indent="-514350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000" dirty="0"/>
              <a:t>亚述</a:t>
            </a:r>
            <a:endParaRPr lang="en-US" altLang="zh-CN" sz="2000" dirty="0"/>
          </a:p>
          <a:p>
            <a:pPr marL="514350" indent="-514350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000" dirty="0"/>
              <a:t>非利士</a:t>
            </a:r>
            <a:endParaRPr lang="en-US" altLang="zh-CN" sz="2000" dirty="0"/>
          </a:p>
          <a:p>
            <a:pPr marL="514350" indent="-514350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000" dirty="0"/>
              <a:t>摩押</a:t>
            </a:r>
            <a:endParaRPr lang="en-US" altLang="zh-CN" sz="2000" dirty="0"/>
          </a:p>
          <a:p>
            <a:pPr marL="514350" indent="-514350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000" dirty="0"/>
              <a:t>亚兰</a:t>
            </a:r>
            <a:endParaRPr lang="en-US" altLang="zh-CN" sz="2000" dirty="0"/>
          </a:p>
          <a:p>
            <a:pPr marL="514350" indent="-514350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000" dirty="0"/>
              <a:t>以色列</a:t>
            </a:r>
            <a:endParaRPr lang="en-US" altLang="zh-CN" sz="2000" dirty="0"/>
          </a:p>
          <a:p>
            <a:pPr marL="514350" indent="-514350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000" dirty="0"/>
              <a:t>古实</a:t>
            </a:r>
            <a:endParaRPr lang="en-US" altLang="zh-CN" sz="2000" dirty="0"/>
          </a:p>
          <a:p>
            <a:pPr marL="514350" indent="-514350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000" dirty="0"/>
              <a:t>埃及</a:t>
            </a:r>
            <a:endParaRPr lang="en-US" altLang="zh-CN" sz="2000" dirty="0"/>
          </a:p>
          <a:p>
            <a:pPr marL="514350" indent="-514350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000" dirty="0"/>
              <a:t>以东</a:t>
            </a:r>
            <a:endParaRPr lang="en-US" altLang="zh-CN" sz="2000" dirty="0"/>
          </a:p>
          <a:p>
            <a:pPr marL="514350" indent="-514350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000" dirty="0"/>
              <a:t>阿拉伯</a:t>
            </a:r>
            <a:endParaRPr lang="en-US" altLang="zh-CN" sz="2000" dirty="0"/>
          </a:p>
          <a:p>
            <a:pPr marL="514350" indent="-514350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000" dirty="0"/>
              <a:t>犹大</a:t>
            </a:r>
            <a:endParaRPr lang="en-US" altLang="zh-CN" sz="2000" dirty="0"/>
          </a:p>
          <a:p>
            <a:pPr marL="514350" indent="-514350">
              <a:lnSpc>
                <a:spcPct val="140000"/>
              </a:lnSpc>
              <a:spcBef>
                <a:spcPts val="25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2000" b="1" dirty="0">
                <a:solidFill>
                  <a:srgbClr val="FF0000"/>
                </a:solidFill>
              </a:rPr>
              <a:t>推罗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03840BE7-B843-4EC2-9B42-67DF345B6F6E}"/>
              </a:ext>
            </a:extLst>
          </p:cNvPr>
          <p:cNvSpPr/>
          <p:nvPr/>
        </p:nvSpPr>
        <p:spPr>
          <a:xfrm>
            <a:off x="6096000" y="4019107"/>
            <a:ext cx="474921" cy="1594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1572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C3C4AAC6-C629-4DA8-BD78-8150D8B1248F}"/>
              </a:ext>
            </a:extLst>
          </p:cNvPr>
          <p:cNvSpPr txBox="1">
            <a:spLocks/>
          </p:cNvSpPr>
          <p:nvPr/>
        </p:nvSpPr>
        <p:spPr>
          <a:xfrm>
            <a:off x="746159" y="396606"/>
            <a:ext cx="6169249" cy="86259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赛</a:t>
            </a:r>
            <a:r>
              <a:rPr lang="en-US" altLang="zh-CN" dirty="0"/>
              <a:t>23</a:t>
            </a:r>
            <a:r>
              <a:rPr lang="zh-CN" altLang="en-US" dirty="0"/>
              <a:t>章 神论推罗的预言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FF7B74-D5E7-451C-9C9E-87EDFBDE3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618" y="1464191"/>
            <a:ext cx="3592224" cy="4766511"/>
          </a:xfrm>
        </p:spPr>
        <p:txBody>
          <a:bodyPr/>
          <a:lstStyle/>
          <a:p>
            <a:r>
              <a:rPr lang="zh-CN" altLang="en-US" sz="2400" dirty="0"/>
              <a:t>推罗、西顿原是分给亚设支派之地（书</a:t>
            </a:r>
            <a:r>
              <a:rPr lang="en-US" altLang="zh-CN" sz="2400" dirty="0"/>
              <a:t>19:28-29</a:t>
            </a:r>
            <a:r>
              <a:rPr lang="zh-CN" altLang="en-US" sz="2400" dirty="0"/>
              <a:t>），但征服迦南的时候以色列人并未夺取（士</a:t>
            </a:r>
            <a:r>
              <a:rPr lang="en-US" altLang="zh-CN" sz="2400" dirty="0"/>
              <a:t>1:31</a:t>
            </a:r>
            <a:r>
              <a:rPr lang="zh-CN" altLang="en-US" sz="2400" dirty="0"/>
              <a:t>，</a:t>
            </a:r>
            <a:r>
              <a:rPr lang="en-US" altLang="zh-CN" sz="2400" dirty="0"/>
              <a:t>3:3</a:t>
            </a:r>
            <a:r>
              <a:rPr lang="zh-CN" altLang="en-US" sz="2400" dirty="0"/>
              <a:t>）。</a:t>
            </a:r>
            <a:endParaRPr lang="en-US" altLang="zh-CN" sz="2400" dirty="0"/>
          </a:p>
          <a:p>
            <a:r>
              <a:rPr lang="zh-CN" altLang="en-US" sz="2400" dirty="0"/>
              <a:t>推罗（泰尔、提尔）、西顿是腓尼基人（迦南人）的两个重要城邦，常相提并论</a:t>
            </a:r>
            <a:endParaRPr lang="en-US" altLang="zh-CN" sz="2400" dirty="0"/>
          </a:p>
          <a:p>
            <a:r>
              <a:rPr lang="zh-CN" altLang="en-US" sz="2400" dirty="0"/>
              <a:t>位于今黎巴嫩南部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3DD74C9-E7C0-4181-9129-1F9FA7C2039A}"/>
              </a:ext>
            </a:extLst>
          </p:cNvPr>
          <p:cNvGrpSpPr/>
          <p:nvPr/>
        </p:nvGrpSpPr>
        <p:grpSpPr>
          <a:xfrm>
            <a:off x="8382966" y="1294730"/>
            <a:ext cx="3430563" cy="4897246"/>
            <a:chOff x="8414865" y="1397206"/>
            <a:chExt cx="3294579" cy="4688439"/>
          </a:xfrm>
        </p:grpSpPr>
        <p:pic>
          <p:nvPicPr>
            <p:cNvPr id="8" name="图片 7" descr="图片包含 游戏机, 文字, 地图&#10;&#10;描述已自动生成">
              <a:extLst>
                <a:ext uri="{FF2B5EF4-FFF2-40B4-BE49-F238E27FC236}">
                  <a16:creationId xmlns:a16="http://schemas.microsoft.com/office/drawing/2014/main" id="{0BDA5F48-6736-4C31-83C5-0D31F48B8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865" y="1397206"/>
              <a:ext cx="3294579" cy="4688439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1B717CD6-2D73-4C3B-BE7A-74F8014B5E89}"/>
                </a:ext>
              </a:extLst>
            </p:cNvPr>
            <p:cNvSpPr/>
            <p:nvPr/>
          </p:nvSpPr>
          <p:spPr>
            <a:xfrm>
              <a:off x="8564988" y="4992614"/>
              <a:ext cx="695970" cy="35556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7F180134-BD5F-427F-BF3D-9A333383E5AD}"/>
                </a:ext>
              </a:extLst>
            </p:cNvPr>
            <p:cNvSpPr/>
            <p:nvPr/>
          </p:nvSpPr>
          <p:spPr>
            <a:xfrm>
              <a:off x="8564988" y="4243368"/>
              <a:ext cx="695970" cy="35556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9374E2E-DE00-4EE7-941D-EC21558555B1}"/>
              </a:ext>
            </a:extLst>
          </p:cNvPr>
          <p:cNvGrpSpPr/>
          <p:nvPr/>
        </p:nvGrpSpPr>
        <p:grpSpPr>
          <a:xfrm>
            <a:off x="4354147" y="1292803"/>
            <a:ext cx="3749089" cy="4897247"/>
            <a:chOff x="4354147" y="1292803"/>
            <a:chExt cx="3749089" cy="4897247"/>
          </a:xfrm>
        </p:grpSpPr>
        <p:pic>
          <p:nvPicPr>
            <p:cNvPr id="9" name="Picture 2" descr="https://timgsa.baidu.com/timg?image&amp;quality=80&amp;size=b9999_10000&amp;sec=1553327389429&amp;di=74d347658dcd887fc4d6b67727bbb2e8&amp;imgtype=0&amp;src=http%3A%2F%2Fs8.sinaimg.cn%2Fmw690%2F001LRieQty72dwXY9N517%26690">
              <a:extLst>
                <a:ext uri="{FF2B5EF4-FFF2-40B4-BE49-F238E27FC236}">
                  <a16:creationId xmlns:a16="http://schemas.microsoft.com/office/drawing/2014/main" id="{23875587-A1DB-4EBB-BD44-EBA2C66665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6570" r="531" b="7189"/>
            <a:stretch/>
          </p:blipFill>
          <p:spPr bwMode="auto">
            <a:xfrm>
              <a:off x="4354147" y="1292803"/>
              <a:ext cx="3749089" cy="4897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文本框 1">
              <a:extLst>
                <a:ext uri="{FF2B5EF4-FFF2-40B4-BE49-F238E27FC236}">
                  <a16:creationId xmlns:a16="http://schemas.microsoft.com/office/drawing/2014/main" id="{232CDA33-14A3-443C-9645-22EE0569C7CF}"/>
                </a:ext>
              </a:extLst>
            </p:cNvPr>
            <p:cNvSpPr txBox="1"/>
            <p:nvPr/>
          </p:nvSpPr>
          <p:spPr>
            <a:xfrm rot="1268241">
              <a:off x="5955870" y="1513461"/>
              <a:ext cx="400110" cy="679865"/>
            </a:xfrm>
            <a:prstGeom prst="rect">
              <a:avLst/>
            </a:prstGeom>
            <a:solidFill>
              <a:srgbClr val="FFFF00"/>
            </a:solidFill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dirty="0"/>
                <a:t>腓尼基</a:t>
              </a:r>
            </a:p>
          </p:txBody>
        </p:sp>
        <p:sp>
          <p:nvSpPr>
            <p:cNvPr id="11" name="文本框 4">
              <a:extLst>
                <a:ext uri="{FF2B5EF4-FFF2-40B4-BE49-F238E27FC236}">
                  <a16:creationId xmlns:a16="http://schemas.microsoft.com/office/drawing/2014/main" id="{54BC5107-AE81-4D98-A681-712DB37DE179}"/>
                </a:ext>
              </a:extLst>
            </p:cNvPr>
            <p:cNvSpPr txBox="1"/>
            <p:nvPr/>
          </p:nvSpPr>
          <p:spPr>
            <a:xfrm>
              <a:off x="5792960" y="3105102"/>
              <a:ext cx="952902" cy="369332"/>
            </a:xfrm>
            <a:prstGeom prst="rect">
              <a:avLst/>
            </a:prstGeom>
            <a:solidFill>
              <a:srgbClr val="FFCC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以色列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FE86C10-55CD-4602-96FB-EA14863D5CB5}"/>
                </a:ext>
              </a:extLst>
            </p:cNvPr>
            <p:cNvSpPr txBox="1"/>
            <p:nvPr/>
          </p:nvSpPr>
          <p:spPr>
            <a:xfrm>
              <a:off x="6715177" y="2106815"/>
              <a:ext cx="952902" cy="369332"/>
            </a:xfrm>
            <a:prstGeom prst="rect">
              <a:avLst/>
            </a:prstGeom>
            <a:solidFill>
              <a:srgbClr val="00CC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亚兰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BF0D040-7748-4F17-8827-985889374199}"/>
                </a:ext>
              </a:extLst>
            </p:cNvPr>
            <p:cNvSpPr txBox="1"/>
            <p:nvPr/>
          </p:nvSpPr>
          <p:spPr>
            <a:xfrm>
              <a:off x="6844503" y="3556760"/>
              <a:ext cx="69425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亚扪</a:t>
              </a:r>
              <a:endParaRPr lang="en-US" altLang="zh-CN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8C1B806-06A6-49EE-815D-1668F9FD6D12}"/>
                </a:ext>
              </a:extLst>
            </p:cNvPr>
            <p:cNvSpPr txBox="1"/>
            <p:nvPr/>
          </p:nvSpPr>
          <p:spPr>
            <a:xfrm>
              <a:off x="6415761" y="4660782"/>
              <a:ext cx="543327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/>
                <a:t>摩押</a:t>
              </a:r>
              <a:endParaRPr lang="en-US" altLang="zh-CN" sz="1400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387435D-A511-4F55-881F-FB63CD19030E}"/>
                </a:ext>
              </a:extLst>
            </p:cNvPr>
            <p:cNvSpPr txBox="1"/>
            <p:nvPr/>
          </p:nvSpPr>
          <p:spPr>
            <a:xfrm>
              <a:off x="5248892" y="4814670"/>
              <a:ext cx="855240" cy="369332"/>
            </a:xfrm>
            <a:prstGeom prst="rect">
              <a:avLst/>
            </a:prstGeom>
            <a:solidFill>
              <a:srgbClr val="6666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犹大</a:t>
              </a:r>
              <a:endParaRPr lang="en-US" altLang="zh-CN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9F22B5B-53A8-4161-A32E-36A046FA7B43}"/>
                </a:ext>
              </a:extLst>
            </p:cNvPr>
            <p:cNvSpPr txBox="1"/>
            <p:nvPr/>
          </p:nvSpPr>
          <p:spPr>
            <a:xfrm rot="18200524">
              <a:off x="4694695" y="4343983"/>
              <a:ext cx="952902" cy="2923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00" dirty="0"/>
                <a:t>非利士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243E95C-65AE-4E8A-868B-9D309CA013D6}"/>
                </a:ext>
              </a:extLst>
            </p:cNvPr>
            <p:cNvSpPr txBox="1"/>
            <p:nvPr/>
          </p:nvSpPr>
          <p:spPr>
            <a:xfrm>
              <a:off x="5734522" y="5518583"/>
              <a:ext cx="952902" cy="369332"/>
            </a:xfrm>
            <a:prstGeom prst="rect">
              <a:avLst/>
            </a:prstGeom>
            <a:solidFill>
              <a:srgbClr val="FF7C8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以东</a:t>
              </a:r>
            </a:p>
          </p:txBody>
        </p:sp>
        <p:sp>
          <p:nvSpPr>
            <p:cNvPr id="18" name="标注: 线形(无边框) 17">
              <a:extLst>
                <a:ext uri="{FF2B5EF4-FFF2-40B4-BE49-F238E27FC236}">
                  <a16:creationId xmlns:a16="http://schemas.microsoft.com/office/drawing/2014/main" id="{7A118B23-B5B1-4D99-B131-1FAFC881C847}"/>
                </a:ext>
              </a:extLst>
            </p:cNvPr>
            <p:cNvSpPr/>
            <p:nvPr/>
          </p:nvSpPr>
          <p:spPr>
            <a:xfrm>
              <a:off x="4738032" y="2605638"/>
              <a:ext cx="952902" cy="369332"/>
            </a:xfrm>
            <a:prstGeom prst="callout1">
              <a:avLst>
                <a:gd name="adj1" fmla="val 47539"/>
                <a:gd name="adj2" fmla="val 77584"/>
                <a:gd name="adj3" fmla="val 8861"/>
                <a:gd name="adj4" fmla="val 115649"/>
              </a:avLst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rgbClr val="FF0000"/>
                  </a:solidFill>
                </a:rPr>
                <a:t>推罗</a:t>
              </a: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79986E68-5480-4BE7-81B5-A43444CA8C0C}"/>
                </a:ext>
              </a:extLst>
            </p:cNvPr>
            <p:cNvSpPr/>
            <p:nvPr/>
          </p:nvSpPr>
          <p:spPr>
            <a:xfrm>
              <a:off x="5836114" y="2553943"/>
              <a:ext cx="150015" cy="1360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标注: 线形(无边框) 25">
              <a:extLst>
                <a:ext uri="{FF2B5EF4-FFF2-40B4-BE49-F238E27FC236}">
                  <a16:creationId xmlns:a16="http://schemas.microsoft.com/office/drawing/2014/main" id="{B843E538-9B80-49CB-A5DE-2A973B0068CC}"/>
                </a:ext>
              </a:extLst>
            </p:cNvPr>
            <p:cNvSpPr/>
            <p:nvPr/>
          </p:nvSpPr>
          <p:spPr>
            <a:xfrm>
              <a:off x="4815939" y="2236306"/>
              <a:ext cx="952902" cy="369332"/>
            </a:xfrm>
            <a:prstGeom prst="callout1">
              <a:avLst>
                <a:gd name="adj1" fmla="val 47539"/>
                <a:gd name="adj2" fmla="val 77584"/>
                <a:gd name="adj3" fmla="val 37650"/>
                <a:gd name="adj4" fmla="val 112302"/>
              </a:avLst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rgbClr val="FF0000"/>
                  </a:solidFill>
                </a:rPr>
                <a:t>西顿</a:t>
              </a: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F48CE985-ADF2-4540-A2D0-A7043181918B}"/>
                </a:ext>
              </a:extLst>
            </p:cNvPr>
            <p:cNvSpPr/>
            <p:nvPr/>
          </p:nvSpPr>
          <p:spPr>
            <a:xfrm>
              <a:off x="5935349" y="2291678"/>
              <a:ext cx="150015" cy="1360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95017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C3C4AAC6-C629-4DA8-BD78-8150D8B1248F}"/>
              </a:ext>
            </a:extLst>
          </p:cNvPr>
          <p:cNvSpPr txBox="1">
            <a:spLocks/>
          </p:cNvSpPr>
          <p:nvPr/>
        </p:nvSpPr>
        <p:spPr>
          <a:xfrm>
            <a:off x="3990239" y="-243124"/>
            <a:ext cx="6169249" cy="86259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一、推罗的辉煌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FF7B74-D5E7-451C-9C9E-87EDFBDE3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539" y="980375"/>
            <a:ext cx="7538596" cy="525532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+mj-ea"/>
                <a:ea typeface="+mj-ea"/>
              </a:rPr>
              <a:t>1</a:t>
            </a:r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</a:rPr>
              <a:t>、先天优势</a:t>
            </a:r>
            <a:r>
              <a:rPr lang="en-US" altLang="zh-CN" sz="3200" b="1" dirty="0">
                <a:solidFill>
                  <a:schemeClr val="accent1"/>
                </a:solidFill>
                <a:latin typeface="+mj-ea"/>
                <a:ea typeface="+mj-ea"/>
              </a:rPr>
              <a:t>+</a:t>
            </a:r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</a:rPr>
              <a:t>后天努力</a:t>
            </a:r>
            <a:endParaRPr lang="en-US" altLang="zh-CN" sz="32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r>
              <a:rPr lang="zh-CN" altLang="zh-CN" dirty="0"/>
              <a:t>地理</a:t>
            </a:r>
            <a:r>
              <a:rPr lang="zh-CN" altLang="en-US" dirty="0"/>
              <a:t>优势（地中海重要港口）</a:t>
            </a:r>
            <a:endParaRPr lang="en-US" altLang="zh-CN" dirty="0"/>
          </a:p>
          <a:p>
            <a:r>
              <a:rPr lang="zh-CN" altLang="en-US" dirty="0"/>
              <a:t>丰富</a:t>
            </a:r>
            <a:r>
              <a:rPr lang="zh-CN" altLang="zh-CN" dirty="0"/>
              <a:t>资源</a:t>
            </a:r>
            <a:r>
              <a:rPr lang="zh-CN" altLang="en-US" dirty="0"/>
              <a:t>（ 如所罗门圣殿和王宫用的香柏树）</a:t>
            </a:r>
            <a:endParaRPr lang="en-US" altLang="zh-CN" dirty="0"/>
          </a:p>
          <a:p>
            <a:r>
              <a:rPr lang="zh-CN" altLang="en-US" dirty="0"/>
              <a:t>“造你的使你全然美丽”（结</a:t>
            </a:r>
            <a:r>
              <a:rPr lang="en-US" altLang="zh-CN" dirty="0"/>
              <a:t>27:4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富有智慧</a:t>
            </a:r>
            <a:endParaRPr lang="en-US" altLang="zh-CN" dirty="0"/>
          </a:p>
          <a:p>
            <a:pPr lvl="1"/>
            <a:r>
              <a:rPr lang="zh-CN" altLang="en-US" dirty="0"/>
              <a:t>推罗、西顿“这二城的人大有智慧”（亚</a:t>
            </a:r>
            <a:r>
              <a:rPr lang="en-US" altLang="zh-CN" dirty="0"/>
              <a:t>9:2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商业头脑（结</a:t>
            </a:r>
            <a:r>
              <a:rPr lang="en-US" altLang="zh-CN" dirty="0"/>
              <a:t>28:3-5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高超技艺：所罗门圣殿的铜匠户兰（王上</a:t>
            </a:r>
            <a:r>
              <a:rPr lang="en-US" altLang="zh-CN" dirty="0"/>
              <a:t>7:13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苦心经营（</a:t>
            </a:r>
            <a:r>
              <a:rPr lang="zh-CN" altLang="zh-CN" dirty="0"/>
              <a:t>尼</a:t>
            </a:r>
            <a:r>
              <a:rPr lang="en-US" altLang="zh-CN" dirty="0"/>
              <a:t>13:16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496887F-3E8F-4D48-A418-C3FAC722CC5C}"/>
              </a:ext>
            </a:extLst>
          </p:cNvPr>
          <p:cNvGrpSpPr/>
          <p:nvPr/>
        </p:nvGrpSpPr>
        <p:grpSpPr>
          <a:xfrm>
            <a:off x="8014135" y="980376"/>
            <a:ext cx="3749089" cy="4897247"/>
            <a:chOff x="4354147" y="1292803"/>
            <a:chExt cx="3749089" cy="4897247"/>
          </a:xfrm>
        </p:grpSpPr>
        <p:pic>
          <p:nvPicPr>
            <p:cNvPr id="32" name="Picture 2" descr="https://timgsa.baidu.com/timg?image&amp;quality=80&amp;size=b9999_10000&amp;sec=1553327389429&amp;di=74d347658dcd887fc4d6b67727bbb2e8&amp;imgtype=0&amp;src=http%3A%2F%2Fs8.sinaimg.cn%2Fmw690%2F001LRieQty72dwXY9N517%26690">
              <a:extLst>
                <a:ext uri="{FF2B5EF4-FFF2-40B4-BE49-F238E27FC236}">
                  <a16:creationId xmlns:a16="http://schemas.microsoft.com/office/drawing/2014/main" id="{5A6A8D1B-1D82-4B76-B162-2B2910C4B5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6570" r="531" b="7189"/>
            <a:stretch/>
          </p:blipFill>
          <p:spPr bwMode="auto">
            <a:xfrm>
              <a:off x="4354147" y="1292803"/>
              <a:ext cx="3749089" cy="4897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文本框 1">
              <a:extLst>
                <a:ext uri="{FF2B5EF4-FFF2-40B4-BE49-F238E27FC236}">
                  <a16:creationId xmlns:a16="http://schemas.microsoft.com/office/drawing/2014/main" id="{24892236-EC23-4637-AB35-3C8F6CAA45BB}"/>
                </a:ext>
              </a:extLst>
            </p:cNvPr>
            <p:cNvSpPr txBox="1"/>
            <p:nvPr/>
          </p:nvSpPr>
          <p:spPr>
            <a:xfrm rot="1268241">
              <a:off x="5955870" y="1513461"/>
              <a:ext cx="400110" cy="679865"/>
            </a:xfrm>
            <a:prstGeom prst="rect">
              <a:avLst/>
            </a:prstGeom>
            <a:solidFill>
              <a:srgbClr val="FFFF00"/>
            </a:solidFill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dirty="0"/>
                <a:t>腓尼基</a:t>
              </a:r>
            </a:p>
          </p:txBody>
        </p:sp>
        <p:sp>
          <p:nvSpPr>
            <p:cNvPr id="34" name="文本框 4">
              <a:extLst>
                <a:ext uri="{FF2B5EF4-FFF2-40B4-BE49-F238E27FC236}">
                  <a16:creationId xmlns:a16="http://schemas.microsoft.com/office/drawing/2014/main" id="{12EF320C-56C5-480D-BA21-13C41C98EF61}"/>
                </a:ext>
              </a:extLst>
            </p:cNvPr>
            <p:cNvSpPr txBox="1"/>
            <p:nvPr/>
          </p:nvSpPr>
          <p:spPr>
            <a:xfrm>
              <a:off x="5792960" y="3105102"/>
              <a:ext cx="952902" cy="369332"/>
            </a:xfrm>
            <a:prstGeom prst="rect">
              <a:avLst/>
            </a:prstGeom>
            <a:solidFill>
              <a:srgbClr val="FFCC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以色列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20DF00BA-6943-4EEA-8CDA-77CC20D1615C}"/>
                </a:ext>
              </a:extLst>
            </p:cNvPr>
            <p:cNvSpPr txBox="1"/>
            <p:nvPr/>
          </p:nvSpPr>
          <p:spPr>
            <a:xfrm>
              <a:off x="6715177" y="2106815"/>
              <a:ext cx="952902" cy="369332"/>
            </a:xfrm>
            <a:prstGeom prst="rect">
              <a:avLst/>
            </a:prstGeom>
            <a:solidFill>
              <a:srgbClr val="00CC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亚兰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E88EEA21-7F59-47CC-AAD7-46054A092026}"/>
                </a:ext>
              </a:extLst>
            </p:cNvPr>
            <p:cNvSpPr txBox="1"/>
            <p:nvPr/>
          </p:nvSpPr>
          <p:spPr>
            <a:xfrm>
              <a:off x="6844503" y="3556760"/>
              <a:ext cx="69425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亚扪</a:t>
              </a:r>
              <a:endParaRPr lang="en-US" altLang="zh-CN" dirty="0"/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4347D0EA-A821-47D2-BDF8-771F9649722C}"/>
                </a:ext>
              </a:extLst>
            </p:cNvPr>
            <p:cNvSpPr txBox="1"/>
            <p:nvPr/>
          </p:nvSpPr>
          <p:spPr>
            <a:xfrm>
              <a:off x="6415761" y="4660782"/>
              <a:ext cx="543327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/>
                <a:t>摩押</a:t>
              </a:r>
              <a:endParaRPr lang="en-US" altLang="zh-CN" sz="1400" dirty="0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363A9382-E9B0-4324-801A-6C650323CA7C}"/>
                </a:ext>
              </a:extLst>
            </p:cNvPr>
            <p:cNvSpPr txBox="1"/>
            <p:nvPr/>
          </p:nvSpPr>
          <p:spPr>
            <a:xfrm>
              <a:off x="5248892" y="4814670"/>
              <a:ext cx="855240" cy="369332"/>
            </a:xfrm>
            <a:prstGeom prst="rect">
              <a:avLst/>
            </a:prstGeom>
            <a:solidFill>
              <a:srgbClr val="6666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犹大</a:t>
              </a:r>
              <a:endParaRPr lang="en-US" altLang="zh-CN" dirty="0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E08AF7CF-42C0-42B9-8DE8-CB9484729E80}"/>
                </a:ext>
              </a:extLst>
            </p:cNvPr>
            <p:cNvSpPr txBox="1"/>
            <p:nvPr/>
          </p:nvSpPr>
          <p:spPr>
            <a:xfrm rot="18200524">
              <a:off x="4694695" y="4343983"/>
              <a:ext cx="952902" cy="2923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00" dirty="0"/>
                <a:t>非利士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CD14D1EA-5133-4DBE-89AA-EBE832ABDE2B}"/>
                </a:ext>
              </a:extLst>
            </p:cNvPr>
            <p:cNvSpPr txBox="1"/>
            <p:nvPr/>
          </p:nvSpPr>
          <p:spPr>
            <a:xfrm>
              <a:off x="5734522" y="5518583"/>
              <a:ext cx="952902" cy="369332"/>
            </a:xfrm>
            <a:prstGeom prst="rect">
              <a:avLst/>
            </a:prstGeom>
            <a:solidFill>
              <a:srgbClr val="FF7C8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以东</a:t>
              </a:r>
            </a:p>
          </p:txBody>
        </p:sp>
        <p:sp>
          <p:nvSpPr>
            <p:cNvPr id="41" name="标注: 线形(无边框) 40">
              <a:extLst>
                <a:ext uri="{FF2B5EF4-FFF2-40B4-BE49-F238E27FC236}">
                  <a16:creationId xmlns:a16="http://schemas.microsoft.com/office/drawing/2014/main" id="{942DC03C-6FF3-4FD3-B1DA-9B3168619113}"/>
                </a:ext>
              </a:extLst>
            </p:cNvPr>
            <p:cNvSpPr/>
            <p:nvPr/>
          </p:nvSpPr>
          <p:spPr>
            <a:xfrm>
              <a:off x="4738032" y="2605638"/>
              <a:ext cx="952902" cy="369332"/>
            </a:xfrm>
            <a:prstGeom prst="callout1">
              <a:avLst>
                <a:gd name="adj1" fmla="val 47539"/>
                <a:gd name="adj2" fmla="val 77584"/>
                <a:gd name="adj3" fmla="val 8861"/>
                <a:gd name="adj4" fmla="val 115649"/>
              </a:avLst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rgbClr val="FF0000"/>
                  </a:solidFill>
                </a:rPr>
                <a:t>推罗</a:t>
              </a: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41231B90-2B20-4C5C-903F-EB749FF888F8}"/>
                </a:ext>
              </a:extLst>
            </p:cNvPr>
            <p:cNvSpPr/>
            <p:nvPr/>
          </p:nvSpPr>
          <p:spPr>
            <a:xfrm>
              <a:off x="5836114" y="2553943"/>
              <a:ext cx="150015" cy="1360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标注: 线形(无边框) 42">
              <a:extLst>
                <a:ext uri="{FF2B5EF4-FFF2-40B4-BE49-F238E27FC236}">
                  <a16:creationId xmlns:a16="http://schemas.microsoft.com/office/drawing/2014/main" id="{9BF1659F-A8E9-4A37-929A-8F0C079F5E90}"/>
                </a:ext>
              </a:extLst>
            </p:cNvPr>
            <p:cNvSpPr/>
            <p:nvPr/>
          </p:nvSpPr>
          <p:spPr>
            <a:xfrm>
              <a:off x="4815939" y="2236306"/>
              <a:ext cx="952902" cy="369332"/>
            </a:xfrm>
            <a:prstGeom prst="callout1">
              <a:avLst>
                <a:gd name="adj1" fmla="val 47539"/>
                <a:gd name="adj2" fmla="val 77584"/>
                <a:gd name="adj3" fmla="val 37650"/>
                <a:gd name="adj4" fmla="val 112302"/>
              </a:avLst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rgbClr val="FF0000"/>
                  </a:solidFill>
                </a:rPr>
                <a:t>西顿</a:t>
              </a: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60D9594D-9287-4784-84E0-37A4D03C19B9}"/>
                </a:ext>
              </a:extLst>
            </p:cNvPr>
            <p:cNvSpPr/>
            <p:nvPr/>
          </p:nvSpPr>
          <p:spPr>
            <a:xfrm>
              <a:off x="5935349" y="2291678"/>
              <a:ext cx="150015" cy="1360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0070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A5DCF183-178D-4554-89B7-119C7EB5DE9B}"/>
              </a:ext>
            </a:extLst>
          </p:cNvPr>
          <p:cNvSpPr txBox="1">
            <a:spLocks/>
          </p:cNvSpPr>
          <p:nvPr/>
        </p:nvSpPr>
        <p:spPr>
          <a:xfrm>
            <a:off x="609600" y="716983"/>
            <a:ext cx="11214100" cy="497413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+mj-ea"/>
                <a:ea typeface="+mj-ea"/>
              </a:rPr>
              <a:t>2</a:t>
            </a:r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</a:rPr>
              <a:t>、辉煌成就</a:t>
            </a:r>
            <a:endParaRPr lang="en-US" altLang="zh-CN" sz="32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r>
              <a:rPr lang="zh-CN" altLang="en-US" dirty="0"/>
              <a:t>成为海上和陆上商业中心</a:t>
            </a:r>
            <a:endParaRPr lang="en-US" altLang="zh-CN" dirty="0"/>
          </a:p>
          <a:p>
            <a:pPr lvl="1"/>
            <a:r>
              <a:rPr lang="zh-CN" altLang="en-US" dirty="0"/>
              <a:t>贸易伙伴：他施、亚兰、犹大、以色列、大马士革、阿拉伯、亚述、埃及</a:t>
            </a:r>
            <a:r>
              <a:rPr lang="en-US" altLang="zh-CN" dirty="0"/>
              <a:t>……</a:t>
            </a:r>
          </a:p>
          <a:p>
            <a:pPr lvl="1"/>
            <a:r>
              <a:rPr lang="zh-CN" altLang="en-US" dirty="0"/>
              <a:t>他施人因你多有各类的财物，就作你的客商，拿银、铁、锡、铅兑换你的货物。</a:t>
            </a:r>
            <a:r>
              <a:rPr lang="en-US" altLang="zh-CN" dirty="0"/>
              <a:t>……</a:t>
            </a:r>
            <a:r>
              <a:rPr lang="zh-CN" altLang="en-US" dirty="0"/>
              <a:t>他施的船只接连成帮为你运货，你便在海中丰富，极其荣华。（结</a:t>
            </a:r>
            <a:r>
              <a:rPr lang="en-US" altLang="zh-CN" dirty="0"/>
              <a:t>27</a:t>
            </a:r>
            <a:r>
              <a:rPr lang="zh-CN" altLang="en-US" dirty="0"/>
              <a:t>：</a:t>
            </a:r>
            <a:r>
              <a:rPr lang="en-US" altLang="zh-CN" dirty="0"/>
              <a:t>12-25 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在大水之上，西曷的粮食、尼罗河的庄稼是推罗的进项，他作列国的大码头。（赛</a:t>
            </a:r>
            <a:r>
              <a:rPr lang="en-US" altLang="zh-CN" dirty="0"/>
              <a:t>23</a:t>
            </a:r>
            <a:r>
              <a:rPr lang="zh-CN" altLang="en-US" dirty="0"/>
              <a:t>：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F034B2-EAE7-4E9F-8232-2E7C1E970A3F}"/>
              </a:ext>
            </a:extLst>
          </p:cNvPr>
          <p:cNvSpPr txBox="1">
            <a:spLocks/>
          </p:cNvSpPr>
          <p:nvPr/>
        </p:nvSpPr>
        <p:spPr>
          <a:xfrm>
            <a:off x="3990239" y="-243124"/>
            <a:ext cx="6169249" cy="86259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一、推罗的辉煌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809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A5DCF183-178D-4554-89B7-119C7EB5DE9B}"/>
              </a:ext>
            </a:extLst>
          </p:cNvPr>
          <p:cNvSpPr txBox="1">
            <a:spLocks/>
          </p:cNvSpPr>
          <p:nvPr/>
        </p:nvSpPr>
        <p:spPr>
          <a:xfrm>
            <a:off x="609600" y="716983"/>
            <a:ext cx="11201400" cy="586161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+mj-ea"/>
                <a:ea typeface="+mj-ea"/>
              </a:rPr>
              <a:t>2</a:t>
            </a:r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</a:rPr>
              <a:t>、辉煌成就</a:t>
            </a:r>
            <a:endParaRPr lang="en-US" altLang="zh-CN" sz="32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r>
              <a:rPr lang="zh-CN" altLang="en-US" sz="2600" dirty="0"/>
              <a:t>贸易航线遍及地中海，拥有大量海外殖民地（如：他施、迦太基）</a:t>
            </a:r>
          </a:p>
          <a:p>
            <a:pPr lvl="1"/>
            <a:r>
              <a:rPr lang="zh-CN" altLang="en-US" sz="2120" dirty="0"/>
              <a:t>赛</a:t>
            </a:r>
            <a:r>
              <a:rPr lang="en-US" altLang="zh-CN" sz="2120" dirty="0"/>
              <a:t>23</a:t>
            </a:r>
            <a:r>
              <a:rPr lang="zh-CN" altLang="en-US" sz="2120" dirty="0"/>
              <a:t>：</a:t>
            </a:r>
            <a:r>
              <a:rPr lang="en-US" altLang="zh-CN" sz="2120" dirty="0"/>
              <a:t>7-8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F034B2-EAE7-4E9F-8232-2E7C1E970A3F}"/>
              </a:ext>
            </a:extLst>
          </p:cNvPr>
          <p:cNvSpPr txBox="1">
            <a:spLocks/>
          </p:cNvSpPr>
          <p:nvPr/>
        </p:nvSpPr>
        <p:spPr>
          <a:xfrm>
            <a:off x="3990239" y="-243124"/>
            <a:ext cx="6169249" cy="86259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一、推罗的辉煌</a:t>
            </a:r>
            <a:endParaRPr lang="en-US" dirty="0"/>
          </a:p>
        </p:txBody>
      </p:sp>
      <p:pic>
        <p:nvPicPr>
          <p:cNvPr id="10" name="图片 9" descr="地图上有字&#10;&#10;描述已自动生成">
            <a:extLst>
              <a:ext uri="{FF2B5EF4-FFF2-40B4-BE49-F238E27FC236}">
                <a16:creationId xmlns:a16="http://schemas.microsoft.com/office/drawing/2014/main" id="{D652DE93-34CF-4478-8AD6-00BAC88777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" t="5209" r="2319" b="5311"/>
          <a:stretch/>
        </p:blipFill>
        <p:spPr>
          <a:xfrm>
            <a:off x="1801504" y="2171574"/>
            <a:ext cx="9255531" cy="440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35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CF034B2-EAE7-4E9F-8232-2E7C1E970A3F}"/>
              </a:ext>
            </a:extLst>
          </p:cNvPr>
          <p:cNvSpPr txBox="1">
            <a:spLocks/>
          </p:cNvSpPr>
          <p:nvPr/>
        </p:nvSpPr>
        <p:spPr>
          <a:xfrm>
            <a:off x="3990239" y="-243124"/>
            <a:ext cx="6169249" cy="86259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109728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4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一、推罗的辉煌</a:t>
            </a:r>
            <a:endParaRPr 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6EAF2EA-46E1-4D54-A922-233FBDF54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618" y="859810"/>
            <a:ext cx="7950908" cy="5117910"/>
          </a:xfrm>
        </p:spPr>
        <p:txBody>
          <a:bodyPr/>
          <a:lstStyle/>
          <a:p>
            <a:pPr marL="0" indent="0" rtl="0"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+mj-ea"/>
                <a:ea typeface="+mj-ea"/>
              </a:rPr>
              <a:t>2</a:t>
            </a:r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</a:rPr>
              <a:t>、辉煌成就</a:t>
            </a:r>
            <a:endParaRPr lang="en-US" altLang="zh-CN" sz="32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r>
              <a:rPr lang="zh-CN" altLang="en-US" dirty="0"/>
              <a:t>极尽</a:t>
            </a:r>
            <a:r>
              <a:rPr lang="zh-CN" altLang="zh-CN" dirty="0"/>
              <a:t>富</a:t>
            </a:r>
            <a:r>
              <a:rPr lang="zh-CN" altLang="en-US" dirty="0"/>
              <a:t>足，城</a:t>
            </a:r>
            <a:r>
              <a:rPr lang="zh-CN" altLang="zh-CN" dirty="0"/>
              <a:t>防坚固</a:t>
            </a:r>
            <a:endParaRPr lang="en-US" altLang="zh-CN" dirty="0"/>
          </a:p>
          <a:p>
            <a:pPr lvl="1"/>
            <a:r>
              <a:rPr lang="zh-CN" altLang="en-US" sz="2600" dirty="0"/>
              <a:t>推罗为自己修筑保障，积蓄银子如尘沙，堆起金子如街上的泥土（亚</a:t>
            </a:r>
            <a:r>
              <a:rPr lang="en-US" altLang="zh-CN" sz="2600" dirty="0"/>
              <a:t>9:3</a:t>
            </a:r>
            <a:r>
              <a:rPr lang="zh-CN" altLang="en-US" sz="2600" dirty="0"/>
              <a:t>）</a:t>
            </a:r>
            <a:endParaRPr lang="en-US" altLang="zh-CN" sz="2600" dirty="0"/>
          </a:p>
          <a:p>
            <a:pPr lvl="1"/>
            <a:r>
              <a:rPr lang="zh-CN" altLang="en-US" sz="2600" dirty="0"/>
              <a:t>波斯人、路德人、弗人在你军营中作战士，他们在你中间悬挂盾牌和头盔，彰显你的尊荣。亚发人和你的军队都在你四围的墙上，你的望楼也有勇士，他们悬挂盾牌，成全你的美丽。（结</a:t>
            </a:r>
            <a:r>
              <a:rPr lang="en-US" altLang="zh-CN" sz="2600" dirty="0"/>
              <a:t>27</a:t>
            </a:r>
            <a:r>
              <a:rPr lang="zh-CN" altLang="en-US" sz="2600" dirty="0"/>
              <a:t>：</a:t>
            </a:r>
            <a:r>
              <a:rPr lang="en-US" altLang="zh-CN" sz="2600" dirty="0"/>
              <a:t>10-11</a:t>
            </a:r>
            <a:r>
              <a:rPr lang="zh-CN" altLang="en-US" sz="2600" dirty="0"/>
              <a:t>）</a:t>
            </a:r>
            <a:endParaRPr lang="en-US" altLang="zh-CN" sz="2600" dirty="0"/>
          </a:p>
          <a:p>
            <a:pPr lvl="1"/>
            <a:r>
              <a:rPr lang="zh-CN" altLang="en-US" sz="2600" dirty="0"/>
              <a:t>除</a:t>
            </a:r>
            <a:r>
              <a:rPr lang="zh-CN" altLang="zh-CN" sz="2600" dirty="0"/>
              <a:t>地上</a:t>
            </a:r>
            <a:r>
              <a:rPr lang="zh-CN" altLang="en-US" sz="2600" dirty="0"/>
              <a:t>旧</a:t>
            </a:r>
            <a:r>
              <a:rPr lang="zh-CN" altLang="zh-CN" sz="2600" dirty="0"/>
              <a:t>城</a:t>
            </a:r>
            <a:r>
              <a:rPr lang="zh-CN" altLang="en-US" sz="2600" dirty="0"/>
              <a:t>外</a:t>
            </a:r>
            <a:r>
              <a:rPr lang="zh-CN" altLang="zh-CN" sz="2600" dirty="0"/>
              <a:t>，</a:t>
            </a:r>
            <a:r>
              <a:rPr lang="zh-CN" altLang="en-US" sz="2600" dirty="0"/>
              <a:t>还在</a:t>
            </a:r>
            <a:r>
              <a:rPr lang="zh-CN" altLang="zh-CN" sz="2600" dirty="0"/>
              <a:t>离岸约</a:t>
            </a:r>
            <a:r>
              <a:rPr lang="en-US" altLang="zh-CN" sz="2600" dirty="0"/>
              <a:t>800</a:t>
            </a:r>
            <a:r>
              <a:rPr lang="zh-CN" altLang="zh-CN" sz="2600" dirty="0"/>
              <a:t>米海岛</a:t>
            </a:r>
            <a:r>
              <a:rPr lang="zh-CN" altLang="en-US" sz="2600" dirty="0"/>
              <a:t>上建有坚固的岛城</a:t>
            </a:r>
            <a:r>
              <a:rPr lang="zh-CN" altLang="zh-CN" sz="2600" dirty="0"/>
              <a:t>。</a:t>
            </a:r>
            <a:endParaRPr lang="en-US" altLang="zh-CN" sz="2600" dirty="0"/>
          </a:p>
        </p:txBody>
      </p:sp>
      <p:pic>
        <p:nvPicPr>
          <p:cNvPr id="3" name="图片 2" descr="一些文字和图案&#10;&#10;描述已自动生成">
            <a:extLst>
              <a:ext uri="{FF2B5EF4-FFF2-40B4-BE49-F238E27FC236}">
                <a16:creationId xmlns:a16="http://schemas.microsoft.com/office/drawing/2014/main" id="{2B40D150-FAB3-4689-A937-B16AF9CC8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54" y="2988860"/>
            <a:ext cx="3103067" cy="309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511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人际关系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微软雅黑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TM03457444[[fn=基础]]</Template>
  <TotalTime>2777</TotalTime>
  <Words>2408</Words>
  <Application>Microsoft Office PowerPoint</Application>
  <PresentationFormat>宽屏</PresentationFormat>
  <Paragraphs>233</Paragraphs>
  <Slides>27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微软雅黑</vt:lpstr>
      <vt:lpstr>Arial</vt:lpstr>
      <vt:lpstr>Calibri</vt:lpstr>
      <vt:lpstr>Wingdings</vt:lpstr>
      <vt:lpstr>人际关系</vt:lpstr>
      <vt:lpstr>以赛亚书第23章 倚赖地上事，怎敌天上神？</vt:lpstr>
      <vt:lpstr>回顾：赛7-12章 神对国与民的审判和拯救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s06</dc:title>
  <cp:lastModifiedBy>User</cp:lastModifiedBy>
  <cp:revision>503</cp:revision>
  <dcterms:created xsi:type="dcterms:W3CDTF">2019-03-23T03:43:00Z</dcterms:created>
  <dcterms:modified xsi:type="dcterms:W3CDTF">2020-03-29T00:20:31Z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