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87" r:id="rId4"/>
    <p:sldId id="288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03" r:id="rId16"/>
    <p:sldId id="304" r:id="rId17"/>
    <p:sldId id="306" r:id="rId18"/>
    <p:sldId id="291" r:id="rId19"/>
    <p:sldId id="308" r:id="rId20"/>
    <p:sldId id="307" r:id="rId21"/>
    <p:sldId id="309" r:id="rId22"/>
    <p:sldId id="310" r:id="rId23"/>
    <p:sldId id="311" r:id="rId24"/>
    <p:sldId id="312" r:id="rId25"/>
    <p:sldId id="314" r:id="rId26"/>
    <p:sldId id="317" r:id="rId27"/>
    <p:sldId id="316" r:id="rId28"/>
    <p:sldId id="289" r:id="rId29"/>
    <p:sldId id="31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00CC99"/>
    <a:srgbClr val="66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0"/>
    <p:restoredTop sz="93700"/>
  </p:normalViewPr>
  <p:slideViewPr>
    <p:cSldViewPr snapToGrid="0">
      <p:cViewPr varScale="1">
        <p:scale>
          <a:sx n="97" d="100"/>
          <a:sy n="97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67CCD-45EC-614A-88C2-97512FEE78E3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C07D9-4F6E-8F4E-9DEE-F963D355AA33}">
      <dgm:prSet phldrT="[Text]" custT="1"/>
      <dgm:spPr/>
      <dgm:t>
        <a:bodyPr/>
        <a:lstStyle/>
        <a:p>
          <a:r>
            <a:rPr lang="zh-CN" altLang="en-US" sz="2300" dirty="0"/>
            <a:t>灵</a:t>
          </a:r>
          <a:r>
            <a:rPr lang="zh-CN" altLang="en-US" sz="2300" dirty="0" smtClean="0"/>
            <a:t>命</a:t>
          </a:r>
        </a:p>
        <a:p>
          <a:r>
            <a:rPr lang="zh-CN" altLang="en-US" sz="2300" dirty="0" smtClean="0"/>
            <a:t>增长</a:t>
          </a:r>
          <a:endParaRPr lang="en-US" sz="2300" dirty="0"/>
        </a:p>
      </dgm:t>
    </dgm:pt>
    <dgm:pt modelId="{21261601-D56C-A240-9A4D-F52D662A6840}" type="parTrans" cxnId="{395E953F-25CA-664E-AD48-BF559F3A50C5}">
      <dgm:prSet/>
      <dgm:spPr/>
      <dgm:t>
        <a:bodyPr/>
        <a:lstStyle/>
        <a:p>
          <a:endParaRPr lang="en-US" sz="2300"/>
        </a:p>
      </dgm:t>
    </dgm:pt>
    <dgm:pt modelId="{B4ABC1DC-2642-164F-ABD4-76D41D972378}" type="sibTrans" cxnId="{395E953F-25CA-664E-AD48-BF559F3A50C5}">
      <dgm:prSet custT="1"/>
      <dgm:spPr/>
      <dgm:t>
        <a:bodyPr/>
        <a:lstStyle/>
        <a:p>
          <a:endParaRPr lang="en-US" sz="2300"/>
        </a:p>
      </dgm:t>
    </dgm:pt>
    <dgm:pt modelId="{40AE0042-F268-394B-9194-296B76D108B7}">
      <dgm:prSet phldrT="[Text]" custT="1"/>
      <dgm:spPr/>
      <dgm:t>
        <a:bodyPr/>
        <a:lstStyle/>
        <a:p>
          <a:r>
            <a:rPr lang="zh-CN" altLang="en-US" sz="2300" dirty="0"/>
            <a:t>敏锐体会</a:t>
          </a:r>
          <a:r>
            <a:rPr lang="zh-CN" altLang="en-US" sz="2300" dirty="0" smtClean="0"/>
            <a:t>到圣灵的感动</a:t>
          </a:r>
          <a:endParaRPr lang="en-US" sz="2300" dirty="0"/>
        </a:p>
      </dgm:t>
    </dgm:pt>
    <dgm:pt modelId="{E32D01DF-BC03-9243-AEB9-6FB5F878DB92}" type="parTrans" cxnId="{30AFC8E2-7903-4B44-975C-267856740933}">
      <dgm:prSet/>
      <dgm:spPr/>
      <dgm:t>
        <a:bodyPr/>
        <a:lstStyle/>
        <a:p>
          <a:endParaRPr lang="en-US" sz="2300"/>
        </a:p>
      </dgm:t>
    </dgm:pt>
    <dgm:pt modelId="{66A89725-AC62-7A45-B4A8-A98E7E324C3E}" type="sibTrans" cxnId="{30AFC8E2-7903-4B44-975C-267856740933}">
      <dgm:prSet custT="1"/>
      <dgm:spPr/>
      <dgm:t>
        <a:bodyPr/>
        <a:lstStyle/>
        <a:p>
          <a:endParaRPr lang="en-US" sz="2300"/>
        </a:p>
      </dgm:t>
    </dgm:pt>
    <dgm:pt modelId="{38711B42-0E29-1649-9D8F-BFDD67FA521C}">
      <dgm:prSet phldrT="[Text]" custT="1"/>
      <dgm:spPr/>
      <dgm:t>
        <a:bodyPr/>
        <a:lstStyle/>
        <a:p>
          <a:r>
            <a:rPr lang="zh-CN" altLang="en-US" sz="2300" dirty="0" smtClean="0"/>
            <a:t>顺服</a:t>
          </a:r>
        </a:p>
        <a:p>
          <a:r>
            <a:rPr lang="zh-CN" altLang="en-US" sz="2300" dirty="0" smtClean="0"/>
            <a:t>圣灵</a:t>
          </a:r>
          <a:endParaRPr lang="en-US" sz="2300" dirty="0"/>
        </a:p>
      </dgm:t>
    </dgm:pt>
    <dgm:pt modelId="{A597B614-71DF-9842-A0A7-CFF0834D1DB1}" type="parTrans" cxnId="{6023000F-510B-764B-91A9-2FD856E0C3C0}">
      <dgm:prSet/>
      <dgm:spPr/>
      <dgm:t>
        <a:bodyPr/>
        <a:lstStyle/>
        <a:p>
          <a:endParaRPr lang="en-US" sz="2300"/>
        </a:p>
      </dgm:t>
    </dgm:pt>
    <dgm:pt modelId="{C27AC571-18C5-D24C-911D-DA56E45B7919}" type="sibTrans" cxnId="{6023000F-510B-764B-91A9-2FD856E0C3C0}">
      <dgm:prSet custT="1"/>
      <dgm:spPr/>
      <dgm:t>
        <a:bodyPr/>
        <a:lstStyle/>
        <a:p>
          <a:endParaRPr lang="en-US" sz="2300"/>
        </a:p>
      </dgm:t>
    </dgm:pt>
    <dgm:pt modelId="{0317098D-C558-1C4D-8391-8C73D30A0904}">
      <dgm:prSet phldrT="[Text]" custT="1"/>
      <dgm:spPr/>
      <dgm:t>
        <a:bodyPr/>
        <a:lstStyle/>
        <a:p>
          <a:r>
            <a:rPr lang="zh-CN" altLang="en-US" sz="2300" dirty="0" smtClean="0"/>
            <a:t>亲近</a:t>
          </a:r>
        </a:p>
        <a:p>
          <a:r>
            <a:rPr lang="zh-CN" altLang="en-US" sz="2300" dirty="0" smtClean="0"/>
            <a:t>顺服</a:t>
          </a:r>
          <a:r>
            <a:rPr lang="zh-CN" altLang="en-US" sz="2300" dirty="0"/>
            <a:t>神</a:t>
          </a:r>
          <a:endParaRPr lang="en-US" sz="2300" dirty="0"/>
        </a:p>
      </dgm:t>
    </dgm:pt>
    <dgm:pt modelId="{A5055DD0-0E7E-DA44-AB17-CCA1A590E315}" type="parTrans" cxnId="{D57CA054-3A81-F14D-938B-784E48D45BE4}">
      <dgm:prSet/>
      <dgm:spPr/>
      <dgm:t>
        <a:bodyPr/>
        <a:lstStyle/>
        <a:p>
          <a:endParaRPr lang="en-US" sz="2300"/>
        </a:p>
      </dgm:t>
    </dgm:pt>
    <dgm:pt modelId="{10D86F8F-F22B-2548-BA5C-5BA3769D0FC4}" type="sibTrans" cxnId="{D57CA054-3A81-F14D-938B-784E48D45BE4}">
      <dgm:prSet custT="1"/>
      <dgm:spPr/>
      <dgm:t>
        <a:bodyPr/>
        <a:lstStyle/>
        <a:p>
          <a:endParaRPr lang="en-US" sz="2300"/>
        </a:p>
      </dgm:t>
    </dgm:pt>
    <dgm:pt modelId="{5A154742-C11B-AD4F-BE57-A5FE5E08D8B6}" type="pres">
      <dgm:prSet presAssocID="{9D367CCD-45EC-614A-88C2-97512FEE7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7DD3C-5766-1F4B-BBCF-09719272921E}" type="pres">
      <dgm:prSet presAssocID="{897C07D9-4F6E-8F4E-9DEE-F963D355AA33}" presName="node" presStyleLbl="node1" presStyleIdx="0" presStyleCnt="4" custScaleX="125605" custScaleY="124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7C250-C895-2C43-B36F-054244E81BB5}" type="pres">
      <dgm:prSet presAssocID="{B4ABC1DC-2642-164F-ABD4-76D41D972378}" presName="sibTrans" presStyleLbl="sibTrans2D1" presStyleIdx="0" presStyleCnt="4" custScaleX="264141" custScaleY="72461" custLinFactX="34337" custLinFactNeighborX="100000" custLinFactNeighborY="-44554"/>
      <dgm:spPr/>
      <dgm:t>
        <a:bodyPr/>
        <a:lstStyle/>
        <a:p>
          <a:endParaRPr lang="en-US"/>
        </a:p>
      </dgm:t>
    </dgm:pt>
    <dgm:pt modelId="{EC0AA708-EC79-B34D-956D-143E82CFAD86}" type="pres">
      <dgm:prSet presAssocID="{B4ABC1DC-2642-164F-ABD4-76D41D97237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932F847-18F4-0447-9D18-2DFE7B5394C9}" type="pres">
      <dgm:prSet presAssocID="{40AE0042-F268-394B-9194-296B76D108B7}" presName="node" presStyleLbl="node1" presStyleIdx="1" presStyleCnt="4" custScaleX="125605" custScaleY="124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842F8-80D2-3748-A65D-963EA3C483E6}" type="pres">
      <dgm:prSet presAssocID="{66A89725-AC62-7A45-B4A8-A98E7E324C3E}" presName="sibTrans" presStyleLbl="sibTrans2D1" presStyleIdx="1" presStyleCnt="4" custScaleX="264141" custScaleY="72461" custLinFactX="14185" custLinFactNeighborX="100000" custLinFactNeighborY="47176"/>
      <dgm:spPr/>
      <dgm:t>
        <a:bodyPr/>
        <a:lstStyle/>
        <a:p>
          <a:endParaRPr lang="en-US"/>
        </a:p>
      </dgm:t>
    </dgm:pt>
    <dgm:pt modelId="{206CAAB4-8538-D140-B234-58E32BBBF554}" type="pres">
      <dgm:prSet presAssocID="{66A89725-AC62-7A45-B4A8-A98E7E324C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DF56A4-20D6-1144-B603-B204C0E22404}" type="pres">
      <dgm:prSet presAssocID="{38711B42-0E29-1649-9D8F-BFDD67FA521C}" presName="node" presStyleLbl="node1" presStyleIdx="2" presStyleCnt="4" custScaleX="125605" custScaleY="124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14845-BFAC-1E40-B80E-ADB0ABC0AD78}" type="pres">
      <dgm:prSet presAssocID="{C27AC571-18C5-D24C-911D-DA56E45B7919}" presName="sibTrans" presStyleLbl="sibTrans2D1" presStyleIdx="2" presStyleCnt="4" custScaleX="264141" custScaleY="72461" custLinFactX="-20903" custLinFactNeighborX="-100000" custLinFactNeighborY="36692"/>
      <dgm:spPr/>
      <dgm:t>
        <a:bodyPr/>
        <a:lstStyle/>
        <a:p>
          <a:endParaRPr lang="en-US"/>
        </a:p>
      </dgm:t>
    </dgm:pt>
    <dgm:pt modelId="{7E3B2A86-E5B4-A040-B34C-BA54E906F742}" type="pres">
      <dgm:prSet presAssocID="{C27AC571-18C5-D24C-911D-DA56E45B79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82BC506-1585-E045-94A5-24916C391261}" type="pres">
      <dgm:prSet presAssocID="{0317098D-C558-1C4D-8391-8C73D30A0904}" presName="node" presStyleLbl="node1" presStyleIdx="3" presStyleCnt="4" custScaleX="125605" custScaleY="124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0900-43FD-6049-A9C8-2F008D944A38}" type="pres">
      <dgm:prSet presAssocID="{10D86F8F-F22B-2548-BA5C-5BA3769D0FC4}" presName="sibTrans" presStyleLbl="sibTrans2D1" presStyleIdx="3" presStyleCnt="4" custScaleX="264141" custScaleY="72461" custLinFactX="-47771" custLinFactNeighborX="-100000" custLinFactNeighborY="-55038"/>
      <dgm:spPr/>
      <dgm:t>
        <a:bodyPr/>
        <a:lstStyle/>
        <a:p>
          <a:endParaRPr lang="en-US"/>
        </a:p>
      </dgm:t>
    </dgm:pt>
    <dgm:pt modelId="{7EFAF84A-3A4C-5F44-A3DE-2F427E980DD4}" type="pres">
      <dgm:prSet presAssocID="{10D86F8F-F22B-2548-BA5C-5BA3769D0FC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4BE9FDD-8F25-F145-A3D7-23D0A3C3080C}" type="presOf" srcId="{40AE0042-F268-394B-9194-296B76D108B7}" destId="{6932F847-18F4-0447-9D18-2DFE7B5394C9}" srcOrd="0" destOrd="0" presId="urn:microsoft.com/office/officeart/2005/8/layout/cycle2"/>
    <dgm:cxn modelId="{5F970173-A61E-5149-B0FA-DF6C21CFA624}" type="presOf" srcId="{10D86F8F-F22B-2548-BA5C-5BA3769D0FC4}" destId="{7F620900-43FD-6049-A9C8-2F008D944A38}" srcOrd="0" destOrd="0" presId="urn:microsoft.com/office/officeart/2005/8/layout/cycle2"/>
    <dgm:cxn modelId="{B941CA7B-F5A9-6A4C-AFEB-E6462A0BF356}" type="presOf" srcId="{0317098D-C558-1C4D-8391-8C73D30A0904}" destId="{482BC506-1585-E045-94A5-24916C391261}" srcOrd="0" destOrd="0" presId="urn:microsoft.com/office/officeart/2005/8/layout/cycle2"/>
    <dgm:cxn modelId="{27957501-B09E-0343-82D6-A0C7B1E47D5C}" type="presOf" srcId="{10D86F8F-F22B-2548-BA5C-5BA3769D0FC4}" destId="{7EFAF84A-3A4C-5F44-A3DE-2F427E980DD4}" srcOrd="1" destOrd="0" presId="urn:microsoft.com/office/officeart/2005/8/layout/cycle2"/>
    <dgm:cxn modelId="{30AFC8E2-7903-4B44-975C-267856740933}" srcId="{9D367CCD-45EC-614A-88C2-97512FEE78E3}" destId="{40AE0042-F268-394B-9194-296B76D108B7}" srcOrd="1" destOrd="0" parTransId="{E32D01DF-BC03-9243-AEB9-6FB5F878DB92}" sibTransId="{66A89725-AC62-7A45-B4A8-A98E7E324C3E}"/>
    <dgm:cxn modelId="{D57CA054-3A81-F14D-938B-784E48D45BE4}" srcId="{9D367CCD-45EC-614A-88C2-97512FEE78E3}" destId="{0317098D-C558-1C4D-8391-8C73D30A0904}" srcOrd="3" destOrd="0" parTransId="{A5055DD0-0E7E-DA44-AB17-CCA1A590E315}" sibTransId="{10D86F8F-F22B-2548-BA5C-5BA3769D0FC4}"/>
    <dgm:cxn modelId="{C440A61D-200A-F546-8C9B-A75EA63829F8}" type="presOf" srcId="{B4ABC1DC-2642-164F-ABD4-76D41D972378}" destId="{9D77C250-C895-2C43-B36F-054244E81BB5}" srcOrd="0" destOrd="0" presId="urn:microsoft.com/office/officeart/2005/8/layout/cycle2"/>
    <dgm:cxn modelId="{001CE2BD-0F39-D54F-9FF9-F0BB9F320059}" type="presOf" srcId="{38711B42-0E29-1649-9D8F-BFDD67FA521C}" destId="{05DF56A4-20D6-1144-B603-B204C0E22404}" srcOrd="0" destOrd="0" presId="urn:microsoft.com/office/officeart/2005/8/layout/cycle2"/>
    <dgm:cxn modelId="{EE4EFB8E-3F34-6546-8E6F-00640906EB7E}" type="presOf" srcId="{B4ABC1DC-2642-164F-ABD4-76D41D972378}" destId="{EC0AA708-EC79-B34D-956D-143E82CFAD86}" srcOrd="1" destOrd="0" presId="urn:microsoft.com/office/officeart/2005/8/layout/cycle2"/>
    <dgm:cxn modelId="{C35BFBDC-1282-CE4B-A6AD-826892384584}" type="presOf" srcId="{897C07D9-4F6E-8F4E-9DEE-F963D355AA33}" destId="{40F7DD3C-5766-1F4B-BBCF-09719272921E}" srcOrd="0" destOrd="0" presId="urn:microsoft.com/office/officeart/2005/8/layout/cycle2"/>
    <dgm:cxn modelId="{395E953F-25CA-664E-AD48-BF559F3A50C5}" srcId="{9D367CCD-45EC-614A-88C2-97512FEE78E3}" destId="{897C07D9-4F6E-8F4E-9DEE-F963D355AA33}" srcOrd="0" destOrd="0" parTransId="{21261601-D56C-A240-9A4D-F52D662A6840}" sibTransId="{B4ABC1DC-2642-164F-ABD4-76D41D972378}"/>
    <dgm:cxn modelId="{F3537216-09A2-6C47-B6DE-468EFE8328CF}" type="presOf" srcId="{9D367CCD-45EC-614A-88C2-97512FEE78E3}" destId="{5A154742-C11B-AD4F-BE57-A5FE5E08D8B6}" srcOrd="0" destOrd="0" presId="urn:microsoft.com/office/officeart/2005/8/layout/cycle2"/>
    <dgm:cxn modelId="{6023000F-510B-764B-91A9-2FD856E0C3C0}" srcId="{9D367CCD-45EC-614A-88C2-97512FEE78E3}" destId="{38711B42-0E29-1649-9D8F-BFDD67FA521C}" srcOrd="2" destOrd="0" parTransId="{A597B614-71DF-9842-A0A7-CFF0834D1DB1}" sibTransId="{C27AC571-18C5-D24C-911D-DA56E45B7919}"/>
    <dgm:cxn modelId="{DEE613C7-8BB4-8C46-BEDF-87C530536668}" type="presOf" srcId="{66A89725-AC62-7A45-B4A8-A98E7E324C3E}" destId="{206CAAB4-8538-D140-B234-58E32BBBF554}" srcOrd="1" destOrd="0" presId="urn:microsoft.com/office/officeart/2005/8/layout/cycle2"/>
    <dgm:cxn modelId="{113BB555-A62C-4B48-A2C4-E90738179B57}" type="presOf" srcId="{C27AC571-18C5-D24C-911D-DA56E45B7919}" destId="{4D414845-BFAC-1E40-B80E-ADB0ABC0AD78}" srcOrd="0" destOrd="0" presId="urn:microsoft.com/office/officeart/2005/8/layout/cycle2"/>
    <dgm:cxn modelId="{2E309E0E-24A0-0B4E-9BE3-900B1A6E8D50}" type="presOf" srcId="{66A89725-AC62-7A45-B4A8-A98E7E324C3E}" destId="{4CE842F8-80D2-3748-A65D-963EA3C483E6}" srcOrd="0" destOrd="0" presId="urn:microsoft.com/office/officeart/2005/8/layout/cycle2"/>
    <dgm:cxn modelId="{253B558D-9C08-174C-A74C-F799B8BE589F}" type="presOf" srcId="{C27AC571-18C5-D24C-911D-DA56E45B7919}" destId="{7E3B2A86-E5B4-A040-B34C-BA54E906F742}" srcOrd="1" destOrd="0" presId="urn:microsoft.com/office/officeart/2005/8/layout/cycle2"/>
    <dgm:cxn modelId="{9E50964D-9BBD-DA4A-BDD3-878EF8C3A340}" type="presParOf" srcId="{5A154742-C11B-AD4F-BE57-A5FE5E08D8B6}" destId="{40F7DD3C-5766-1F4B-BBCF-09719272921E}" srcOrd="0" destOrd="0" presId="urn:microsoft.com/office/officeart/2005/8/layout/cycle2"/>
    <dgm:cxn modelId="{888172F5-7F49-1D43-8E01-E2696AD844EA}" type="presParOf" srcId="{5A154742-C11B-AD4F-BE57-A5FE5E08D8B6}" destId="{9D77C250-C895-2C43-B36F-054244E81BB5}" srcOrd="1" destOrd="0" presId="urn:microsoft.com/office/officeart/2005/8/layout/cycle2"/>
    <dgm:cxn modelId="{E416720E-8DF1-1640-86E6-9F6F0AF9DBCA}" type="presParOf" srcId="{9D77C250-C895-2C43-B36F-054244E81BB5}" destId="{EC0AA708-EC79-B34D-956D-143E82CFAD86}" srcOrd="0" destOrd="0" presId="urn:microsoft.com/office/officeart/2005/8/layout/cycle2"/>
    <dgm:cxn modelId="{B0197E2A-D631-C54A-B68D-0AC0D0935337}" type="presParOf" srcId="{5A154742-C11B-AD4F-BE57-A5FE5E08D8B6}" destId="{6932F847-18F4-0447-9D18-2DFE7B5394C9}" srcOrd="2" destOrd="0" presId="urn:microsoft.com/office/officeart/2005/8/layout/cycle2"/>
    <dgm:cxn modelId="{AE467AEB-35E1-8E4E-8107-DA6976D24543}" type="presParOf" srcId="{5A154742-C11B-AD4F-BE57-A5FE5E08D8B6}" destId="{4CE842F8-80D2-3748-A65D-963EA3C483E6}" srcOrd="3" destOrd="0" presId="urn:microsoft.com/office/officeart/2005/8/layout/cycle2"/>
    <dgm:cxn modelId="{3E70F124-1B61-5947-9458-8E2CCB787D19}" type="presParOf" srcId="{4CE842F8-80D2-3748-A65D-963EA3C483E6}" destId="{206CAAB4-8538-D140-B234-58E32BBBF554}" srcOrd="0" destOrd="0" presId="urn:microsoft.com/office/officeart/2005/8/layout/cycle2"/>
    <dgm:cxn modelId="{31FE2C55-CEBE-2B48-945F-64E4F2E52085}" type="presParOf" srcId="{5A154742-C11B-AD4F-BE57-A5FE5E08D8B6}" destId="{05DF56A4-20D6-1144-B603-B204C0E22404}" srcOrd="4" destOrd="0" presId="urn:microsoft.com/office/officeart/2005/8/layout/cycle2"/>
    <dgm:cxn modelId="{7686E47F-B38F-4A46-B9ED-4491CD4EDDFD}" type="presParOf" srcId="{5A154742-C11B-AD4F-BE57-A5FE5E08D8B6}" destId="{4D414845-BFAC-1E40-B80E-ADB0ABC0AD78}" srcOrd="5" destOrd="0" presId="urn:microsoft.com/office/officeart/2005/8/layout/cycle2"/>
    <dgm:cxn modelId="{E8348A9A-6398-9E4A-890C-0BBF73F9EB9F}" type="presParOf" srcId="{4D414845-BFAC-1E40-B80E-ADB0ABC0AD78}" destId="{7E3B2A86-E5B4-A040-B34C-BA54E906F742}" srcOrd="0" destOrd="0" presId="urn:microsoft.com/office/officeart/2005/8/layout/cycle2"/>
    <dgm:cxn modelId="{3D7571F1-9E08-6242-91B6-5F00A8B11F98}" type="presParOf" srcId="{5A154742-C11B-AD4F-BE57-A5FE5E08D8B6}" destId="{482BC506-1585-E045-94A5-24916C391261}" srcOrd="6" destOrd="0" presId="urn:microsoft.com/office/officeart/2005/8/layout/cycle2"/>
    <dgm:cxn modelId="{7B54FAF9-786F-C04F-89AB-F5608EC2E21D}" type="presParOf" srcId="{5A154742-C11B-AD4F-BE57-A5FE5E08D8B6}" destId="{7F620900-43FD-6049-A9C8-2F008D944A38}" srcOrd="7" destOrd="0" presId="urn:microsoft.com/office/officeart/2005/8/layout/cycle2"/>
    <dgm:cxn modelId="{022969B2-0AB5-3344-B9C7-B83CF3A4C1C8}" type="presParOf" srcId="{7F620900-43FD-6049-A9C8-2F008D944A38}" destId="{7EFAF84A-3A4C-5F44-A3DE-2F427E980D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DD3C-5766-1F4B-BBCF-09719272921E}">
      <dsp:nvSpPr>
        <dsp:cNvPr id="0" name=""/>
        <dsp:cNvSpPr/>
      </dsp:nvSpPr>
      <dsp:spPr>
        <a:xfrm>
          <a:off x="3123090" y="-184273"/>
          <a:ext cx="1881818" cy="1869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灵</a:t>
          </a:r>
          <a:r>
            <a:rPr lang="zh-CN" altLang="en-US" sz="2300" kern="1200" dirty="0" smtClean="0"/>
            <a:t>命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增长</a:t>
          </a:r>
          <a:endParaRPr lang="en-US" sz="2300" kern="1200" dirty="0"/>
        </a:p>
      </dsp:txBody>
      <dsp:txXfrm>
        <a:off x="3398676" y="89564"/>
        <a:ext cx="1330646" cy="1322203"/>
      </dsp:txXfrm>
    </dsp:sp>
    <dsp:sp modelId="{9D77C250-C895-2C43-B36F-054244E81BB5}">
      <dsp:nvSpPr>
        <dsp:cNvPr id="0" name=""/>
        <dsp:cNvSpPr/>
      </dsp:nvSpPr>
      <dsp:spPr>
        <a:xfrm rot="2700000">
          <a:off x="4859339" y="1133051"/>
          <a:ext cx="521143" cy="366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75436" y="1167468"/>
        <a:ext cx="411225" cy="219836"/>
      </dsp:txXfrm>
    </dsp:sp>
    <dsp:sp modelId="{6932F847-18F4-0447-9D18-2DFE7B5394C9}">
      <dsp:nvSpPr>
        <dsp:cNvPr id="0" name=""/>
        <dsp:cNvSpPr/>
      </dsp:nvSpPr>
      <dsp:spPr>
        <a:xfrm>
          <a:off x="4712722" y="1405358"/>
          <a:ext cx="1881818" cy="1869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/>
            <a:t>敏锐体会</a:t>
          </a:r>
          <a:r>
            <a:rPr lang="zh-CN" altLang="en-US" sz="2300" kern="1200" dirty="0" smtClean="0"/>
            <a:t>到圣灵的感动</a:t>
          </a:r>
          <a:endParaRPr lang="en-US" sz="2300" kern="1200" dirty="0"/>
        </a:p>
      </dsp:txBody>
      <dsp:txXfrm>
        <a:off x="4988308" y="1679195"/>
        <a:ext cx="1330646" cy="1322203"/>
      </dsp:txXfrm>
    </dsp:sp>
    <dsp:sp modelId="{4CE842F8-80D2-3748-A65D-963EA3C483E6}">
      <dsp:nvSpPr>
        <dsp:cNvPr id="0" name=""/>
        <dsp:cNvSpPr/>
      </dsp:nvSpPr>
      <dsp:spPr>
        <a:xfrm rot="8100000">
          <a:off x="4827476" y="3186509"/>
          <a:ext cx="521143" cy="366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921297" y="3220926"/>
        <a:ext cx="411225" cy="219836"/>
      </dsp:txXfrm>
    </dsp:sp>
    <dsp:sp modelId="{05DF56A4-20D6-1144-B603-B204C0E22404}">
      <dsp:nvSpPr>
        <dsp:cNvPr id="0" name=""/>
        <dsp:cNvSpPr/>
      </dsp:nvSpPr>
      <dsp:spPr>
        <a:xfrm>
          <a:off x="3123090" y="2994990"/>
          <a:ext cx="1881818" cy="1869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顺服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圣灵</a:t>
          </a:r>
          <a:endParaRPr lang="en-US" sz="2300" kern="1200" dirty="0"/>
        </a:p>
      </dsp:txBody>
      <dsp:txXfrm>
        <a:off x="3398676" y="3268827"/>
        <a:ext cx="1330646" cy="1322203"/>
      </dsp:txXfrm>
    </dsp:sp>
    <dsp:sp modelId="{4D414845-BFAC-1E40-B80E-ADB0ABC0AD78}">
      <dsp:nvSpPr>
        <dsp:cNvPr id="0" name=""/>
        <dsp:cNvSpPr/>
      </dsp:nvSpPr>
      <dsp:spPr>
        <a:xfrm rot="13500000">
          <a:off x="2774021" y="3141394"/>
          <a:ext cx="521143" cy="366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867842" y="3253535"/>
        <a:ext cx="411225" cy="219836"/>
      </dsp:txXfrm>
    </dsp:sp>
    <dsp:sp modelId="{482BC506-1585-E045-94A5-24916C391261}">
      <dsp:nvSpPr>
        <dsp:cNvPr id="0" name=""/>
        <dsp:cNvSpPr/>
      </dsp:nvSpPr>
      <dsp:spPr>
        <a:xfrm>
          <a:off x="1533459" y="1405358"/>
          <a:ext cx="1881818" cy="1869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亲近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顺服</a:t>
          </a:r>
          <a:r>
            <a:rPr lang="zh-CN" altLang="en-US" sz="2300" kern="1200" dirty="0"/>
            <a:t>神</a:t>
          </a:r>
          <a:endParaRPr lang="en-US" sz="2300" kern="1200" dirty="0"/>
        </a:p>
      </dsp:txBody>
      <dsp:txXfrm>
        <a:off x="1809045" y="1679195"/>
        <a:ext cx="1330646" cy="1322203"/>
      </dsp:txXfrm>
    </dsp:sp>
    <dsp:sp modelId="{7F620900-43FD-6049-A9C8-2F008D944A38}">
      <dsp:nvSpPr>
        <dsp:cNvPr id="0" name=""/>
        <dsp:cNvSpPr/>
      </dsp:nvSpPr>
      <dsp:spPr>
        <a:xfrm rot="18900000">
          <a:off x="2713115" y="1087936"/>
          <a:ext cx="521143" cy="366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729212" y="1200077"/>
        <a:ext cx="411225" cy="21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14400" y="2825116"/>
            <a:ext cx="10363200" cy="10363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828800" y="4057650"/>
            <a:ext cx="8534400" cy="7543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548640" lvl="1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1097280" lvl="2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645920" lvl="3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2194560" lvl="4" indent="0" algn="ctr">
              <a:buNone/>
              <a:defRPr sz="24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4350"/>
            <a:ext cx="2743200" cy="56121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14350"/>
            <a:ext cx="8070573" cy="56121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6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4440" indent="0">
              <a:buNone/>
              <a:defRPr sz="1620"/>
            </a:lvl4pPr>
            <a:lvl5pPr marL="1645920" indent="0">
              <a:buNone/>
              <a:defRPr sz="1620"/>
            </a:lvl5pPr>
            <a:lvl6pPr marL="2057400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1840" indent="0">
              <a:buNone/>
              <a:defRPr sz="162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013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84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lvl="0" indent="-41148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91540" lvl="1" indent="-34290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lvl="2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20240" lvl="3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8880" lvl="4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7520" lvl="5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66160" lvl="6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114800" lvl="7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3440" lvl="8" indent="-274320" algn="l" defTabSz="1097280" eaLnBrk="0" fontAlgn="base" latinLnBrk="0" hangingPunct="0">
        <a:lnSpc>
          <a:spcPct val="100000"/>
        </a:lnSpc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4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972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97280" lvl="2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45920" lvl="3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194560" lvl="4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743200" lvl="5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291840" lvl="6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840480" lvl="7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389120" lvl="8" indent="0" algn="l" defTabSz="10972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5820" y="4481830"/>
            <a:ext cx="8253095" cy="1823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以赛亚书</a:t>
            </a:r>
            <a:r>
              <a:rPr lang="en-US" altLang="zh-CN" sz="6000" dirty="0">
                <a:solidFill>
                  <a:schemeClr val="bg1"/>
                </a:solidFill>
              </a:rPr>
              <a:t>6</a:t>
            </a:r>
            <a:r>
              <a:rPr lang="en-US" altLang="zh-CN" dirty="0">
                <a:solidFill>
                  <a:schemeClr val="bg1"/>
                </a:solidFill>
              </a:rPr>
              <a:t/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主差遣我们传福音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6:5</a:t>
            </a:r>
            <a:r>
              <a:rPr lang="zh-CN" altLang="en-US" dirty="0"/>
              <a:t> 认罪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7692" y="3072984"/>
            <a:ext cx="10204175" cy="2608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0070C0"/>
                </a:solidFill>
              </a:rPr>
              <a:t>人</a:t>
            </a:r>
            <a:r>
              <a:rPr lang="zh-CN" altLang="en-US" dirty="0">
                <a:solidFill>
                  <a:srgbClr val="0070C0"/>
                </a:solidFill>
              </a:rPr>
              <a:t>见我的面不能</a:t>
            </a:r>
            <a:r>
              <a:rPr lang="zh-CN" altLang="en-US" dirty="0" smtClean="0">
                <a:solidFill>
                  <a:srgbClr val="0070C0"/>
                </a:solidFill>
              </a:rPr>
              <a:t>存活（</a:t>
            </a:r>
            <a:r>
              <a:rPr lang="zh-CN" altLang="en-US" dirty="0">
                <a:solidFill>
                  <a:srgbClr val="0070C0"/>
                </a:solidFill>
              </a:rPr>
              <a:t>出</a:t>
            </a:r>
            <a:r>
              <a:rPr lang="en-US" dirty="0">
                <a:solidFill>
                  <a:srgbClr val="0070C0"/>
                </a:solidFill>
              </a:rPr>
              <a:t>33:20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非圣洁没有人能见主（来</a:t>
            </a:r>
            <a:r>
              <a:rPr lang="en-US" dirty="0">
                <a:solidFill>
                  <a:srgbClr val="0070C0"/>
                </a:solidFill>
              </a:rPr>
              <a:t>12:14</a:t>
            </a:r>
            <a:r>
              <a:rPr lang="zh-CN" altLang="en-US" dirty="0" smtClean="0">
                <a:solidFill>
                  <a:srgbClr val="0070C0"/>
                </a:solidFill>
              </a:rPr>
              <a:t>）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81733"/>
              </p:ext>
            </p:extLst>
          </p:nvPr>
        </p:nvGraphicFramePr>
        <p:xfrm>
          <a:off x="609600" y="1600200"/>
          <a:ext cx="11184834" cy="838317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317">
                <a:tc>
                  <a:txBody>
                    <a:bodyPr/>
                    <a:lstStyle/>
                    <a:p>
                      <a:r>
                        <a:rPr lang="de-DE" sz="2600" dirty="0">
                          <a:latin typeface="新细明体" charset="0"/>
                        </a:rPr>
                        <a:t>6:5</a:t>
                      </a:r>
                      <a:endParaRPr lang="de-DE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那时我说：“祸哉！我灭亡了！因为我是嘴唇不洁的人，又住在嘴唇不洁的民中；又因我眼见大君王万军之耶和华。”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12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en-US" dirty="0"/>
              <a:t>6-7 </a:t>
            </a:r>
            <a:r>
              <a:rPr lang="zh-CN" altLang="en-US" dirty="0"/>
              <a:t>蒙赦免</a:t>
            </a:r>
            <a:r>
              <a:rPr 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45114"/>
              </p:ext>
            </p:extLst>
          </p:nvPr>
        </p:nvGraphicFramePr>
        <p:xfrm>
          <a:off x="609600" y="1600200"/>
          <a:ext cx="11184834" cy="1257476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新细明体" charset="0"/>
                        </a:rPr>
                        <a:t>6:6</a:t>
                      </a:r>
                      <a:endParaRPr 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>
                          <a:latin typeface="新细明体" charset="0"/>
                        </a:rPr>
                        <a:t>有一撒拉弗飞到我跟前，手里拿着红炭，是用火剪从坛上取下来的，</a:t>
                      </a:r>
                      <a:endParaRPr lang="zh-CN" altLang="en-U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en-US" sz="2600">
                          <a:latin typeface="新细明体" charset="0"/>
                        </a:rPr>
                        <a:t>6:7</a:t>
                      </a:r>
                      <a:endParaRPr lang="en-U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将炭沾我的口说：“看哪，这炭沾了你的嘴，你的罪孽便除掉，你的罪恶就赦免了。”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099929" y="3177263"/>
            <a:ext cx="10204175" cy="322288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亚伦要把赎罪祭的公牛牵来宰了，为自己和本家赎罪。拿香炉，</a:t>
            </a:r>
            <a:r>
              <a:rPr lang="zh-CN" altLang="en-US" dirty="0">
                <a:solidFill>
                  <a:srgbClr val="FF0000"/>
                </a:solidFill>
              </a:rPr>
              <a:t>从耶和华面前的坛上盛满火炭</a:t>
            </a:r>
            <a:r>
              <a:rPr lang="zh-CN" altLang="en-US" dirty="0">
                <a:solidFill>
                  <a:srgbClr val="0070C0"/>
                </a:solidFill>
              </a:rPr>
              <a:t>；又拿一捧捣细的香料，都带入幔子内。（利</a:t>
            </a:r>
            <a:r>
              <a:rPr lang="en-US" altLang="zh-CN" dirty="0">
                <a:solidFill>
                  <a:srgbClr val="0070C0"/>
                </a:solidFill>
              </a:rPr>
              <a:t>16:11-12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红炭沾口，象征：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被赎罪祭（耶稣）的宝血洗净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被圣灵的火烧尽污秽、炼净渣滓</a:t>
            </a:r>
          </a:p>
        </p:txBody>
      </p:sp>
    </p:spTree>
    <p:extLst>
      <p:ext uri="{BB962C8B-B14F-4D97-AF65-F5344CB8AC3E}">
        <p14:creationId xmlns:p14="http://schemas.microsoft.com/office/powerpoint/2010/main" val="39591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en-US" dirty="0"/>
              <a:t>6-7 </a:t>
            </a:r>
            <a:r>
              <a:rPr lang="zh-CN" altLang="en-US" dirty="0"/>
              <a:t>蒙赦免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2505" y="3282846"/>
            <a:ext cx="10204175" cy="28481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因耶稣的血得以坦然进入至圣所（来</a:t>
            </a:r>
            <a:r>
              <a:rPr lang="en-US" altLang="zh-CN" dirty="0">
                <a:solidFill>
                  <a:srgbClr val="0070C0"/>
                </a:solidFill>
              </a:rPr>
              <a:t>10:19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敞着脸得以看见主的荣光（林后</a:t>
            </a:r>
            <a:r>
              <a:rPr lang="en-US" altLang="zh-CN" dirty="0">
                <a:solidFill>
                  <a:srgbClr val="0070C0"/>
                </a:solidFill>
              </a:rPr>
              <a:t>3:18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到那时就要面对面了（林前</a:t>
            </a:r>
            <a:r>
              <a:rPr lang="en-US" altLang="zh-CN" dirty="0">
                <a:solidFill>
                  <a:srgbClr val="0070C0"/>
                </a:solidFill>
              </a:rPr>
              <a:t>13:12</a:t>
            </a:r>
            <a:r>
              <a:rPr lang="zh-CN" altLang="en-US" dirty="0">
                <a:solidFill>
                  <a:srgbClr val="0070C0"/>
                </a:solidFill>
              </a:rPr>
              <a:t>）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600200"/>
          <a:ext cx="11184834" cy="1257476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新细明体" charset="0"/>
                        </a:rPr>
                        <a:t>6:6</a:t>
                      </a:r>
                      <a:endParaRPr 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>
                          <a:latin typeface="新细明体" charset="0"/>
                        </a:rPr>
                        <a:t>有一撒拉弗飞到我跟前，手里拿着红炭，是用火剪从坛上取下来的，</a:t>
                      </a:r>
                      <a:endParaRPr lang="zh-CN" altLang="en-U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en-US" sz="2600">
                          <a:latin typeface="新细明体" charset="0"/>
                        </a:rPr>
                        <a:t>6:7</a:t>
                      </a:r>
                      <a:endParaRPr lang="en-U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将炭沾我的口说：“看哪，这炭沾了你的嘴，你的罪孽便除掉，你的罪恶就赦免了。”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805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8 </a:t>
            </a:r>
            <a:r>
              <a:rPr lang="zh-CN" altLang="en-US" dirty="0"/>
              <a:t>回应呼召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8692" y="3222884"/>
            <a:ext cx="10854616" cy="307298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0070C0"/>
                </a:solidFill>
              </a:rPr>
              <a:t>只有</a:t>
            </a:r>
            <a:r>
              <a:rPr lang="zh-CN" altLang="en-US" dirty="0">
                <a:solidFill>
                  <a:srgbClr val="0070C0"/>
                </a:solidFill>
              </a:rPr>
              <a:t>被神的灵充满、洁净，才能毫无惧怕、毫无条件地顺服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在神面前明确</a:t>
            </a:r>
            <a:r>
              <a:rPr lang="zh-CN" altLang="en-US" dirty="0">
                <a:solidFill>
                  <a:srgbClr val="0070C0"/>
                </a:solidFill>
              </a:rPr>
              <a:t>的回应、庄严的决志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婚礼</a:t>
            </a:r>
            <a:r>
              <a:rPr lang="zh-CN" altLang="en-US" dirty="0">
                <a:solidFill>
                  <a:srgbClr val="0070C0"/>
                </a:solidFill>
              </a:rPr>
              <a:t>、洗礼等重要时刻</a:t>
            </a:r>
            <a:r>
              <a:rPr lang="en-US" altLang="zh-CN" dirty="0">
                <a:solidFill>
                  <a:srgbClr val="0070C0"/>
                </a:solidFill>
              </a:rPr>
              <a:t>……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77617"/>
              </p:ext>
            </p:extLst>
          </p:nvPr>
        </p:nvGraphicFramePr>
        <p:xfrm>
          <a:off x="609600" y="1600200"/>
          <a:ext cx="11184834" cy="838317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317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新细明体" charset="0"/>
                        </a:rPr>
                        <a:t>6:8</a:t>
                      </a:r>
                      <a:endParaRPr 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我又听见主的声音说：“我可以差遣谁呢？谁肯为我们去呢？”我说：“我在这里，请差遣我！”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8 </a:t>
            </a:r>
            <a:r>
              <a:rPr lang="zh-CN" altLang="en-US" dirty="0"/>
              <a:t>回应呼召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8692" y="1527810"/>
            <a:ext cx="10854616" cy="15589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受差遣者的身份</a:t>
            </a:r>
          </a:p>
          <a:p>
            <a:pPr lvl="1"/>
            <a:r>
              <a:rPr lang="zh-CN" altLang="en-US" sz="2800" dirty="0">
                <a:solidFill>
                  <a:srgbClr val="0070C0"/>
                </a:solidFill>
              </a:rPr>
              <a:t>仆人、使者（苏武）、将士、门徒、儿女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8692" y="2586240"/>
            <a:ext cx="10854616" cy="18163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800" b="1" dirty="0">
                <a:solidFill>
                  <a:srgbClr val="FF0000"/>
                </a:solidFill>
              </a:rPr>
              <a:t>基督徒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lvl="2"/>
            <a:r>
              <a:rPr lang="zh-CN" altLang="en-US" sz="2800" b="1" dirty="0">
                <a:solidFill>
                  <a:srgbClr val="FF0000"/>
                </a:solidFill>
              </a:rPr>
              <a:t>小基督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lvl="2"/>
            <a:r>
              <a:rPr lang="zh-CN" altLang="en-US" sz="2800" b="1" dirty="0">
                <a:solidFill>
                  <a:srgbClr val="FF0000"/>
                </a:solidFill>
              </a:rPr>
              <a:t>圣灵内住：“现在主耶和华差遣我和他的灵来”</a:t>
            </a:r>
            <a:r>
              <a:rPr lang="zh-CN" altLang="en-US" sz="2200" dirty="0">
                <a:solidFill>
                  <a:srgbClr val="FF0000"/>
                </a:solidFill>
              </a:rPr>
              <a:t>（赛</a:t>
            </a:r>
            <a:r>
              <a:rPr lang="en-US" altLang="zh-CN" sz="2200" dirty="0" smtClean="0">
                <a:solidFill>
                  <a:srgbClr val="FF0000"/>
                </a:solidFill>
              </a:rPr>
              <a:t>48:16</a:t>
            </a:r>
            <a:r>
              <a:rPr lang="zh-CN" altLang="en-US" sz="2200" dirty="0" smtClean="0">
                <a:solidFill>
                  <a:srgbClr val="FF0000"/>
                </a:solidFill>
              </a:rPr>
              <a:t>）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9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8 </a:t>
            </a:r>
            <a:r>
              <a:rPr lang="zh-CN" altLang="en-US" dirty="0"/>
              <a:t>回应呼召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91757"/>
            <a:ext cx="10854616" cy="12873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受差遣意味着什么</a:t>
            </a:r>
          </a:p>
          <a:p>
            <a:pPr lvl="1"/>
            <a:r>
              <a:rPr lang="zh-CN" altLang="en-US" sz="2800" dirty="0">
                <a:solidFill>
                  <a:srgbClr val="0070C0"/>
                </a:solidFill>
              </a:rPr>
              <a:t>劳苦、</a:t>
            </a:r>
            <a:r>
              <a:rPr lang="zh-CN" altLang="en-US" sz="2800" dirty="0" smtClean="0">
                <a:solidFill>
                  <a:srgbClr val="0070C0"/>
                </a:solidFill>
              </a:rPr>
              <a:t>苦难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079102"/>
            <a:ext cx="10854616" cy="2631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800" b="1" dirty="0">
                <a:solidFill>
                  <a:srgbClr val="FF0000"/>
                </a:solidFill>
              </a:rPr>
              <a:t>福分、荣耀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lvl="2"/>
            <a:r>
              <a:rPr lang="zh-CN" altLang="en-US" sz="2800" dirty="0"/>
              <a:t>这人的脚登山何等佳美！ 耶和华归回锡安的时候，他们必亲眼看见。 （赛</a:t>
            </a:r>
            <a:r>
              <a:rPr lang="en-US" altLang="zh-CN" sz="2800" dirty="0" smtClean="0"/>
              <a:t>52:7-8</a:t>
            </a:r>
            <a:r>
              <a:rPr lang="zh-CN" altLang="en-US" sz="2800" dirty="0" smtClean="0"/>
              <a:t>）</a:t>
            </a:r>
            <a:endParaRPr lang="en-US" altLang="zh-CN" sz="2800" dirty="0"/>
          </a:p>
          <a:p>
            <a:pPr lvl="2"/>
            <a:r>
              <a:rPr lang="zh-CN" altLang="en-US" sz="2800" dirty="0"/>
              <a:t>他以拯救为衣给我穿上，以公义为袍给我披上。好像新郎戴上华冠，又像新妇佩戴妆饰。（赛</a:t>
            </a:r>
            <a:r>
              <a:rPr lang="en-US" altLang="zh-CN" sz="2800" dirty="0"/>
              <a:t>61:10</a:t>
            </a:r>
            <a:r>
              <a:rPr lang="zh-CN" altLang="en-US" sz="2800" dirty="0"/>
              <a:t>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39242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8 </a:t>
            </a:r>
            <a:r>
              <a:rPr lang="zh-CN" altLang="en-US" dirty="0"/>
              <a:t>回应呼召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7810"/>
            <a:ext cx="10854616" cy="287929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受神差遣的人</a:t>
            </a:r>
          </a:p>
          <a:p>
            <a:pPr lvl="1"/>
            <a:r>
              <a:rPr lang="zh-CN" altLang="en-US" sz="2800" dirty="0">
                <a:solidFill>
                  <a:srgbClr val="0070C0"/>
                </a:solidFill>
              </a:rPr>
              <a:t>先知、士师等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lvl="1"/>
            <a:r>
              <a:rPr lang="zh-CN" altLang="en-US" sz="2800" dirty="0">
                <a:solidFill>
                  <a:srgbClr val="0070C0"/>
                </a:solidFill>
              </a:rPr>
              <a:t>主耶稣（受差遣者最好的榜样）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lvl="1"/>
            <a:r>
              <a:rPr lang="zh-CN" altLang="en-US" sz="2800" dirty="0">
                <a:solidFill>
                  <a:srgbClr val="0070C0"/>
                </a:solidFill>
              </a:rPr>
              <a:t>主耶稣的门徒（彼得、保罗、戴德生、宋尚节、你我）</a:t>
            </a:r>
            <a:endParaRPr lang="en-US" altLang="zh-CN" sz="256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86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 听之而不悟，视之而不明</a:t>
            </a:r>
            <a:r>
              <a:rPr lang="en-US" dirty="0"/>
              <a:t> </a:t>
            </a:r>
            <a:endParaRPr lang="zh-CN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7784" y="3079102"/>
            <a:ext cx="10854616" cy="349707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深文理和合本：听之而不悟，视之而不明</a:t>
            </a:r>
            <a:endParaRPr lang="en-US" altLang="zh-C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11428"/>
              </p:ext>
            </p:extLst>
          </p:nvPr>
        </p:nvGraphicFramePr>
        <p:xfrm>
          <a:off x="609600" y="1600200"/>
          <a:ext cx="10972800" cy="946185"/>
        </p:xfrm>
        <a:graphic>
          <a:graphicData uri="http://schemas.openxmlformats.org/drawingml/2006/table">
            <a:tbl>
              <a:tblPr/>
              <a:tblGrid>
                <a:gridCol w="768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4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6185">
                <a:tc>
                  <a:txBody>
                    <a:bodyPr/>
                    <a:lstStyle/>
                    <a:p>
                      <a:r>
                        <a:rPr lang="en-US" sz="2600">
                          <a:latin typeface="新细明体" charset="0"/>
                        </a:rPr>
                        <a:t>6:9</a:t>
                      </a:r>
                      <a:endParaRPr lang="en-U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他说：“你去告诉这百姓说：‘你们听是要听见，却不明白；看是要看见，却不晓得。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736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6:10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新细明体" charset="0"/>
              </a:rPr>
              <a:t>要使这百姓</a:t>
            </a:r>
            <a:r>
              <a:rPr lang="en-US" altLang="zh-CN" dirty="0">
                <a:latin typeface="新细明体" charset="0"/>
              </a:rPr>
              <a:t>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心蒙脂油，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新细明体" charset="0"/>
              </a:rPr>
              <a:t>	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        耳朵发沉，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新细明体" charset="0"/>
              </a:rPr>
              <a:t>	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                眼睛昏迷；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en-US" altLang="zh-CN" dirty="0">
                <a:latin typeface="新细明体" charset="0"/>
              </a:rPr>
              <a:t>	</a:t>
            </a:r>
            <a:r>
              <a:rPr lang="zh-CN" altLang="en-US" dirty="0">
                <a:latin typeface="新细明体" charset="0"/>
              </a:rPr>
              <a:t>恐怕</a:t>
            </a:r>
            <a:r>
              <a:rPr lang="en-US" altLang="zh-CN" dirty="0">
                <a:solidFill>
                  <a:srgbClr val="FF0000"/>
                </a:solidFill>
                <a:latin typeface="新细明体" charset="0"/>
              </a:rPr>
              <a:t>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                眼睛看见，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新细明体" charset="0"/>
              </a:rPr>
              <a:t>	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        耳朵听见，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新细明体" charset="0"/>
              </a:rPr>
              <a:t>		</a:t>
            </a:r>
            <a:r>
              <a:rPr lang="zh-CN" altLang="en-US" dirty="0">
                <a:solidFill>
                  <a:srgbClr val="FF0000"/>
                </a:solidFill>
                <a:latin typeface="新细明体" charset="0"/>
              </a:rPr>
              <a:t>心里明白，</a:t>
            </a:r>
            <a:endParaRPr lang="en-US" altLang="zh-CN" dirty="0">
              <a:solidFill>
                <a:srgbClr val="FF0000"/>
              </a:solidFill>
              <a:latin typeface="新细明体" charset="0"/>
            </a:endParaRPr>
          </a:p>
          <a:p>
            <a:pPr marL="0" indent="0">
              <a:buNone/>
            </a:pPr>
            <a:r>
              <a:rPr lang="zh-CN" altLang="en-US" dirty="0">
                <a:latin typeface="新细明体" charset="0"/>
              </a:rPr>
              <a:t>回转过来，便得医治。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16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 </a:t>
            </a:r>
            <a:r>
              <a:rPr lang="en-US" altLang="zh-CN" dirty="0"/>
              <a:t>-10</a:t>
            </a:r>
            <a:endParaRPr lang="zh-CN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692" y="1816917"/>
            <a:ext cx="10555899" cy="395740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出</a:t>
            </a:r>
            <a:r>
              <a:rPr lang="en-US" dirty="0"/>
              <a:t>8:15</a:t>
            </a:r>
            <a:r>
              <a:rPr lang="zh-CN" altLang="en-US" dirty="0"/>
              <a:t>：法老见灾祸松缓，就硬着心，不肯听他们，正如耶和华所说的</a:t>
            </a:r>
            <a:endParaRPr lang="en-US" altLang="zh-CN" dirty="0"/>
          </a:p>
          <a:p>
            <a:r>
              <a:rPr lang="zh-CN" altLang="en-US" dirty="0"/>
              <a:t>亚</a:t>
            </a:r>
            <a:r>
              <a:rPr lang="en-US" dirty="0"/>
              <a:t>7:11-12</a:t>
            </a:r>
            <a:r>
              <a:rPr lang="en-US" altLang="zh-CN" dirty="0"/>
              <a:t>:</a:t>
            </a:r>
            <a:r>
              <a:rPr lang="zh-CN" altLang="en-US" dirty="0"/>
              <a:t> 不肯听从，扭转肩头，塞耳不听，使心硬如金钢石</a:t>
            </a:r>
            <a:endParaRPr lang="en-US" altLang="zh-CN" dirty="0"/>
          </a:p>
          <a:p>
            <a:r>
              <a:rPr lang="zh-CN" altLang="en-US" dirty="0"/>
              <a:t>亚</a:t>
            </a:r>
            <a:r>
              <a:rPr lang="en-US" dirty="0"/>
              <a:t>7:12-14</a:t>
            </a:r>
            <a:r>
              <a:rPr lang="en-US" altLang="zh-CN" dirty="0"/>
              <a:t>:</a:t>
            </a:r>
            <a:r>
              <a:rPr lang="zh-CN" altLang="en-US" dirty="0"/>
              <a:t> 故此，万军之耶和华大发烈怒。万军之耶和华说：‘我曾呼唤他们，他们不听；将来他们呼求我，我也不听！’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8195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370" y="2027583"/>
            <a:ext cx="5715387" cy="368932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zh-CN" sz="2600" dirty="0"/>
              <a:t>赛</a:t>
            </a:r>
            <a:r>
              <a:rPr lang="en-US" altLang="zh-CN" sz="2600" dirty="0"/>
              <a:t>1——</a:t>
            </a:r>
            <a:r>
              <a:rPr lang="zh-CN" altLang="en-US" sz="2600" dirty="0"/>
              <a:t>止住作恶，学习行善</a:t>
            </a:r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00" dirty="0"/>
              <a:t>赛</a:t>
            </a:r>
            <a:r>
              <a:rPr lang="en-US" altLang="zh-CN" sz="2600" dirty="0"/>
              <a:t>2-4——</a:t>
            </a:r>
            <a:r>
              <a:rPr lang="zh-CN" altLang="en-US" sz="2600" dirty="0"/>
              <a:t>审判与救赎的日子</a:t>
            </a:r>
            <a:endParaRPr lang="en-US" altLang="zh-CN" sz="2600" dirty="0"/>
          </a:p>
          <a:p>
            <a:pPr>
              <a:lnSpc>
                <a:spcPct val="140000"/>
              </a:lnSpc>
              <a:spcBef>
                <a:spcPts val="25"/>
              </a:spcBef>
              <a:spcAft>
                <a:spcPts val="0"/>
              </a:spcAft>
            </a:pPr>
            <a:r>
              <a:rPr lang="zh-CN" altLang="en-US" sz="2600" dirty="0"/>
              <a:t>赛</a:t>
            </a:r>
            <a:r>
              <a:rPr lang="en-US" altLang="zh-CN" sz="2600" dirty="0"/>
              <a:t>5——</a:t>
            </a:r>
            <a:r>
              <a:rPr lang="zh-CN" altLang="en-US" sz="2600" dirty="0"/>
              <a:t>祸哉！愚妄人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前情回顾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1927688"/>
            <a:ext cx="609600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zh-CN" altLang="en-US" sz="2800" dirty="0">
                <a:latin typeface="Calibri" charset="0"/>
                <a:ea typeface="DengXian" charset="-122"/>
                <a:cs typeface="Times New Roman" charset="0"/>
              </a:rPr>
              <a:t>神借先知预言：</a:t>
            </a:r>
            <a:endParaRPr lang="en-US" altLang="zh-CN" sz="2800" dirty="0">
              <a:latin typeface="Calibri" charset="0"/>
              <a:ea typeface="DengXian" charset="-122"/>
              <a:cs typeface="Times New Roman" charset="0"/>
            </a:endParaRPr>
          </a:p>
          <a:p>
            <a:pPr indent="457200">
              <a:spcAft>
                <a:spcPts val="0"/>
              </a:spcAft>
            </a:pPr>
            <a:r>
              <a:rPr lang="zh-CN" altLang="en-US" sz="2800" dirty="0">
                <a:latin typeface="Calibri" charset="0"/>
                <a:ea typeface="DengXian" charset="-122"/>
                <a:cs typeface="Times New Roman" charset="0"/>
              </a:rPr>
              <a:t>（</a:t>
            </a:r>
            <a:r>
              <a:rPr lang="en-US" sz="2800" dirty="0">
                <a:latin typeface="Calibri" charset="0"/>
                <a:ea typeface="DengXian" charset="-122"/>
                <a:cs typeface="Times New Roman" charset="0"/>
              </a:rPr>
              <a:t>1</a:t>
            </a:r>
            <a:r>
              <a:rPr lang="zh-CN" altLang="en-US" sz="2800" dirty="0">
                <a:latin typeface="Calibri" charset="0"/>
                <a:ea typeface="DengXian" charset="-122"/>
                <a:cs typeface="Times New Roman" charset="0"/>
              </a:rPr>
              <a:t>）降祸：借着降祸的预言，呼吁悖逆者（恶人）尽快悔改，给他们时间和机会，同时宣告对终不悔改者必临的审判。</a:t>
            </a:r>
            <a:endParaRPr lang="en-US" altLang="zh-CN" sz="2800" dirty="0">
              <a:latin typeface="Calibri" charset="0"/>
              <a:ea typeface="DengXian" charset="-122"/>
              <a:cs typeface="Times New Roman" charset="0"/>
            </a:endParaRPr>
          </a:p>
          <a:p>
            <a:pPr indent="457200">
              <a:spcAft>
                <a:spcPts val="0"/>
              </a:spcAft>
            </a:pPr>
            <a:r>
              <a:rPr lang="zh-CN" altLang="en-US" sz="2800" dirty="0">
                <a:latin typeface="Calibri" charset="0"/>
                <a:ea typeface="DengXian" charset="-122"/>
                <a:cs typeface="Times New Roman" charset="0"/>
              </a:rPr>
              <a:t>（</a:t>
            </a:r>
            <a:r>
              <a:rPr lang="en-US" sz="2800" dirty="0">
                <a:latin typeface="Calibri" charset="0"/>
                <a:ea typeface="DengXian" charset="-122"/>
                <a:cs typeface="Times New Roman" charset="0"/>
              </a:rPr>
              <a:t>2</a:t>
            </a:r>
            <a:r>
              <a:rPr lang="zh-CN" altLang="en-US" sz="2800" dirty="0">
                <a:latin typeface="Calibri" charset="0"/>
                <a:ea typeface="DengXian" charset="-122"/>
                <a:cs typeface="Times New Roman" charset="0"/>
              </a:rPr>
              <a:t>）赐福：借着赐福的应许，给悔改跟从神的人（义人）安慰与盼望。</a:t>
            </a:r>
            <a:endParaRPr lang="en-US" sz="2800" dirty="0">
              <a:effectLst/>
              <a:latin typeface="Calibri" charset="0"/>
              <a:ea typeface="DengXian" charset="-122"/>
              <a:cs typeface="Times New Roman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 </a:t>
            </a:r>
            <a:r>
              <a:rPr lang="en-US" altLang="zh-CN" dirty="0"/>
              <a:t>-10</a:t>
            </a:r>
            <a:endParaRPr lang="zh-CN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7785" y="1940989"/>
            <a:ext cx="10377538" cy="395740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/>
              <a:t>仆人只管尽忠，过程信靠主、结果交给主</a:t>
            </a:r>
          </a:p>
          <a:p>
            <a:r>
              <a:rPr lang="zh-CN" altLang="en-US" sz="2800" dirty="0">
                <a:solidFill>
                  <a:srgbClr val="FF0000"/>
                </a:solidFill>
              </a:rPr>
              <a:t>结</a:t>
            </a:r>
            <a:r>
              <a:rPr lang="en-US" sz="2800" dirty="0">
                <a:solidFill>
                  <a:srgbClr val="FF0000"/>
                </a:solidFill>
              </a:rPr>
              <a:t>2:7</a:t>
            </a:r>
            <a:r>
              <a:rPr lang="zh-CN" altLang="en-US" sz="2800" dirty="0">
                <a:solidFill>
                  <a:srgbClr val="FF0000"/>
                </a:solidFill>
              </a:rPr>
              <a:t> 你只管将我的话告诉他们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411480" lvl="1" indent="-41148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</a:rPr>
              <a:t>雅</a:t>
            </a:r>
            <a:r>
              <a:rPr lang="en-US" sz="2800" dirty="0">
                <a:solidFill>
                  <a:srgbClr val="FF0000"/>
                </a:solidFill>
              </a:rPr>
              <a:t>5:19-20 </a:t>
            </a:r>
            <a:r>
              <a:rPr lang="zh-CN" altLang="en-US" sz="2800" dirty="0">
                <a:solidFill>
                  <a:srgbClr val="FF0000"/>
                </a:solidFill>
              </a:rPr>
              <a:t>我的弟兄们，你们中间若有失迷真道的，有人使他回转；这人该知道叫一个罪人从迷路上转回，便是救一个灵魂不死，并且遮盖许多的罪。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11-12</a:t>
            </a: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0180"/>
              </p:ext>
            </p:extLst>
          </p:nvPr>
        </p:nvGraphicFramePr>
        <p:xfrm>
          <a:off x="609600" y="1613452"/>
          <a:ext cx="10972800" cy="1419277"/>
        </p:xfrm>
        <a:graphic>
          <a:graphicData uri="http://schemas.openxmlformats.org/drawingml/2006/table">
            <a:tbl>
              <a:tblPr/>
              <a:tblGrid>
                <a:gridCol w="1126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6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6185">
                <a:tc>
                  <a:txBody>
                    <a:bodyPr/>
                    <a:lstStyle/>
                    <a:p>
                      <a:r>
                        <a:rPr lang="cs-CZ" sz="2600" dirty="0">
                          <a:latin typeface="新细明体" charset="0"/>
                        </a:rPr>
                        <a:t>6:11</a:t>
                      </a:r>
                      <a:endParaRPr lang="cs-CZ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我就说：“主啊！这到几时为止呢？”他说：“直到城邑荒凉，无人居住，房屋空闲无人，地土极其荒凉。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r>
                        <a:rPr lang="is-IS" sz="2600">
                          <a:latin typeface="新细明体" charset="0"/>
                        </a:rPr>
                        <a:t>6:12</a:t>
                      </a:r>
                      <a:endParaRPr lang="is-IS" sz="2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并且耶和华将人迁到远方，在这境内撇下的地土很多。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04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13a</a:t>
            </a:r>
            <a:r>
              <a:rPr lang="zh-CN" altLang="en-US" dirty="0"/>
              <a:t> 十分之一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17913"/>
            <a:ext cx="10800522" cy="3376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“论到你奉耶和华的名向我们所说的话，我们必不听从。我们定要成就我们口中所出的一切话，向天后烧香、浇奠祭，按着我们与我们列祖、君王、首领在犹大的城邑中和耶路撒冷的街市上素常所行的一样；因为那时我们吃饱饭、享福乐，并不见灾祸。自从我们停止向天后烧香、浇奠祭，我们倒缺乏一切，又因刀剑饥荒灭绝</a:t>
            </a:r>
            <a:r>
              <a:rPr lang="zh-CN" altLang="en-US" sz="2400" dirty="0" smtClean="0"/>
              <a:t>。”</a:t>
            </a:r>
            <a:endParaRPr lang="en-US" altLang="zh-CN" sz="24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耶利米：“你们烧香，得罪耶和华，没有听从他的话，没有遵行他的律法、条例、法度，所以你们遭遇这灾祸，正如今日一样。”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答：“我们定要偿还所许的愿，向天后烧香、浇奠祭。</a:t>
            </a:r>
            <a:r>
              <a:rPr lang="zh-CN" altLang="en-US" sz="2400" dirty="0" smtClean="0"/>
              <a:t>”</a:t>
            </a:r>
            <a:r>
              <a:rPr lang="zh-CN" altLang="en-US" sz="1800" dirty="0" smtClean="0"/>
              <a:t>（耶</a:t>
            </a:r>
            <a:r>
              <a:rPr lang="en-US" sz="1800" dirty="0"/>
              <a:t>44:16-18</a:t>
            </a:r>
            <a:r>
              <a:rPr lang="zh-CN" altLang="en-US" sz="1800" dirty="0"/>
              <a:t>，</a:t>
            </a:r>
            <a:r>
              <a:rPr lang="en-US" sz="1800" dirty="0"/>
              <a:t>23</a:t>
            </a:r>
            <a:r>
              <a:rPr lang="zh-CN" altLang="en-US" sz="1800" dirty="0"/>
              <a:t>，</a:t>
            </a:r>
            <a:r>
              <a:rPr lang="en-US" sz="1800" dirty="0"/>
              <a:t>25</a:t>
            </a:r>
            <a:r>
              <a:rPr lang="zh-CN" altLang="en-US" sz="1800" dirty="0"/>
              <a:t>）</a:t>
            </a:r>
            <a:r>
              <a:rPr lang="en-US" sz="1800" dirty="0"/>
              <a:t> </a:t>
            </a:r>
            <a:endParaRPr lang="en-US" altLang="zh-CN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76029"/>
              </p:ext>
            </p:extLst>
          </p:nvPr>
        </p:nvGraphicFramePr>
        <p:xfrm>
          <a:off x="609600" y="1600200"/>
          <a:ext cx="10972800" cy="552157"/>
        </p:xfrm>
        <a:graphic>
          <a:graphicData uri="http://schemas.openxmlformats.org/drawingml/2006/table">
            <a:tbl>
              <a:tblPr/>
              <a:tblGrid>
                <a:gridCol w="1205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66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2157">
                <a:tc>
                  <a:txBody>
                    <a:bodyPr/>
                    <a:lstStyle/>
                    <a:p>
                      <a:r>
                        <a:rPr lang="is-IS" sz="2600" dirty="0">
                          <a:latin typeface="新细明体" charset="0"/>
                        </a:rPr>
                        <a:t>6:13</a:t>
                      </a:r>
                      <a:r>
                        <a:rPr lang="en-US" altLang="zh-CN" sz="2600" dirty="0">
                          <a:latin typeface="新细明体" charset="0"/>
                        </a:rPr>
                        <a:t>a</a:t>
                      </a:r>
                      <a:endParaRPr lang="is-I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境内剩下的人若还有十分之一，也必被吞灭，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576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28"/>
            <a:ext cx="10972800" cy="1013460"/>
          </a:xfrm>
        </p:spPr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13b</a:t>
            </a:r>
            <a:r>
              <a:rPr lang="zh-CN" alt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41634"/>
              </p:ext>
            </p:extLst>
          </p:nvPr>
        </p:nvGraphicFramePr>
        <p:xfrm>
          <a:off x="609600" y="1207963"/>
          <a:ext cx="10972800" cy="946185"/>
        </p:xfrm>
        <a:graphic>
          <a:graphicData uri="http://schemas.openxmlformats.org/drawingml/2006/table">
            <a:tbl>
              <a:tblPr/>
              <a:tblGrid>
                <a:gridCol w="1245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7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6185">
                <a:tc>
                  <a:txBody>
                    <a:bodyPr/>
                    <a:lstStyle/>
                    <a:p>
                      <a:r>
                        <a:rPr lang="is-IS" sz="2600" dirty="0">
                          <a:latin typeface="新细明体" charset="0"/>
                        </a:rPr>
                        <a:t>6:13</a:t>
                      </a:r>
                      <a:r>
                        <a:rPr lang="en-US" altLang="zh-CN" sz="2600" dirty="0">
                          <a:latin typeface="新细明体" charset="0"/>
                        </a:rPr>
                        <a:t>b</a:t>
                      </a:r>
                      <a:endParaRPr lang="is-I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像栗树、橡树，虽被砍伐，树墩子却仍存留。这圣洁的种类在国中也是如此</a:t>
                      </a:r>
                      <a:r>
                        <a:rPr lang="zh-CN" altLang="en-US" sz="2600" dirty="0" smtClean="0">
                          <a:latin typeface="新细明体" charset="0"/>
                        </a:rPr>
                        <a:t>。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77" y="621455"/>
            <a:ext cx="1288305" cy="52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28" y="1237730"/>
            <a:ext cx="979453" cy="401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51" y="3352081"/>
            <a:ext cx="2599563" cy="194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36" y="2392413"/>
            <a:ext cx="1978586" cy="2975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0817" r="30800" b="52146"/>
          <a:stretch/>
        </p:blipFill>
        <p:spPr>
          <a:xfrm>
            <a:off x="7221244" y="3558442"/>
            <a:ext cx="2630658" cy="1881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9311" y="54399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栗树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1931" y="54646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橡树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20" y="5545684"/>
            <a:ext cx="1288305" cy="5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42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28"/>
            <a:ext cx="10972800" cy="1013460"/>
          </a:xfrm>
        </p:spPr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13b</a:t>
            </a:r>
            <a:r>
              <a:rPr lang="zh-CN" alt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77" y="621455"/>
            <a:ext cx="1288305" cy="52812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6801" y="1872486"/>
            <a:ext cx="5624256" cy="171407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赛</a:t>
            </a:r>
            <a:r>
              <a:rPr lang="en-US" sz="3200" dirty="0"/>
              <a:t>11:1-</a:t>
            </a:r>
            <a:r>
              <a:rPr lang="zh-CN" altLang="en-US" sz="3200" dirty="0"/>
              <a:t>从耶西的本（注：原文作     ）必发一条，从他根生的枝子必结果实。</a:t>
            </a:r>
            <a:endParaRPr lang="en-US" altLang="zh-CN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6801" y="3613994"/>
            <a:ext cx="5624256" cy="262831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彼前</a:t>
            </a:r>
            <a:r>
              <a:rPr lang="en-US" sz="3200" dirty="0"/>
              <a:t>2:9-</a:t>
            </a:r>
            <a:r>
              <a:rPr lang="zh-CN" altLang="en-US" sz="3200" dirty="0"/>
              <a:t>惟有你们是被拣选的族类，是有君尊的祭司，是圣洁的国度，是属神的子民。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t="-616" r="30224"/>
          <a:stretch/>
        </p:blipFill>
        <p:spPr>
          <a:xfrm>
            <a:off x="1669774" y="2428664"/>
            <a:ext cx="416934" cy="427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23" y="3087756"/>
            <a:ext cx="4073306" cy="27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0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28"/>
            <a:ext cx="10972800" cy="1013460"/>
          </a:xfrm>
        </p:spPr>
        <p:txBody>
          <a:bodyPr/>
          <a:lstStyle/>
          <a:p>
            <a:r>
              <a:rPr lang="zh-CN" altLang="en-US" dirty="0"/>
              <a:t>应用：主给我们的使命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23" y="3087756"/>
            <a:ext cx="4073306" cy="27106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544505"/>
            <a:ext cx="6883214" cy="504671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他看见许多的人，就怜悯他们，因为他们困苦流离，如同羊没有牧人一般。于是对门徒说：“要收的庄稼多，做工的人少；所以，你们当求庄稼的主，打发工人出去收他的庄稼。”（太</a:t>
            </a:r>
            <a:r>
              <a:rPr lang="en-US" sz="2800" dirty="0"/>
              <a:t>9:36-38</a:t>
            </a:r>
            <a:r>
              <a:rPr lang="zh-CN" altLang="en-US" sz="2800" dirty="0"/>
              <a:t>）</a:t>
            </a:r>
            <a:endParaRPr lang="en-US" sz="2800" dirty="0"/>
          </a:p>
          <a:p>
            <a:r>
              <a:rPr lang="zh-CN" altLang="en-US" sz="2800" dirty="0"/>
              <a:t>我告诉你们：举目向田观看，庄稼已经熟了，可以收割了。（约</a:t>
            </a:r>
            <a:r>
              <a:rPr lang="en-US" sz="2800" dirty="0"/>
              <a:t>4:35</a:t>
            </a:r>
            <a:r>
              <a:rPr lang="zh-CN" altLang="en-US" sz="2800" dirty="0" smtClean="0"/>
              <a:t>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336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28"/>
            <a:ext cx="10972800" cy="1013460"/>
          </a:xfrm>
        </p:spPr>
        <p:txBody>
          <a:bodyPr/>
          <a:lstStyle/>
          <a:p>
            <a:r>
              <a:rPr lang="zh-CN" altLang="en-US" dirty="0"/>
              <a:t>应用：主给我们的使命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1742" y="1438488"/>
            <a:ext cx="7134081" cy="504671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大</a:t>
            </a:r>
            <a:r>
              <a:rPr lang="zh-CN" altLang="en-US" sz="2800" dirty="0">
                <a:solidFill>
                  <a:srgbClr val="FF0000"/>
                </a:solidFill>
              </a:rPr>
              <a:t>使命</a:t>
            </a:r>
            <a:r>
              <a:rPr lang="en-US" altLang="zh-CN" sz="2800" dirty="0">
                <a:solidFill>
                  <a:srgbClr val="FF0000"/>
                </a:solidFill>
              </a:rPr>
              <a:t>——</a:t>
            </a:r>
            <a:r>
              <a:rPr lang="zh-CN" altLang="en-US" sz="2800" dirty="0"/>
              <a:t>耶稣进前来，对他们说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/>
              <a:t>“</a:t>
            </a:r>
            <a:r>
              <a:rPr lang="zh-CN" altLang="en-US" sz="2800" dirty="0"/>
              <a:t>天上地下所有的权柄都赐给我了。所以，你们要去，使万民作我的门徒，奉父、子、圣灵的名给他们施洗。凡我所吩咐你们的，都教训他们遵守，我就常与你们同在，直到世界的末了。”（太</a:t>
            </a:r>
            <a:r>
              <a:rPr lang="en-US" sz="2800" dirty="0"/>
              <a:t>28:18-20</a:t>
            </a:r>
            <a:r>
              <a:rPr lang="zh-CN" altLang="en-US" sz="2800" dirty="0"/>
              <a:t>）</a:t>
            </a:r>
            <a:r>
              <a:rPr lang="en-US" sz="2800" dirty="0"/>
              <a:t>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23" y="3087756"/>
            <a:ext cx="4073306" cy="27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6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38328" y="1272209"/>
            <a:ext cx="4598504" cy="46647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12801" y="2521225"/>
            <a:ext cx="2249558" cy="2166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73822" y="2120347"/>
            <a:ext cx="3120889" cy="296269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99378" y="2786269"/>
            <a:ext cx="1669776" cy="16308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2 (No Border) 9"/>
          <p:cNvSpPr/>
          <p:nvPr/>
        </p:nvSpPr>
        <p:spPr>
          <a:xfrm>
            <a:off x="8136832" y="1272209"/>
            <a:ext cx="3405809" cy="569843"/>
          </a:xfrm>
          <a:prstGeom prst="callout2">
            <a:avLst>
              <a:gd name="adj1" fmla="val 44332"/>
              <a:gd name="adj2" fmla="val -162"/>
              <a:gd name="adj3" fmla="val 44332"/>
              <a:gd name="adj4" fmla="val -8107"/>
              <a:gd name="adj5" fmla="val 103198"/>
              <a:gd name="adj6" fmla="val -334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solidFill>
                  <a:sysClr val="windowText" lastClr="000000"/>
                </a:solidFill>
              </a:rPr>
              <a:t>你的关注：全然交托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  <p:sp>
        <p:nvSpPr>
          <p:cNvPr id="11" name="Line Callout 2 (No Border) 10"/>
          <p:cNvSpPr/>
          <p:nvPr/>
        </p:nvSpPr>
        <p:spPr>
          <a:xfrm>
            <a:off x="8249473" y="2107095"/>
            <a:ext cx="3902767" cy="569843"/>
          </a:xfrm>
          <a:prstGeom prst="callout2">
            <a:avLst>
              <a:gd name="adj1" fmla="val 44332"/>
              <a:gd name="adj2" fmla="val -162"/>
              <a:gd name="adj3" fmla="val 44332"/>
              <a:gd name="adj4" fmla="val -8107"/>
              <a:gd name="adj5" fmla="val 133431"/>
              <a:gd name="adj6" fmla="val -408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solidFill>
                  <a:sysClr val="windowText" lastClr="000000"/>
                </a:solidFill>
              </a:rPr>
              <a:t>交托你的责任：小心顺服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8322358" y="4270927"/>
            <a:ext cx="2570927" cy="569843"/>
          </a:xfrm>
          <a:prstGeom prst="callout2">
            <a:avLst>
              <a:gd name="adj1" fmla="val 44332"/>
              <a:gd name="adj2" fmla="val -162"/>
              <a:gd name="adj3" fmla="val 44332"/>
              <a:gd name="adj4" fmla="val -8107"/>
              <a:gd name="adj5" fmla="val -34011"/>
              <a:gd name="adj6" fmla="val -39958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solidFill>
                  <a:sysClr val="windowText" lastClr="000000"/>
                </a:solidFill>
              </a:rPr>
              <a:t>不要把责任放大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Callout 2 (No Border) 12"/>
          <p:cNvSpPr/>
          <p:nvPr/>
        </p:nvSpPr>
        <p:spPr>
          <a:xfrm>
            <a:off x="8024185" y="4840770"/>
            <a:ext cx="1265588" cy="569843"/>
          </a:xfrm>
          <a:prstGeom prst="callout2">
            <a:avLst>
              <a:gd name="adj1" fmla="val 44332"/>
              <a:gd name="adj2" fmla="val -162"/>
              <a:gd name="adj3" fmla="val 44332"/>
              <a:gd name="adj4" fmla="val -8107"/>
              <a:gd name="adj5" fmla="val -115406"/>
              <a:gd name="adj6" fmla="val -12477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>
                <a:solidFill>
                  <a:sysClr val="windowText" lastClr="000000"/>
                </a:solidFill>
              </a:rPr>
              <a:t>或缩小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825" y="788835"/>
            <a:ext cx="2345636" cy="1013460"/>
          </a:xfrm>
        </p:spPr>
        <p:txBody>
          <a:bodyPr/>
          <a:lstStyle/>
          <a:p>
            <a:r>
              <a:rPr lang="zh-CN" altLang="en-US" dirty="0" smtClean="0"/>
              <a:t>两种错误</a:t>
            </a:r>
            <a:endParaRPr lang="zh-CN" alt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878" y="1908312"/>
            <a:ext cx="3465450" cy="42937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 dirty="0" smtClean="0"/>
              <a:t>1､</a:t>
            </a:r>
            <a:r>
              <a:rPr lang="zh-CN" altLang="en-US" sz="2200" b="1" dirty="0" smtClean="0"/>
              <a:t>太冷漠（责任缩小）</a:t>
            </a:r>
            <a:endParaRPr lang="en-US" altLang="zh-CN" sz="22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贪爱自己、消灭圣灵感动</a:t>
            </a:r>
            <a:endParaRPr lang="en-US" altLang="zh-CN" sz="2200" dirty="0" smtClean="0"/>
          </a:p>
          <a:p>
            <a:pPr>
              <a:lnSpc>
                <a:spcPct val="150000"/>
              </a:lnSpc>
            </a:pPr>
            <a:r>
              <a:rPr lang="en-US" altLang="zh-CN" sz="2200" b="1" dirty="0" smtClean="0"/>
              <a:t>2､</a:t>
            </a:r>
            <a:r>
              <a:rPr lang="zh-CN" altLang="en-US" sz="2200" b="1" dirty="0" smtClean="0"/>
              <a:t>太贪婪（责任放大）</a:t>
            </a:r>
            <a:endParaRPr lang="en-US" altLang="zh-CN" sz="22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重轭压身、无平安，撒旦试探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115899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618" y="4943061"/>
            <a:ext cx="2716696" cy="600158"/>
          </a:xfrm>
        </p:spPr>
        <p:txBody>
          <a:bodyPr/>
          <a:lstStyle/>
          <a:p>
            <a:r>
              <a:rPr lang="zh-CN" altLang="en-US" dirty="0"/>
              <a:t>良性循环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814937"/>
              </p:ext>
            </p:extLst>
          </p:nvPr>
        </p:nvGraphicFramePr>
        <p:xfrm>
          <a:off x="1250121" y="1192696"/>
          <a:ext cx="8128000" cy="468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63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</a:t>
            </a:r>
            <a:r>
              <a:rPr lang="zh-CN" altLang="en-US" dirty="0" smtClean="0"/>
              <a:t>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3" y="1653209"/>
            <a:ext cx="10204174" cy="4526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1､</a:t>
            </a:r>
            <a:r>
              <a:rPr lang="zh-CN" altLang="en-US" dirty="0" smtClean="0"/>
              <a:t> 我在这里，请差遣我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因被赦免</a:t>
            </a:r>
            <a:r>
              <a:rPr lang="zh-CN" altLang="en-US" dirty="0"/>
              <a:t>、被</a:t>
            </a:r>
            <a:r>
              <a:rPr lang="zh-CN" altLang="en-US" dirty="0" smtClean="0"/>
              <a:t>圣灵挑</a:t>
            </a:r>
            <a:r>
              <a:rPr lang="zh-CN" altLang="en-US" dirty="0"/>
              <a:t>旺</a:t>
            </a:r>
            <a:r>
              <a:rPr lang="zh-CN" altLang="en-US" dirty="0" smtClean="0"/>
              <a:t>，我们才能回应</a:t>
            </a:r>
            <a:r>
              <a:rPr lang="zh-CN" altLang="en-US" dirty="0"/>
              <a:t>主的呼</a:t>
            </a:r>
            <a:r>
              <a:rPr lang="zh-CN" altLang="en-US" dirty="0" smtClean="0"/>
              <a:t>召，被主差遣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2､</a:t>
            </a:r>
            <a:r>
              <a:rPr lang="zh-CN" altLang="en-US" dirty="0" smtClean="0"/>
              <a:t>顺服圣灵，自由喜乐传福音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亲近</a:t>
            </a:r>
            <a:r>
              <a:rPr lang="zh-CN" altLang="en-US" dirty="0"/>
              <a:t>顺服神</a:t>
            </a:r>
            <a:r>
              <a:rPr lang="zh-CN" altLang="en-US" dirty="0" smtClean="0"/>
              <a:t>，追求良性循环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41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754829"/>
              </p:ext>
            </p:extLst>
          </p:nvPr>
        </p:nvGraphicFramePr>
        <p:xfrm>
          <a:off x="397565" y="808381"/>
          <a:ext cx="10641496" cy="5654626"/>
        </p:xfrm>
        <a:graphic>
          <a:graphicData uri="http://schemas.openxmlformats.org/drawingml/2006/table">
            <a:tbl>
              <a:tblPr/>
              <a:tblGrid>
                <a:gridCol w="1046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95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r>
                        <a:rPr lang="ru-RU" sz="2400">
                          <a:latin typeface="新细明体" charset="0"/>
                        </a:rPr>
                        <a:t>6:1</a:t>
                      </a:r>
                      <a:endParaRPr lang="ru-RU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>
                          <a:latin typeface="新细明体" charset="0"/>
                        </a:rPr>
                        <a:t>当乌西雅王崩的那年，我见主坐在高高的宝座上。他的衣裳垂下，遮满圣殿。</a:t>
                      </a:r>
                      <a:endParaRPr lang="zh-CN" altLang="en-U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is-IS" sz="2400" dirty="0">
                          <a:latin typeface="新细明体" charset="0"/>
                        </a:rPr>
                        <a:t>6:2</a:t>
                      </a:r>
                      <a:endParaRPr lang="is-I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其上有撒拉弗侍立，各有六个翅膀：用两个翅膀遮脸，两个翅膀遮脚，两个翅膀飞翔。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新细明体" charset="0"/>
                        </a:rPr>
                        <a:t>6:3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彼此呼喊说：“圣哉！圣哉！圣哉！万军之耶和华，他的荣光充满</a:t>
                      </a:r>
                      <a:r>
                        <a:rPr lang="zh-CN" altLang="en-US" sz="2400" dirty="0" smtClean="0">
                          <a:latin typeface="新细明体" charset="0"/>
                        </a:rPr>
                        <a:t>全  地</a:t>
                      </a:r>
                      <a:r>
                        <a:rPr lang="zh-CN" altLang="en-US" sz="2400" dirty="0">
                          <a:latin typeface="新细明体" charset="0"/>
                        </a:rPr>
                        <a:t>！”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r>
                        <a:rPr lang="en-US" sz="2400">
                          <a:latin typeface="新细明体" charset="0"/>
                        </a:rPr>
                        <a:t>6:4</a:t>
                      </a:r>
                      <a:endParaRPr lang="en-U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因呼喊者的声音，门槛的根基震动，殿充满了烟云。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新细明体" charset="0"/>
                        </a:rPr>
                        <a:t>6:5</a:t>
                      </a:r>
                      <a:endParaRPr lang="de-DE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那时我说：“祸哉！我灭亡了！因为我是嘴唇不洁的人，又住在嘴唇不洁的民中；又因我眼见大君王万军之耶和华。”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新细明体" charset="0"/>
                        </a:rPr>
                        <a:t>6:6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>
                          <a:latin typeface="新细明体" charset="0"/>
                        </a:rPr>
                        <a:t>有一撒拉弗飞到我跟前，手里拿着红炭，是用火剪从坛上取下来的，</a:t>
                      </a:r>
                      <a:endParaRPr lang="zh-CN" altLang="en-U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en-US" sz="2400">
                          <a:latin typeface="新细明体" charset="0"/>
                        </a:rPr>
                        <a:t>6:7</a:t>
                      </a:r>
                      <a:endParaRPr lang="en-U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将炭沾我的口说：“看哪，这炭沾了你的嘴，你的罪孽便除掉，你的罪恶就赦免了。”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83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新细明体" charset="0"/>
                        </a:rPr>
                        <a:t>6:8</a:t>
                      </a:r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我又听见主的声音说：“我可以差遣谁呢？谁肯为我们去呢？”我说：“我在这里，请差遣我！”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969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14240"/>
              </p:ext>
            </p:extLst>
          </p:nvPr>
        </p:nvGraphicFramePr>
        <p:xfrm>
          <a:off x="609601" y="1086676"/>
          <a:ext cx="10190922" cy="4426227"/>
        </p:xfrm>
        <a:graphic>
          <a:graphicData uri="http://schemas.openxmlformats.org/drawingml/2006/table">
            <a:tbl>
              <a:tblPr/>
              <a:tblGrid>
                <a:gridCol w="1046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3606">
                <a:tc>
                  <a:txBody>
                    <a:bodyPr/>
                    <a:lstStyle/>
                    <a:p>
                      <a:r>
                        <a:rPr lang="en-US" sz="2400">
                          <a:latin typeface="新细明体" charset="0"/>
                        </a:rPr>
                        <a:t>6:9</a:t>
                      </a:r>
                      <a:endParaRPr lang="en-U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他说：“你去告诉这百姓说：‘你们听是要听见，却不明白；看是要看见，却不晓得。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3606">
                <a:tc>
                  <a:txBody>
                    <a:bodyPr/>
                    <a:lstStyle/>
                    <a:p>
                      <a:r>
                        <a:rPr lang="ru-RU" sz="2400">
                          <a:latin typeface="新细明体" charset="0"/>
                        </a:rPr>
                        <a:t>6:10</a:t>
                      </a:r>
                      <a:endParaRPr lang="ru-RU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要使这百姓心蒙脂油，耳朵发沉，眼睛昏迷；恐怕眼睛看见，耳朵听见，心里明白，回转过来，便得医治。’”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3606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新细明体" charset="0"/>
                        </a:rPr>
                        <a:t>6:11</a:t>
                      </a:r>
                      <a:endParaRPr lang="cs-CZ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我就说：“主啊！这到几时为止呢？”他说：“直到城邑荒凉，无人居住，房屋空闲无人，地土极其荒凉。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803">
                <a:tc>
                  <a:txBody>
                    <a:bodyPr/>
                    <a:lstStyle/>
                    <a:p>
                      <a:r>
                        <a:rPr lang="is-IS" sz="2400">
                          <a:latin typeface="新细明体" charset="0"/>
                        </a:rPr>
                        <a:t>6:12</a:t>
                      </a:r>
                      <a:endParaRPr lang="is-I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并且耶和华将人迁到远方，在这境内撇下的地土很多。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606">
                <a:tc>
                  <a:txBody>
                    <a:bodyPr/>
                    <a:lstStyle/>
                    <a:p>
                      <a:r>
                        <a:rPr lang="is-IS" sz="2400">
                          <a:latin typeface="新细明体" charset="0"/>
                        </a:rPr>
                        <a:t>6:13</a:t>
                      </a:r>
                      <a:endParaRPr lang="is-IS" sz="2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新细明体" charset="0"/>
                        </a:rPr>
                        <a:t>境内剩下的人若还有十分之一，也必被吞灭，像栗树、橡树，虽被砍伐，树墩子却仍存留。这圣洁的种类在国中也是如此。”</a:t>
                      </a:r>
                      <a:endParaRPr lang="zh-CN" alt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29" y="4912490"/>
            <a:ext cx="303145" cy="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06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以赛亚见异象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“异象”不是指幻觉、幻听，而是在正常状态中，看到神以人能理解的荣耀形象显现。（精读本圣经注释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11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6:1-4</a:t>
            </a:r>
            <a:r>
              <a:rPr lang="zh-CN" altLang="en-US" dirty="0"/>
              <a:t> 见异象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38528"/>
              </p:ext>
            </p:extLst>
          </p:nvPr>
        </p:nvGraphicFramePr>
        <p:xfrm>
          <a:off x="980661" y="1531620"/>
          <a:ext cx="9833113" cy="853440"/>
        </p:xfrm>
        <a:graphic>
          <a:graphicData uri="http://schemas.openxmlformats.org/drawingml/2006/table">
            <a:tbl>
              <a:tblPr/>
              <a:tblGrid>
                <a:gridCol w="688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r>
                        <a:rPr lang="ru-RU" sz="2800">
                          <a:latin typeface="新细明体" charset="0"/>
                        </a:rPr>
                        <a:t>6:1</a:t>
                      </a:r>
                      <a:endParaRPr lang="ru-RU" sz="2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新细明体" charset="0"/>
                        </a:rPr>
                        <a:t>当乌西雅王崩的那年，我见主坐在高高的宝座上。他的衣裳垂下，遮满圣殿。</a:t>
                      </a:r>
                      <a:endParaRPr lang="zh-CN" altLang="en-U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80661" y="3034747"/>
            <a:ext cx="10151166" cy="318449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神果真住在地上吗？看哪！天和天上的天，尚且不足你居住的，何况我所建的这殿呢？（王上</a:t>
            </a:r>
            <a:r>
              <a:rPr lang="en-US" dirty="0">
                <a:solidFill>
                  <a:srgbClr val="0070C0"/>
                </a:solidFill>
              </a:rPr>
              <a:t>8:27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zh-CN" altLang="en-US" dirty="0">
                <a:solidFill>
                  <a:srgbClr val="0070C0"/>
                </a:solidFill>
              </a:rPr>
              <a:t>我</a:t>
            </a:r>
            <a:r>
              <a:rPr lang="en-US" altLang="zh-CN" dirty="0">
                <a:solidFill>
                  <a:srgbClr val="0070C0"/>
                </a:solidFill>
              </a:rPr>
              <a:t>……</a:t>
            </a:r>
            <a:r>
              <a:rPr lang="zh-CN" altLang="en-US" dirty="0">
                <a:solidFill>
                  <a:srgbClr val="0070C0"/>
                </a:solidFill>
              </a:rPr>
              <a:t>见有一个宝座安置在天上，又有一位坐在宝座上</a:t>
            </a:r>
            <a:r>
              <a:rPr lang="zh-CN" altLang="en-US" dirty="0" smtClean="0">
                <a:solidFill>
                  <a:srgbClr val="0070C0"/>
                </a:solidFill>
              </a:rPr>
              <a:t>。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zh-CN" altLang="en-US" dirty="0" smtClean="0">
                <a:solidFill>
                  <a:srgbClr val="0070C0"/>
                </a:solidFill>
              </a:rPr>
              <a:t>   （</a:t>
            </a:r>
            <a:r>
              <a:rPr lang="zh-CN" altLang="en-US" dirty="0">
                <a:solidFill>
                  <a:srgbClr val="0070C0"/>
                </a:solidFill>
              </a:rPr>
              <a:t>启</a:t>
            </a:r>
            <a:r>
              <a:rPr lang="en-US" dirty="0" smtClean="0">
                <a:solidFill>
                  <a:srgbClr val="0070C0"/>
                </a:solidFill>
              </a:rPr>
              <a:t>4:2</a:t>
            </a:r>
            <a:r>
              <a:rPr lang="zh-CN" altLang="en-US" dirty="0" smtClean="0">
                <a:solidFill>
                  <a:srgbClr val="0070C0"/>
                </a:solidFill>
              </a:rPr>
              <a:t>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“愿你昼夜看顾这殿，</a:t>
            </a:r>
            <a:r>
              <a:rPr lang="en-US" altLang="zh-CN" dirty="0">
                <a:solidFill>
                  <a:srgbClr val="0070C0"/>
                </a:solidFill>
              </a:rPr>
              <a:t>……</a:t>
            </a:r>
            <a:r>
              <a:rPr lang="zh-CN" altLang="en-US" dirty="0">
                <a:solidFill>
                  <a:srgbClr val="0070C0"/>
                </a:solidFill>
              </a:rPr>
              <a:t>你仆人和你民以色列向此处祈祷的时候，求你在天上你的居所垂听，垂听而赦免。”（王上</a:t>
            </a:r>
            <a:r>
              <a:rPr lang="en-US" dirty="0">
                <a:solidFill>
                  <a:srgbClr val="0070C0"/>
                </a:solidFill>
              </a:rPr>
              <a:t>8:29-30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49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6:1-4</a:t>
            </a:r>
            <a:r>
              <a:rPr lang="zh-CN" altLang="en-US" dirty="0"/>
              <a:t> 见异象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0661" y="2888973"/>
            <a:ext cx="10151166" cy="318449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四活物各有六个翅膀，遍体内外都满了眼睛。它们昼夜不住地说：“圣哉！圣哉！圣哉！主　神是昔在、今在、以后永在的全能者！”（启</a:t>
            </a:r>
            <a:r>
              <a:rPr lang="en-US" altLang="zh-CN" dirty="0" smtClean="0">
                <a:solidFill>
                  <a:srgbClr val="0070C0"/>
                </a:solidFill>
              </a:rPr>
              <a:t>4:8</a:t>
            </a:r>
            <a:r>
              <a:rPr lang="zh-CN" altLang="en-US" dirty="0" smtClean="0">
                <a:solidFill>
                  <a:srgbClr val="0070C0"/>
                </a:solidFill>
              </a:rPr>
              <a:t>）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3880"/>
              </p:ext>
            </p:extLst>
          </p:nvPr>
        </p:nvGraphicFramePr>
        <p:xfrm>
          <a:off x="609600" y="1600200"/>
          <a:ext cx="11145078" cy="853440"/>
        </p:xfrm>
        <a:graphic>
          <a:graphicData uri="http://schemas.openxmlformats.org/drawingml/2006/table">
            <a:tbl>
              <a:tblPr/>
              <a:tblGrid>
                <a:gridCol w="780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317">
                <a:tc>
                  <a:txBody>
                    <a:bodyPr/>
                    <a:lstStyle/>
                    <a:p>
                      <a:r>
                        <a:rPr lang="is-IS" sz="2800" dirty="0">
                          <a:latin typeface="新细明体" charset="0"/>
                        </a:rPr>
                        <a:t>6:2</a:t>
                      </a:r>
                      <a:endParaRPr lang="is-I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新细明体" charset="0"/>
                        </a:rPr>
                        <a:t>其上有撒拉弗侍立，各有六个翅膀：用两个翅膀遮脸，两个翅膀遮脚，两个翅膀飞翔。</a:t>
                      </a:r>
                      <a:endParaRPr lang="zh-CN" altLang="en-U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33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6:1-4</a:t>
            </a:r>
            <a:r>
              <a:rPr lang="zh-CN" altLang="en-US" dirty="0"/>
              <a:t> 见异象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7652" y="3220277"/>
            <a:ext cx="10469218" cy="285319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殿充满了烟云</a:t>
            </a:r>
            <a:r>
              <a:rPr lang="zh-CN" altLang="en-US" dirty="0" smtClean="0">
                <a:solidFill>
                  <a:srgbClr val="0070C0"/>
                </a:solidFill>
              </a:rPr>
              <a:t>：神</a:t>
            </a:r>
            <a:r>
              <a:rPr lang="zh-CN" altLang="en-US" dirty="0">
                <a:solidFill>
                  <a:srgbClr val="0070C0"/>
                </a:solidFill>
              </a:rPr>
              <a:t>的荣耀充满这殿（启</a:t>
            </a:r>
            <a:r>
              <a:rPr lang="en-US" altLang="zh-CN" dirty="0" smtClean="0">
                <a:solidFill>
                  <a:srgbClr val="0070C0"/>
                </a:solidFill>
              </a:rPr>
              <a:t>15:8</a:t>
            </a:r>
            <a:r>
              <a:rPr lang="zh-CN" altLang="en-US" dirty="0">
                <a:solidFill>
                  <a:srgbClr val="0070C0"/>
                </a:solidFill>
              </a:rPr>
              <a:t>）</a:t>
            </a:r>
            <a:r>
              <a:rPr lang="zh-CN" altLang="en-US" dirty="0" smtClean="0">
                <a:solidFill>
                  <a:srgbClr val="0070C0"/>
                </a:solidFill>
              </a:rPr>
              <a:t>。也</a:t>
            </a:r>
            <a:r>
              <a:rPr lang="zh-CN" altLang="en-US" dirty="0">
                <a:solidFill>
                  <a:srgbClr val="0070C0"/>
                </a:solidFill>
              </a:rPr>
              <a:t>意味着神与一切敬拜祂的人同在。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0620"/>
              </p:ext>
            </p:extLst>
          </p:nvPr>
        </p:nvGraphicFramePr>
        <p:xfrm>
          <a:off x="609600" y="1600200"/>
          <a:ext cx="11184834" cy="1280160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5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新细明体" charset="0"/>
                        </a:rPr>
                        <a:t>6:3</a:t>
                      </a:r>
                      <a:endParaRPr lang="en-U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新细明体" charset="0"/>
                        </a:rPr>
                        <a:t>彼此呼喊说：“圣哉！圣哉！圣哉！万军之耶和华，他的荣光充满全地！”</a:t>
                      </a:r>
                      <a:endParaRPr lang="zh-CN" altLang="en-U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r>
                        <a:rPr lang="en-US" sz="2800">
                          <a:latin typeface="新细明体" charset="0"/>
                        </a:rPr>
                        <a:t>6:4</a:t>
                      </a:r>
                      <a:endParaRPr lang="en-US" sz="2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新细明体" charset="0"/>
                        </a:rPr>
                        <a:t>因呼喊者的声音，门槛的根基震动，殿充满了烟云。</a:t>
                      </a:r>
                      <a:endParaRPr lang="zh-CN" altLang="en-US" sz="2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01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6:5</a:t>
            </a:r>
            <a:r>
              <a:rPr lang="zh-CN" altLang="en-US" dirty="0"/>
              <a:t> 认罪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4197" y="2789203"/>
            <a:ext cx="9323229" cy="31703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11480" lvl="0" indent="-41148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8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lvl="1" indent="-34290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lvl="3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2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lvl="4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lvl="5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lvl="6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lvl="7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lvl="8" indent="-274320" algn="l" defTabSz="1097280" eaLnBrk="0" fontAlgn="base" latinLnBrk="0" hangingPunct="0">
              <a:lnSpc>
                <a:spcPct val="100000"/>
              </a:lnSpc>
              <a:spcBef>
                <a:spcPct val="24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4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以舌头的污秽来代表各种罪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舌头就是火，</a:t>
            </a:r>
            <a:r>
              <a:rPr lang="en-US" altLang="zh-CN" dirty="0">
                <a:solidFill>
                  <a:srgbClr val="0070C0"/>
                </a:solidFill>
              </a:rPr>
              <a:t>……</a:t>
            </a:r>
            <a:r>
              <a:rPr lang="zh-CN" altLang="en-US" dirty="0">
                <a:solidFill>
                  <a:srgbClr val="0070C0"/>
                </a:solidFill>
              </a:rPr>
              <a:t>能污秽全身，</a:t>
            </a:r>
            <a:r>
              <a:rPr lang="en-US" altLang="zh-CN" dirty="0">
                <a:solidFill>
                  <a:srgbClr val="0070C0"/>
                </a:solidFill>
              </a:rPr>
              <a:t>……</a:t>
            </a:r>
            <a:r>
              <a:rPr lang="zh-CN" altLang="en-US" dirty="0">
                <a:solidFill>
                  <a:srgbClr val="0070C0"/>
                </a:solidFill>
              </a:rPr>
              <a:t>满了害死人的毒气</a:t>
            </a:r>
            <a:r>
              <a:rPr lang="zh-CN" altLang="en-US" dirty="0" smtClean="0">
                <a:solidFill>
                  <a:srgbClr val="0070C0"/>
                </a:solidFill>
              </a:rPr>
              <a:t>。</a:t>
            </a:r>
            <a:r>
              <a:rPr lang="zh-CN" altLang="en-US" sz="2200" dirty="0" smtClean="0">
                <a:solidFill>
                  <a:srgbClr val="0070C0"/>
                </a:solidFill>
              </a:rPr>
              <a:t>（</a:t>
            </a:r>
            <a:r>
              <a:rPr lang="zh-CN" altLang="en-US" sz="2200" dirty="0">
                <a:solidFill>
                  <a:srgbClr val="0070C0"/>
                </a:solidFill>
              </a:rPr>
              <a:t>雅</a:t>
            </a:r>
            <a:r>
              <a:rPr lang="en-US" altLang="zh-CN" sz="2200" dirty="0" smtClean="0">
                <a:solidFill>
                  <a:srgbClr val="0070C0"/>
                </a:solidFill>
              </a:rPr>
              <a:t>3</a:t>
            </a:r>
            <a:r>
              <a:rPr lang="en-US" altLang="zh-CN" sz="2200" dirty="0">
                <a:solidFill>
                  <a:srgbClr val="0070C0"/>
                </a:solidFill>
              </a:rPr>
              <a:t>:</a:t>
            </a:r>
            <a:r>
              <a:rPr lang="en-US" altLang="zh-CN" sz="2200" dirty="0" smtClean="0">
                <a:solidFill>
                  <a:srgbClr val="0070C0"/>
                </a:solidFill>
              </a:rPr>
              <a:t>6-10</a:t>
            </a:r>
            <a:r>
              <a:rPr lang="zh-CN" altLang="en-US" sz="2200" dirty="0">
                <a:solidFill>
                  <a:srgbClr val="0070C0"/>
                </a:solidFill>
              </a:rPr>
              <a:t>）</a:t>
            </a:r>
            <a:endParaRPr lang="en-US" altLang="zh-CN" sz="2200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“满口是咒骂、诡诈、欺压，舌底是毒害、奸恶。</a:t>
            </a:r>
            <a:r>
              <a:rPr lang="zh-CN" altLang="en-US" dirty="0" smtClean="0">
                <a:solidFill>
                  <a:srgbClr val="0070C0"/>
                </a:solidFill>
              </a:rPr>
              <a:t>”  </a:t>
            </a:r>
            <a:r>
              <a:rPr lang="zh-CN" altLang="en-US" sz="2200" dirty="0" smtClean="0">
                <a:solidFill>
                  <a:srgbClr val="0070C0"/>
                </a:solidFill>
              </a:rPr>
              <a:t>（ </a:t>
            </a:r>
            <a:r>
              <a:rPr lang="zh-CN" altLang="en-US" sz="2200" dirty="0">
                <a:solidFill>
                  <a:srgbClr val="0070C0"/>
                </a:solidFill>
              </a:rPr>
              <a:t>诗</a:t>
            </a:r>
            <a:r>
              <a:rPr lang="en-US" altLang="zh-CN" sz="2200" dirty="0" smtClean="0">
                <a:solidFill>
                  <a:srgbClr val="0070C0"/>
                </a:solidFill>
              </a:rPr>
              <a:t>10</a:t>
            </a:r>
            <a:r>
              <a:rPr lang="en-US" altLang="zh-CN" sz="2200" dirty="0">
                <a:solidFill>
                  <a:srgbClr val="0070C0"/>
                </a:solidFill>
              </a:rPr>
              <a:t>:</a:t>
            </a:r>
            <a:r>
              <a:rPr lang="en-US" altLang="zh-CN" sz="2200" dirty="0" smtClean="0">
                <a:solidFill>
                  <a:srgbClr val="0070C0"/>
                </a:solidFill>
              </a:rPr>
              <a:t>7</a:t>
            </a:r>
            <a:r>
              <a:rPr lang="zh-CN" altLang="en-US" sz="2200" dirty="0">
                <a:solidFill>
                  <a:srgbClr val="0070C0"/>
                </a:solidFill>
              </a:rPr>
              <a:t>）</a:t>
            </a:r>
            <a:r>
              <a:rPr lang="zh-CN" altLang="en-US" dirty="0">
                <a:solidFill>
                  <a:srgbClr val="0070C0"/>
                </a:solidFill>
              </a:rPr>
              <a:t>（例：示每咒骂大卫）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 神会审判这样的人</a:t>
            </a:r>
            <a:r>
              <a:rPr lang="zh-CN" altLang="en-US" sz="2200" dirty="0">
                <a:solidFill>
                  <a:srgbClr val="0070C0"/>
                </a:solidFill>
              </a:rPr>
              <a:t>（诗</a:t>
            </a:r>
            <a:r>
              <a:rPr lang="en-US" altLang="zh-CN" sz="2200" dirty="0" smtClean="0">
                <a:solidFill>
                  <a:srgbClr val="0070C0"/>
                </a:solidFill>
              </a:rPr>
              <a:t>10:14a</a:t>
            </a:r>
            <a:r>
              <a:rPr lang="zh-CN" altLang="en-US" sz="2200" dirty="0">
                <a:solidFill>
                  <a:srgbClr val="0070C0"/>
                </a:solidFill>
              </a:rPr>
              <a:t>）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7650"/>
              </p:ext>
            </p:extLst>
          </p:nvPr>
        </p:nvGraphicFramePr>
        <p:xfrm>
          <a:off x="609600" y="1600200"/>
          <a:ext cx="11184834" cy="838317"/>
        </p:xfrm>
        <a:graphic>
          <a:graphicData uri="http://schemas.openxmlformats.org/drawingml/2006/table">
            <a:tbl>
              <a:tblPr/>
              <a:tblGrid>
                <a:gridCol w="819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317">
                <a:tc>
                  <a:txBody>
                    <a:bodyPr/>
                    <a:lstStyle/>
                    <a:p>
                      <a:r>
                        <a:rPr lang="de-DE" sz="2600" dirty="0">
                          <a:latin typeface="新细明体" charset="0"/>
                        </a:rPr>
                        <a:t>6:5</a:t>
                      </a:r>
                      <a:endParaRPr lang="de-DE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600" dirty="0">
                          <a:latin typeface="新细明体" charset="0"/>
                        </a:rPr>
                        <a:t>那时我说：“祸哉！我灭亡了！因为我是嘴唇不洁的人，又住在嘴唇不洁的民中；又因我眼见大君王万军之耶和华。”</a:t>
                      </a:r>
                      <a:endParaRPr lang="zh-CN" altLang="en-US" sz="2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31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TM03457444[[fn=基础]]</Template>
  <TotalTime>762</TotalTime>
  <Words>2390</Words>
  <Application>Microsoft Macintosh PowerPoint</Application>
  <PresentationFormat>Widescreen</PresentationFormat>
  <Paragraphs>171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DengXian</vt:lpstr>
      <vt:lpstr>Times New Roman</vt:lpstr>
      <vt:lpstr>宋体</vt:lpstr>
      <vt:lpstr>微软雅黑</vt:lpstr>
      <vt:lpstr>新细明体</vt:lpstr>
      <vt:lpstr>Arial</vt:lpstr>
      <vt:lpstr>人际关系</vt:lpstr>
      <vt:lpstr>以赛亚书6 主差遣我们传福音</vt:lpstr>
      <vt:lpstr>前情回顾</vt:lpstr>
      <vt:lpstr>PowerPoint Presentation</vt:lpstr>
      <vt:lpstr>PowerPoint Presentation</vt:lpstr>
      <vt:lpstr>以赛亚见异象</vt:lpstr>
      <vt:lpstr>6:1-4 见异象</vt:lpstr>
      <vt:lpstr>6:1-4 见异象</vt:lpstr>
      <vt:lpstr>6:1-4 见异象</vt:lpstr>
      <vt:lpstr>6:5 认罪</vt:lpstr>
      <vt:lpstr>6:5 认罪</vt:lpstr>
      <vt:lpstr>6：6-7 蒙赦免 </vt:lpstr>
      <vt:lpstr>6：6-7 蒙赦免 </vt:lpstr>
      <vt:lpstr>6：8 回应呼召</vt:lpstr>
      <vt:lpstr>6：8 回应呼召</vt:lpstr>
      <vt:lpstr>6：8 回应呼召</vt:lpstr>
      <vt:lpstr>6：8 回应呼召</vt:lpstr>
      <vt:lpstr>6：9 听之而不悟，视之而不明 </vt:lpstr>
      <vt:lpstr>6:10  </vt:lpstr>
      <vt:lpstr>6：9 -10</vt:lpstr>
      <vt:lpstr>6：9 -10</vt:lpstr>
      <vt:lpstr>6：11-12</vt:lpstr>
      <vt:lpstr>6：13a 十分之一</vt:lpstr>
      <vt:lpstr>6：13b </vt:lpstr>
      <vt:lpstr>6：13b </vt:lpstr>
      <vt:lpstr>应用：主给我们的使命</vt:lpstr>
      <vt:lpstr>应用：主给我们的使命</vt:lpstr>
      <vt:lpstr>两种错误</vt:lpstr>
      <vt:lpstr>良性循环</vt:lpstr>
      <vt:lpstr>小结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s06</dc:title>
  <cp:lastModifiedBy>User</cp:lastModifiedBy>
  <cp:revision>135</cp:revision>
  <dcterms:created xsi:type="dcterms:W3CDTF">2019-03-23T03:43:00Z</dcterms:created>
  <dcterms:modified xsi:type="dcterms:W3CDTF">2020-01-04T17:34:18Z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