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319" r:id="rId4"/>
    <p:sldId id="348" r:id="rId5"/>
    <p:sldId id="350" r:id="rId6"/>
    <p:sldId id="315" r:id="rId7"/>
    <p:sldId id="316" r:id="rId8"/>
    <p:sldId id="317" r:id="rId9"/>
    <p:sldId id="320" r:id="rId10"/>
    <p:sldId id="364" r:id="rId11"/>
    <p:sldId id="321" r:id="rId12"/>
    <p:sldId id="322" r:id="rId13"/>
    <p:sldId id="333" r:id="rId14"/>
    <p:sldId id="368" r:id="rId15"/>
    <p:sldId id="381" r:id="rId16"/>
    <p:sldId id="318" r:id="rId17"/>
    <p:sldId id="331" r:id="rId18"/>
    <p:sldId id="324" r:id="rId19"/>
    <p:sldId id="369" r:id="rId20"/>
    <p:sldId id="370" r:id="rId21"/>
    <p:sldId id="378" r:id="rId22"/>
    <p:sldId id="30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C80"/>
    <a:srgbClr val="00CC99"/>
    <a:srgbClr val="666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77" autoAdjust="0"/>
  </p:normalViewPr>
  <p:slideViewPr>
    <p:cSldViewPr snapToGrid="0">
      <p:cViewPr varScale="1">
        <p:scale>
          <a:sx n="44" d="100"/>
          <a:sy n="44" d="100"/>
        </p:scale>
        <p:origin x="14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“</a:t>
            </a:r>
            <a:r>
              <a:rPr lang="zh-CN" altLang="zh-CN"/>
              <a:t>使我们知道</a:t>
            </a:r>
            <a:r>
              <a:rPr lang="en-US" altLang="zh-CN"/>
              <a:t>“</a:t>
            </a:r>
            <a:r>
              <a:rPr lang="zh-CN" altLang="en-US"/>
              <a:t>之后：历世历代都总是有些人口出狂言：神在哪里呢？我就犯罪作恶，你如果存在的话，现在就来惩罚我呀，使我们看看。他们的愚妄却是何等可怜，求神怜悯他们。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JDT</a:t>
            </a:r>
            <a:r>
              <a:rPr lang="zh-CN" altLang="en-US"/>
              <a:t>之后：有的明星、商人、教授等各种精英，道德（出轨等），但事业成功，社会就夸赞他、羡慕他。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d.“</a:t>
            </a:r>
            <a:r>
              <a:rPr lang="zh-CN" altLang="en-US" dirty="0"/>
              <a:t>若不是</a:t>
            </a:r>
            <a:r>
              <a:rPr lang="en-US" altLang="zh-CN" dirty="0"/>
              <a:t>”</a:t>
            </a:r>
            <a:r>
              <a:rPr lang="zh-CN" altLang="en-US" dirty="0"/>
              <a:t>，地铁系统。</a:t>
            </a:r>
          </a:p>
          <a:p>
            <a:r>
              <a:rPr lang="zh-CN" altLang="en-US" dirty="0"/>
              <a:t>图片：https://timgsa.baidu.com/timg?image&amp;quality=80&amp;size=b9999_10000&amp;sec=1566673135031&amp;di=bc6961c682530baed383b925779ecc88&amp;imgtype=0&amp;src=http%3A%2F%2Fmmbiz.qpic.cn%2Fmmbiz_jpg%2FgfibibPtjmB3nKImj1xLUD7d7ljDWazibOvu4fNXWIkHmyK3BOxGTmw5f8QR85o22FTGIl7E8pCXLibcw99ibnwp0DA%2F640%3Fwx_fmt%3Djpe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在我们的文化中不陌生。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饮酒拉近关系，很多原则就模糊了；再加上贿赂，就更加黑白颠倒了。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他们因受贿赂，</a:t>
            </a:r>
            <a:r>
              <a:rPr lang="en-US" altLang="zh-CN">
                <a:sym typeface="+mn-ea"/>
              </a:rPr>
              <a:t>……“</a:t>
            </a:r>
            <a:endParaRPr lang="zh-CN" altLang="en-US"/>
          </a:p>
          <a:p>
            <a:r>
              <a:rPr lang="zh-CN" altLang="en-US">
                <a:sym typeface="+mn-ea"/>
              </a:rPr>
              <a:t>不只限于有权势的人，如：上级给利益关照，让你去做一件黑白颠倒的事；或者反过来暗示你不配合就丢掉什么利益，你就去做了。性质类似。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当然不止这六种。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开头讲过当神收回祂护理的手，现在看当神伸出祂审判的手是什么情况</a:t>
            </a:r>
            <a:r>
              <a:rPr lang="en-US" altLang="zh-CN"/>
              <a:t>……</a:t>
            </a:r>
            <a:endParaRPr lang="zh-CN" altLang="en-US"/>
          </a:p>
          <a:p>
            <a:r>
              <a:rPr lang="zh-CN" altLang="en-US"/>
              <a:t>最后：在下面两个历史案例的对比之下，回头再来看，就可以发现，后来到亚述和巴比伦入侵的时候，神的怒气是何等可畏。这也是预表那最终的审判之日，对于不肯悔改的人，神</a:t>
            </a:r>
            <a:r>
              <a:rPr lang="zh-CN" altLang="en-US">
                <a:sym typeface="+mn-ea"/>
              </a:rPr>
              <a:t>的手伸出不缩回，他的怒气</a:t>
            </a:r>
            <a:r>
              <a:rPr lang="zh-CN" altLang="en-US"/>
              <a:t>是何等可畏。神的忿怒，神的恩典。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图片：https://timgsa.baidu.com/timg?image&amp;quality=80&amp;size=b9999_10000&amp;sec=1566682406771&amp;di=2b65cc66a42b4a8ff12439d6ab842bcf&amp;imgtype=0&amp;src=http%3A%2F%2Fwww.gospeltimes.cn%2Fdata%2Fupload%2F20170615%2F800_600_5941e1661426c.jpg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https://timgsa.baidu.com/timg?image&amp;quality=80&amp;size=b9999_10000&amp;sec=1566661199916&amp;di=f152fa51ffc882a6d407e1aed25b11ca&amp;imgtype=0&amp;src=http%3A%2F%2Fdpic.tiankong.com%2Fm5%2Faw%2FQJ6287133451.jpg</a:t>
            </a:r>
            <a:endParaRPr lang="zh-CN" altLang="en-US"/>
          </a:p>
          <a:p>
            <a:endParaRPr lang="zh-CN" altLang="en-US"/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愚妄人即恶人。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https://timgsa.baidu.com/timg?image&amp;quality=80&amp;size=b9999_10000&amp;sec=1566661199916&amp;di=f152fa51ffc882a6d407e1aed25b11ca&amp;imgtype=0&amp;src=http%3A%2F%2Fdpic.tiankong.com%2Fm5%2Faw%2FQJ6287133451.jpg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/>
              <a:t>仁至义尽后：擦自行车。</a:t>
            </a:r>
            <a:endParaRPr lang="en-US" altLang="zh-CN"/>
          </a:p>
          <a:p>
            <a:r>
              <a:rPr lang="en-US" altLang="zh-CN"/>
              <a:t>1</a:t>
            </a:r>
            <a:r>
              <a:rPr lang="zh-CN" altLang="en-US"/>
              <a:t>框之后：断定是非</a:t>
            </a:r>
            <a:r>
              <a:rPr lang="en-US" altLang="zh-CN"/>
              <a:t>——</a:t>
            </a:r>
            <a:r>
              <a:rPr lang="zh-CN" altLang="en-US"/>
              <a:t>像拿单让大卫断是非，结果：你就是那个人。</a:t>
            </a:r>
          </a:p>
          <a:p>
            <a:r>
              <a:rPr lang="en-US" altLang="zh-CN"/>
              <a:t>2</a:t>
            </a:r>
            <a:r>
              <a:rPr lang="zh-CN" altLang="en-US"/>
              <a:t>框之后：公平</a:t>
            </a:r>
            <a:r>
              <a:rPr lang="en-US" altLang="zh-CN"/>
              <a:t>-</a:t>
            </a:r>
            <a:r>
              <a:rPr lang="zh-CN" altLang="en-US"/>
              <a:t>暴虐，公义</a:t>
            </a:r>
            <a:r>
              <a:rPr lang="en-US" altLang="zh-CN"/>
              <a:t>-</a:t>
            </a:r>
            <a:r>
              <a:rPr lang="zh-CN" altLang="en-US"/>
              <a:t>冤声，发音类似。好比中文：公义</a:t>
            </a:r>
            <a:r>
              <a:rPr lang="en-US" altLang="zh-CN"/>
              <a:t>-</a:t>
            </a:r>
            <a:r>
              <a:rPr lang="zh-CN" altLang="en-US"/>
              <a:t>功利。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六个</a:t>
            </a:r>
            <a:r>
              <a:rPr lang="en-US" altLang="zh-CN"/>
              <a:t>“</a:t>
            </a:r>
            <a:r>
              <a:rPr lang="zh-CN" altLang="en-US"/>
              <a:t>祸哉</a:t>
            </a:r>
            <a:r>
              <a:rPr lang="en-US" altLang="zh-CN"/>
              <a:t>”</a:t>
            </a:r>
            <a:r>
              <a:rPr lang="zh-CN" altLang="en-US"/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毫不利己，专门利人</a:t>
            </a:r>
            <a:r>
              <a:rPr lang="en-US" altLang="zh-CN" dirty="0"/>
              <a:t>-</a:t>
            </a:r>
            <a:r>
              <a:rPr lang="zh-CN" altLang="en-US" dirty="0"/>
              <a:t>纪念白求恩。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罢特</a:t>
            </a:r>
            <a:r>
              <a:rPr lang="zh-CN" altLang="en-US" dirty="0">
                <a:sym typeface="+mn-ea"/>
              </a:rPr>
              <a:t>葡萄</a:t>
            </a:r>
            <a:r>
              <a:rPr lang="zh-CN" altLang="en-US" dirty="0"/>
              <a:t>酒：</a:t>
            </a:r>
            <a:r>
              <a:rPr lang="en-US" altLang="zh-CN" dirty="0"/>
              <a:t>20</a:t>
            </a:r>
            <a:r>
              <a:rPr lang="zh-CN" altLang="en-US" dirty="0"/>
              <a:t>几瓶。</a:t>
            </a:r>
            <a:r>
              <a:rPr lang="en-US" altLang="zh-CN" dirty="0"/>
              <a:t>400</a:t>
            </a:r>
            <a:r>
              <a:rPr lang="zh-CN" altLang="en-US" dirty="0"/>
              <a:t>多斤种子，</a:t>
            </a:r>
            <a:r>
              <a:rPr lang="en-US" altLang="zh-CN" dirty="0"/>
              <a:t>40</a:t>
            </a:r>
            <a:r>
              <a:rPr lang="zh-CN" altLang="en-US" dirty="0"/>
              <a:t>多斤粮食。</a:t>
            </a:r>
          </a:p>
          <a:p>
            <a:r>
              <a:rPr lang="zh-CN" altLang="en-US" dirty="0"/>
              <a:t>哈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9</a:t>
            </a:r>
            <a:r>
              <a:rPr lang="zh-CN" altLang="en-US" dirty="0"/>
              <a:t>之后：不是在说所有富有的人，而是说那些依靠财富来给自己安全感的人。</a:t>
            </a:r>
            <a:r>
              <a:rPr lang="zh-CN" altLang="en-US" dirty="0">
                <a:sym typeface="+mn-ea"/>
              </a:rPr>
              <a:t>中国有的人有上百套房子，财富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安全感。</a:t>
            </a:r>
            <a:endParaRPr lang="zh-CN" altLang="en-US" dirty="0"/>
          </a:p>
          <a:p>
            <a:r>
              <a:rPr lang="zh-CN" altLang="en-US" dirty="0"/>
              <a:t>《旷野吗哪》：美一牧师到石油大亨朋友家做客，骄傲带其在高处看，前后左右各个方向能看到的土地都是我的产业。牧师知道他没有信主，就问：朋友，前后左右四面都有了，上面呢？</a:t>
            </a:r>
          </a:p>
          <a:p>
            <a:r>
              <a:rPr lang="zh-CN" altLang="en-US" dirty="0"/>
              <a:t>图片：</a:t>
            </a:r>
            <a:r>
              <a:rPr lang="zh-CN" altLang="en-US" dirty="0">
                <a:sym typeface="+mn-ea"/>
              </a:rPr>
              <a:t>https://timgsa.baidu.com/timg?image&amp;quality=80&amp;size=b9999_10000&amp;sec=1566661199916&amp;di=f152fa51ffc882a6d407e1aed25b11ca&amp;imgtype=0&amp;src=http%3A%2F%2Fdpic.tiankong.com%2Fm5%2Faw%2FQJ6287133451.jpg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图片：https://timgsa.baidu.com/timg?image&amp;quality=80&amp;size=b9999_10000&amp;sec=1566669342832&amp;di=9092a9593c60a00a4ce5428119e7c41b&amp;imgtype=0&amp;src=http%3A%2F%2Fwww.fuzhou.gov.cn%2Fzgfzzt%2Fylws%2Fjbfk%2Fjkkp%2F201812%2FW020181220333498814897.jpg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虚假、细绳（不易发觉，但后面牵的是罪孽。虚假、谎言往往是各种更大罪孽的开端）。</a:t>
            </a:r>
          </a:p>
          <a:p>
            <a:r>
              <a:rPr lang="zh-CN" altLang="en-US"/>
              <a:t>套马车之粗绳拉着罪恶，痛苦，却舍不得丢掉、或想丢也丢不掉。下翻</a:t>
            </a:r>
            <a:r>
              <a:rPr lang="en-US" altLang="zh-CN"/>
              <a:t>-</a:t>
            </a:r>
            <a:r>
              <a:rPr lang="zh-CN" altLang="en-US"/>
              <a:t>箴</a:t>
            </a:r>
            <a:r>
              <a:rPr lang="en-US" altLang="zh-CN"/>
              <a:t>5</a:t>
            </a:r>
            <a:r>
              <a:rPr lang="zh-CN" altLang="en-US"/>
              <a:t>：</a:t>
            </a:r>
            <a:r>
              <a:rPr lang="en-US" altLang="zh-CN"/>
              <a:t>22</a:t>
            </a:r>
            <a:r>
              <a:rPr lang="zh-CN" altLang="en-US"/>
              <a:t>。</a:t>
            </a:r>
          </a:p>
          <a:p>
            <a:r>
              <a:rPr lang="zh-CN" altLang="en-US"/>
              <a:t>罪的绳索可能变成捆绑你的锁链，牵出罪孽的后果</a:t>
            </a:r>
            <a:r>
              <a:rPr lang="en-US" altLang="zh-CN"/>
              <a:t>——</a:t>
            </a:r>
            <a:r>
              <a:rPr lang="zh-CN" altLang="en-US"/>
              <a:t>刑罚。</a:t>
            </a:r>
          </a:p>
          <a:p>
            <a:r>
              <a:rPr lang="zh-CN" altLang="en-US"/>
              <a:t>图片：https://timgsa.baidu.com/timg?image&amp;quality=80&amp;size=b9999_10000&amp;sec=1566672339059&amp;di=a4bbd3887b34224469766485b2a19e0b&amp;imgtype=0&amp;src=http%3A%2F%2Fpic15.huitu.com%2Fres%2F20131116%2F114241_20131116122625342300_1.jpg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14400" y="2825116"/>
            <a:ext cx="10363200" cy="10363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>
                <a:solidFill>
                  <a:srgbClr val="157D53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828800" y="4057650"/>
            <a:ext cx="8534400" cy="7543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400">
                <a:solidFill>
                  <a:srgbClr val="0F6146"/>
                </a:solidFill>
                <a:ea typeface="微软雅黑" panose="020B0503020204020204" charset="-122"/>
              </a:defRPr>
            </a:lvl1pPr>
            <a:lvl2pPr marL="548640" lvl="1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2pPr>
            <a:lvl3pPr marL="1097280" lvl="2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3pPr>
            <a:lvl4pPr marL="1645920" lvl="3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4pPr>
            <a:lvl5pPr marL="2194560" lvl="4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514350"/>
            <a:ext cx="2743200" cy="56121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14350"/>
            <a:ext cx="8070573" cy="561213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6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6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4440" indent="0">
              <a:buNone/>
              <a:defRPr sz="1620"/>
            </a:lvl4pPr>
            <a:lvl5pPr marL="1645920" indent="0">
              <a:buNone/>
              <a:defRPr sz="1620"/>
            </a:lvl5pPr>
            <a:lvl6pPr marL="2057400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1840" indent="0">
              <a:buNone/>
              <a:defRPr sz="162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4440" indent="0">
              <a:buNone/>
              <a:defRPr sz="1620"/>
            </a:lvl4pPr>
            <a:lvl5pPr marL="1645920" indent="0">
              <a:buNone/>
              <a:defRPr sz="1620"/>
            </a:lvl5pPr>
            <a:lvl6pPr marL="2057400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1840" indent="0">
              <a:buNone/>
              <a:defRPr sz="162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10972800" cy="1013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marL="0" lvl="0" indent="0" algn="l" defTabSz="10972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84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lvl="0" indent="-41148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8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91540" lvl="1" indent="-34290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71600" lvl="2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20240" lvl="3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1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68880" lvl="4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17520" lvl="5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566160" lvl="6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114800" lvl="7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63440" lvl="8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972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lvl="1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097280" lvl="2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45920" lvl="3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194560" lvl="4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743200" lvl="5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291840" lvl="6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840480" lvl="7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389120" lvl="8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5820" y="4481830"/>
            <a:ext cx="8253095" cy="1823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</a:rPr>
              <a:t>以赛亚书</a:t>
            </a:r>
            <a:r>
              <a:rPr lang="en-US" altLang="zh-CN" sz="6000" dirty="0">
                <a:solidFill>
                  <a:schemeClr val="bg1"/>
                </a:solidFill>
              </a:rPr>
              <a:t>5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祸</a:t>
            </a:r>
            <a:r>
              <a:rPr lang="zh-CN" altLang="en-US" dirty="0">
                <a:solidFill>
                  <a:schemeClr val="bg1"/>
                </a:solidFill>
              </a:rPr>
              <a:t>哉！愚妄人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1220" y="1527810"/>
            <a:ext cx="10450195" cy="47701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/>
              <a:t>“</a:t>
            </a:r>
            <a:r>
              <a:rPr lang="zh-CN" altLang="en-US" sz="3200" b="1" dirty="0"/>
              <a:t>任他急速行，赶快成就他的作为，使我们看看；任以色列圣者所谋划的临近成就，使我们知道。</a:t>
            </a:r>
            <a:r>
              <a:rPr lang="en-US" altLang="zh-CN" sz="3200" b="1" dirty="0"/>
              <a:t>”</a:t>
            </a:r>
            <a:endParaRPr lang="zh-CN" altLang="en-US" sz="3200" dirty="0"/>
          </a:p>
          <a:p>
            <a:pPr lvl="1">
              <a:lnSpc>
                <a:spcPct val="100000"/>
              </a:lnSpc>
            </a:pPr>
            <a:r>
              <a:rPr lang="zh-CN" altLang="en-US" sz="2665" dirty="0"/>
              <a:t>他必竖立大旗，招远方的国民，</a:t>
            </a:r>
            <a:r>
              <a:rPr lang="en-US" altLang="zh-CN" sz="2665" dirty="0"/>
              <a:t>……</a:t>
            </a:r>
            <a:r>
              <a:rPr lang="zh-CN" altLang="en-US" sz="2665" dirty="0"/>
              <a:t>看哪！</a:t>
            </a:r>
            <a:r>
              <a:rPr lang="zh-CN" altLang="en-US" sz="2665" dirty="0">
                <a:solidFill>
                  <a:srgbClr val="FF0000"/>
                </a:solidFill>
              </a:rPr>
              <a:t>他们必急速奔来</a:t>
            </a:r>
            <a:r>
              <a:rPr lang="zh-CN" altLang="en-US" sz="2665" dirty="0"/>
              <a:t>。（</a:t>
            </a:r>
            <a:r>
              <a:rPr lang="en-US" altLang="zh-CN" sz="2665" dirty="0"/>
              <a:t>5</a:t>
            </a:r>
            <a:r>
              <a:rPr lang="zh-CN" altLang="en-US" sz="2665" dirty="0"/>
              <a:t>：</a:t>
            </a:r>
            <a:r>
              <a:rPr lang="en-US" altLang="zh-CN" sz="2665" dirty="0"/>
              <a:t>26</a:t>
            </a:r>
            <a:r>
              <a:rPr lang="zh-CN" altLang="en-US" sz="2665" dirty="0"/>
              <a:t>）</a:t>
            </a:r>
          </a:p>
          <a:p>
            <a:pPr lvl="1">
              <a:lnSpc>
                <a:spcPct val="100000"/>
              </a:lnSpc>
            </a:pPr>
            <a:r>
              <a:rPr lang="zh-CN" altLang="en-US" sz="2665" dirty="0"/>
              <a:t>到了我惩罚你的日子，你的心还能忍受吗？你的手还有能力吗？我耶和华说了这话，就必照着行。（结</a:t>
            </a:r>
            <a:r>
              <a:rPr lang="en-US" altLang="zh-CN" sz="2665" dirty="0"/>
              <a:t>22</a:t>
            </a:r>
            <a:r>
              <a:rPr lang="zh-CN" altLang="en-US" sz="2665" dirty="0"/>
              <a:t>：</a:t>
            </a:r>
            <a:r>
              <a:rPr lang="en-US" altLang="zh-CN" sz="2665" dirty="0"/>
              <a:t>14</a:t>
            </a:r>
            <a:r>
              <a:rPr lang="zh-CN" altLang="en-US" sz="2665" dirty="0"/>
              <a:t>）</a:t>
            </a:r>
          </a:p>
          <a:p>
            <a:pPr lvl="1">
              <a:lnSpc>
                <a:spcPct val="100000"/>
              </a:lnSpc>
            </a:pPr>
            <a:r>
              <a:rPr lang="zh-CN" altLang="en-US" sz="2665" dirty="0"/>
              <a:t>亲爱的弟兄啊，有一件事你们不可忘记，就是主看一日如千年，千年如一日。主所应许的尚未成就，有人以为他是耽延，其实不是耽延，乃是宽容你们，不愿有一人沉沦，乃愿人人都悔改。（彼后</a:t>
            </a:r>
            <a:r>
              <a:rPr lang="en-US" altLang="zh-CN" sz="2665" dirty="0"/>
              <a:t>3</a:t>
            </a:r>
            <a:r>
              <a:rPr lang="zh-CN" altLang="en-US" sz="2665" dirty="0"/>
              <a:t>：</a:t>
            </a:r>
            <a:r>
              <a:rPr lang="en-US" altLang="zh-CN" sz="2665" dirty="0"/>
              <a:t>9</a:t>
            </a:r>
            <a:r>
              <a:rPr lang="zh-CN" altLang="en-US" sz="2665" dirty="0"/>
              <a:t>）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sym typeface="+mn-ea"/>
              </a:rPr>
              <a:t>3.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绳牵罪孽，口出狂言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18-19</a:t>
            </a:r>
            <a:r>
              <a:rPr lang="zh-CN" altLang="en-US" dirty="0">
                <a:sym typeface="+mn-ea"/>
              </a:rPr>
              <a:t>）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3130" y="1680210"/>
            <a:ext cx="9556115" cy="37077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ym typeface="+mn-ea"/>
              </a:rPr>
              <a:t>耶稣</a:t>
            </a:r>
            <a:r>
              <a:rPr lang="en-US" altLang="zh-CN" sz="3200" dirty="0">
                <a:sym typeface="+mn-ea"/>
              </a:rPr>
              <a:t>vs.</a:t>
            </a:r>
            <a:r>
              <a:rPr lang="zh-CN" altLang="en-US" sz="3200" dirty="0">
                <a:sym typeface="+mn-ea"/>
              </a:rPr>
              <a:t>巴拉巴</a:t>
            </a:r>
          </a:p>
          <a:p>
            <a:pPr>
              <a:lnSpc>
                <a:spcPct val="100000"/>
              </a:lnSpc>
            </a:pPr>
            <a:r>
              <a:rPr lang="zh-CN" altLang="en-US" sz="3200" dirty="0">
                <a:sym typeface="+mn-ea"/>
              </a:rPr>
              <a:t>忠心跟随耶稣的基督徒</a:t>
            </a:r>
          </a:p>
          <a:p>
            <a:pPr>
              <a:lnSpc>
                <a:spcPct val="100000"/>
              </a:lnSpc>
            </a:pPr>
            <a:r>
              <a:rPr lang="zh-CN" altLang="en-US" sz="3200" dirty="0">
                <a:sym typeface="+mn-ea"/>
              </a:rPr>
              <a:t>祸哉！那些设立不义之律例的和记录奸诈之判语的（赛</a:t>
            </a:r>
            <a:r>
              <a:rPr lang="en-US" altLang="zh-CN" sz="3200" dirty="0">
                <a:sym typeface="+mn-ea"/>
              </a:rPr>
              <a:t>10</a:t>
            </a:r>
            <a:r>
              <a:rPr lang="zh-CN" altLang="en-US" sz="3200" dirty="0">
                <a:sym typeface="+mn-ea"/>
              </a:rPr>
              <a:t>：</a:t>
            </a:r>
            <a:r>
              <a:rPr lang="en-US" altLang="zh-CN" sz="3200" dirty="0">
                <a:sym typeface="+mn-ea"/>
              </a:rPr>
              <a:t>1</a:t>
            </a:r>
            <a:r>
              <a:rPr lang="zh-CN" altLang="en-US" sz="3200" dirty="0">
                <a:sym typeface="+mn-ea"/>
              </a:rPr>
              <a:t>）</a:t>
            </a:r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sym typeface="+mn-ea"/>
              </a:rPr>
              <a:t>4.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黑白颠倒，善恶不辨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20</a:t>
            </a:r>
            <a:r>
              <a:rPr lang="zh-CN" altLang="en-US" dirty="0">
                <a:sym typeface="+mn-ea"/>
              </a:rPr>
              <a:t>）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0900" y="1377950"/>
            <a:ext cx="11092815" cy="506412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lphaLcPeriod"/>
            </a:pPr>
            <a:r>
              <a:rPr lang="zh-CN" altLang="en-US" sz="3000" b="1" dirty="0"/>
              <a:t>在恶事上多有</a:t>
            </a:r>
            <a:r>
              <a:rPr lang="en-US" altLang="zh-CN" sz="3000" b="1" dirty="0"/>
              <a:t>“</a:t>
            </a:r>
            <a:r>
              <a:rPr lang="zh-CN" altLang="en-US" sz="3000" b="1" dirty="0"/>
              <a:t>聪明</a:t>
            </a:r>
            <a:r>
              <a:rPr lang="en-US" altLang="zh-CN" sz="3000" b="1" dirty="0"/>
              <a:t>”</a:t>
            </a:r>
            <a:r>
              <a:rPr lang="zh-CN" altLang="en-US" sz="3000" b="1" dirty="0"/>
              <a:t>，用神赐的智慧专为自己谋利</a:t>
            </a:r>
            <a:endParaRPr lang="zh-CN" altLang="en-US" sz="3200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看哪，以色列的首领</a:t>
            </a:r>
            <a:r>
              <a:rPr lang="zh-CN" altLang="en-US" dirty="0">
                <a:solidFill>
                  <a:srgbClr val="FF0000"/>
                </a:solidFill>
              </a:rPr>
              <a:t>各逞其能</a:t>
            </a:r>
            <a:r>
              <a:rPr lang="zh-CN" altLang="en-US" dirty="0"/>
              <a:t>，在你中间流人之血。（结</a:t>
            </a:r>
            <a:r>
              <a:rPr lang="en-US" altLang="zh-CN" dirty="0"/>
              <a:t>22</a:t>
            </a:r>
            <a:r>
              <a:rPr lang="zh-CN" altLang="en-US" dirty="0"/>
              <a:t>：</a:t>
            </a:r>
            <a:r>
              <a:rPr lang="en-US" altLang="zh-CN" dirty="0"/>
              <a:t>6</a:t>
            </a:r>
            <a:r>
              <a:rPr lang="zh-CN" altLang="en-US" dirty="0"/>
              <a:t>）</a:t>
            </a:r>
          </a:p>
          <a:p>
            <a:pPr lvl="1">
              <a:lnSpc>
                <a:spcPct val="100000"/>
              </a:lnSpc>
            </a:pPr>
            <a:r>
              <a:rPr lang="zh-CN" altLang="en-US" dirty="0"/>
              <a:t>人们在捞取不义之财方面：</a:t>
            </a:r>
            <a:r>
              <a:rPr lang="en-US" altLang="zh-CN" dirty="0"/>
              <a:t>“</a:t>
            </a:r>
            <a:r>
              <a:rPr lang="zh-CN" altLang="en-US" dirty="0"/>
              <a:t>八仙过海，各显神通</a:t>
            </a:r>
            <a:r>
              <a:rPr lang="en-US" altLang="zh-CN" dirty="0"/>
              <a:t>”</a:t>
            </a:r>
            <a:endParaRPr lang="zh-CN" altLang="en-US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他们以敬虔为得利的门路。（提前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5</a:t>
            </a:r>
            <a:r>
              <a:rPr lang="zh-CN" altLang="en-US" dirty="0"/>
              <a:t>）</a:t>
            </a:r>
            <a:endParaRPr lang="zh-CN" altLang="en-US" sz="2665" dirty="0"/>
          </a:p>
          <a:p>
            <a:pPr marL="514350" indent="-514350">
              <a:lnSpc>
                <a:spcPct val="100000"/>
              </a:lnSpc>
              <a:buFont typeface="+mj-lt"/>
              <a:buAutoNum type="alphaLcPeriod"/>
            </a:pPr>
            <a:r>
              <a:rPr lang="zh-CN" altLang="en-US" sz="3000" b="1" dirty="0">
                <a:sym typeface="+mn-ea"/>
              </a:rPr>
              <a:t>自以为恶谋</a:t>
            </a:r>
            <a:r>
              <a:rPr lang="en-US" altLang="zh-CN" sz="3000" b="1" dirty="0">
                <a:sym typeface="+mn-ea"/>
              </a:rPr>
              <a:t>“</a:t>
            </a:r>
            <a:r>
              <a:rPr lang="zh-CN" altLang="en-US" sz="3000" b="1" dirty="0">
                <a:sym typeface="+mn-ea"/>
              </a:rPr>
              <a:t>神不知，鬼不觉</a:t>
            </a:r>
            <a:r>
              <a:rPr lang="en-US" altLang="zh-CN" sz="3000" b="1" dirty="0">
                <a:sym typeface="+mn-ea"/>
              </a:rPr>
              <a:t>”</a:t>
            </a:r>
            <a:endParaRPr lang="zh-CN" altLang="en-US" sz="3200" dirty="0"/>
          </a:p>
          <a:p>
            <a:pPr lvl="1" algn="l">
              <a:lnSpc>
                <a:spcPct val="100000"/>
              </a:lnSpc>
            </a:pPr>
            <a:r>
              <a:rPr lang="zh-CN" altLang="en-US" dirty="0">
                <a:sym typeface="+mn-ea"/>
              </a:rPr>
              <a:t>愚顽人心里说：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没有神。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他们都是邪恶，行了可憎恶的事，没有一个人行善。（诗</a:t>
            </a:r>
            <a:r>
              <a:rPr lang="en-US" altLang="zh-CN" dirty="0">
                <a:sym typeface="+mn-ea"/>
              </a:rPr>
              <a:t>14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）</a:t>
            </a:r>
          </a:p>
          <a:p>
            <a:pPr lvl="1" algn="l">
              <a:lnSpc>
                <a:spcPct val="100000"/>
              </a:lnSpc>
            </a:pPr>
            <a:r>
              <a:rPr lang="zh-CN" altLang="en-US" dirty="0">
                <a:sym typeface="+mn-ea"/>
              </a:rPr>
              <a:t>祸哉！那些向耶和华深藏谋略的，又在暗中行事，说：“谁看见我们呢？谁知道我们呢？”（赛29：15）</a:t>
            </a:r>
            <a:endParaRPr lang="zh-CN" altLang="en-US" dirty="0"/>
          </a:p>
          <a:p>
            <a:pPr lvl="1" algn="l">
              <a:lnSpc>
                <a:spcPct val="100000"/>
              </a:lnSpc>
            </a:pPr>
            <a:r>
              <a:rPr lang="zh-CN" altLang="en-US" dirty="0">
                <a:sym typeface="+mn-ea"/>
              </a:rPr>
              <a:t>祂鉴察直到地极，遍观普天之下。（伯</a:t>
            </a:r>
            <a:r>
              <a:rPr lang="en-US" altLang="zh-CN" dirty="0">
                <a:sym typeface="+mn-ea"/>
              </a:rPr>
              <a:t>28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24</a:t>
            </a:r>
            <a:r>
              <a:rPr lang="zh-CN" altLang="en-US" dirty="0">
                <a:sym typeface="+mn-ea"/>
              </a:rPr>
              <a:t>）</a:t>
            </a:r>
            <a:endParaRPr lang="zh-CN" altLang="en-US" sz="3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sym typeface="+mn-ea"/>
              </a:rPr>
              <a:t>5.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自以为智，自看为达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21</a:t>
            </a:r>
            <a:r>
              <a:rPr lang="zh-CN" altLang="en-US" dirty="0">
                <a:sym typeface="+mn-ea"/>
              </a:rPr>
              <a:t>）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0115" y="1376045"/>
            <a:ext cx="10662285" cy="504888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en-US" b="1" dirty="0"/>
              <a:t>c</a:t>
            </a:r>
            <a:r>
              <a:rPr lang="en-US" altLang="zh-CN" sz="2880" b="1" dirty="0"/>
              <a:t>. </a:t>
            </a:r>
            <a:r>
              <a:rPr lang="zh-CN" altLang="en-US" sz="2875" b="1" dirty="0">
                <a:sym typeface="+mn-ea"/>
              </a:rPr>
              <a:t>倚靠自己或其他势力，却不仰赖耶和华</a:t>
            </a:r>
            <a:endParaRPr lang="zh-CN" altLang="en-US" sz="2875" dirty="0"/>
          </a:p>
          <a:p>
            <a:pPr lvl="1">
              <a:lnSpc>
                <a:spcPct val="100000"/>
              </a:lnSpc>
            </a:pPr>
            <a:r>
              <a:rPr lang="zh-CN" altLang="en-US" dirty="0">
                <a:sym typeface="+mn-ea"/>
              </a:rPr>
              <a:t>耶和华如此说：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倚靠人血肉的膀臂，心中离弃耶和华</a:t>
            </a:r>
            <a:r>
              <a:rPr lang="zh-CN" altLang="en-US" dirty="0">
                <a:sym typeface="+mn-ea"/>
              </a:rPr>
              <a:t>的，那人有祸了！（耶</a:t>
            </a:r>
            <a:r>
              <a:rPr lang="en-US" altLang="zh-CN" dirty="0">
                <a:sym typeface="+mn-ea"/>
              </a:rPr>
              <a:t>17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/>
          </a:p>
          <a:p>
            <a:pPr lvl="1">
              <a:lnSpc>
                <a:spcPct val="100000"/>
              </a:lnSpc>
            </a:pPr>
            <a:r>
              <a:rPr lang="zh-CN" altLang="en-US" dirty="0">
                <a:sym typeface="+mn-ea"/>
              </a:rPr>
              <a:t>祸哉！那些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下埃及求帮助</a:t>
            </a:r>
            <a:r>
              <a:rPr lang="zh-CN" altLang="en-US" dirty="0">
                <a:sym typeface="+mn-ea"/>
              </a:rPr>
              <a:t>的，是因仗赖马匹，倚靠甚多的车辆，并倚靠强壮的马兵，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却不仰望以色列的圣者，也不求问耶和华</a:t>
            </a:r>
            <a:r>
              <a:rPr lang="zh-CN" altLang="en-US" dirty="0">
                <a:sym typeface="+mn-ea"/>
              </a:rPr>
              <a:t>。（赛</a:t>
            </a:r>
            <a:r>
              <a:rPr lang="en-US" altLang="zh-CN" dirty="0">
                <a:sym typeface="+mn-ea"/>
              </a:rPr>
              <a:t>31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）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zh-CN" altLang="en-US" sz="2875" b="1" dirty="0">
                <a:sym typeface="+mn-ea"/>
              </a:rPr>
              <a:t>d. 以为通达靠自己，却不敬畏、感谢耶和华</a:t>
            </a:r>
            <a:endParaRPr lang="zh-CN" altLang="en-US" sz="3450" dirty="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zh-CN" altLang="en-US" sz="2400" dirty="0"/>
              <a:t>列国的神，有哪一个救他本国脱离亚述王的手呢？</a:t>
            </a:r>
            <a:r>
              <a:rPr lang="en-US" altLang="zh-CN" sz="2400" dirty="0"/>
              <a:t>……</a:t>
            </a:r>
            <a:r>
              <a:rPr lang="zh-CN" altLang="en-US" sz="2400" dirty="0"/>
              <a:t>难道耶和华能救耶路撒冷脱离我的手吗？（王下</a:t>
            </a:r>
            <a:r>
              <a:rPr lang="en-US" altLang="zh-CN" sz="2400" dirty="0"/>
              <a:t>18</a:t>
            </a:r>
            <a:r>
              <a:rPr lang="zh-CN" altLang="en-US" sz="2400" dirty="0"/>
              <a:t>：</a:t>
            </a:r>
            <a:r>
              <a:rPr lang="en-US" altLang="zh-CN" sz="2400" dirty="0"/>
              <a:t>33-35</a:t>
            </a:r>
            <a:r>
              <a:rPr lang="zh-CN" altLang="en-US" sz="2400" dirty="0"/>
              <a:t>）</a:t>
            </a:r>
          </a:p>
          <a:p>
            <a:pPr lvl="1">
              <a:lnSpc>
                <a:spcPct val="100000"/>
              </a:lnSpc>
            </a:pPr>
            <a:r>
              <a:rPr lang="zh-CN" altLang="en-US" sz="2400" dirty="0"/>
              <a:t>若不是耶和华建造房屋，建造的人就枉然劳力；若不是耶和华看守城池，看守的人就枉然警醒。（诗</a:t>
            </a:r>
            <a:r>
              <a:rPr lang="en-US" altLang="zh-CN" sz="2400" dirty="0"/>
              <a:t>127</a:t>
            </a:r>
            <a:r>
              <a:rPr lang="zh-CN" altLang="en-US" sz="2400" dirty="0"/>
              <a:t>：</a:t>
            </a:r>
            <a:r>
              <a:rPr lang="en-US" altLang="zh-CN" sz="2400" dirty="0"/>
              <a:t>1</a:t>
            </a:r>
            <a:r>
              <a:rPr lang="zh-CN" altLang="en-US" sz="2400" dirty="0"/>
              <a:t>）</a:t>
            </a:r>
          </a:p>
          <a:p>
            <a:pPr lvl="1">
              <a:lnSpc>
                <a:spcPct val="100000"/>
              </a:lnSpc>
            </a:pPr>
            <a:r>
              <a:rPr lang="zh-CN" altLang="en-US" sz="2400" dirty="0"/>
              <a:t>到那日，眼目高傲的必降为卑，性情狂傲的都必屈膝，惟独耶和华被尊崇。（赛</a:t>
            </a:r>
            <a:r>
              <a:rPr lang="en-US" altLang="zh-CN" sz="2400" dirty="0"/>
              <a:t>2</a:t>
            </a:r>
            <a:r>
              <a:rPr lang="zh-CN" altLang="en-US" sz="2400" dirty="0"/>
              <a:t>：</a:t>
            </a:r>
            <a:r>
              <a:rPr lang="en-US" altLang="zh-CN" sz="2400" dirty="0"/>
              <a:t>11</a:t>
            </a:r>
            <a:r>
              <a:rPr lang="zh-CN" altLang="en-US" sz="2400" dirty="0"/>
              <a:t>）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sym typeface="+mn-ea"/>
              </a:rPr>
              <a:t>5.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自以为智，自看为达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21</a:t>
            </a:r>
            <a:r>
              <a:rPr lang="zh-CN" altLang="en-US" dirty="0">
                <a:sym typeface="+mn-ea"/>
              </a:rPr>
              <a:t>）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260" y="1376045"/>
            <a:ext cx="7909560" cy="516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sym typeface="+mn-ea"/>
              </a:rPr>
              <a:t>6.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勇于饮酒，贪赃枉法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22-23</a:t>
            </a:r>
            <a:r>
              <a:rPr lang="zh-CN" altLang="en-US" dirty="0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2700" y="1738630"/>
            <a:ext cx="9810115" cy="4387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875" dirty="0">
                <a:sym typeface="+mn-ea"/>
              </a:rPr>
              <a:t>以豪饮为荣</a:t>
            </a:r>
            <a:endParaRPr lang="zh-CN" altLang="en-US" sz="2875" dirty="0"/>
          </a:p>
          <a:p>
            <a:pPr>
              <a:lnSpc>
                <a:spcPct val="100000"/>
              </a:lnSpc>
            </a:pPr>
            <a:r>
              <a:rPr lang="zh-CN" altLang="en-US" sz="2875" dirty="0">
                <a:sym typeface="+mn-ea"/>
              </a:rPr>
              <a:t>不仅限于酒，也包括其它令人沉醉的各样偶像</a:t>
            </a:r>
            <a:endParaRPr lang="zh-CN" altLang="en-US" sz="2875" dirty="0"/>
          </a:p>
          <a:p>
            <a:pPr>
              <a:lnSpc>
                <a:spcPct val="100000"/>
              </a:lnSpc>
            </a:pPr>
            <a:r>
              <a:rPr lang="zh-CN" altLang="en-US" sz="2875" dirty="0">
                <a:sym typeface="+mn-ea"/>
              </a:rPr>
              <a:t>不仅限于豪饮，也包括其它能收获他人喝彩的各样行为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sym typeface="+mn-ea"/>
              </a:rPr>
              <a:t>6.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勇于饮酒，贪赃枉法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22-23</a:t>
            </a:r>
            <a:r>
              <a:rPr lang="zh-CN" altLang="en-US" dirty="0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2700" y="1738630"/>
            <a:ext cx="9810115" cy="4387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875" dirty="0">
                <a:sym typeface="+mn-ea"/>
              </a:rPr>
              <a:t>他们因受贿赂，就称恶人为义，将义人的义夺去。（</a:t>
            </a:r>
            <a:r>
              <a:rPr lang="en-US" altLang="zh-CN" sz="2875" dirty="0">
                <a:sym typeface="+mn-ea"/>
              </a:rPr>
              <a:t>5</a:t>
            </a:r>
            <a:r>
              <a:rPr lang="zh-CN" altLang="en-US" sz="2875" dirty="0">
                <a:sym typeface="+mn-ea"/>
              </a:rPr>
              <a:t>：</a:t>
            </a:r>
            <a:r>
              <a:rPr lang="en-US" altLang="zh-CN" sz="2875" dirty="0">
                <a:sym typeface="+mn-ea"/>
              </a:rPr>
              <a:t>23</a:t>
            </a:r>
            <a:r>
              <a:rPr lang="zh-CN" altLang="en-US" sz="2875" dirty="0">
                <a:sym typeface="+mn-ea"/>
              </a:rPr>
              <a:t>）</a:t>
            </a:r>
            <a:endParaRPr lang="zh-CN" altLang="en-US" sz="2875" dirty="0"/>
          </a:p>
          <a:p>
            <a:pPr>
              <a:lnSpc>
                <a:spcPct val="100000"/>
              </a:lnSpc>
            </a:pPr>
            <a:r>
              <a:rPr lang="zh-CN" altLang="en-US" sz="2875" dirty="0">
                <a:sym typeface="+mn-ea"/>
              </a:rPr>
              <a:t>你的官长居心悖逆，与盗贼作伴，各都喜爱贿赂，追求赃私。他们不为孤儿伸冤，寡妇的案件也不得呈到他们面前。（</a:t>
            </a:r>
            <a:r>
              <a:rPr lang="en-US" altLang="zh-CN" sz="2875" dirty="0">
                <a:sym typeface="+mn-ea"/>
              </a:rPr>
              <a:t>1</a:t>
            </a:r>
            <a:r>
              <a:rPr lang="zh-CN" altLang="en-US" sz="2875" dirty="0">
                <a:sym typeface="+mn-ea"/>
              </a:rPr>
              <a:t>：</a:t>
            </a:r>
            <a:r>
              <a:rPr lang="en-US" altLang="zh-CN" sz="2875" dirty="0">
                <a:sym typeface="+mn-ea"/>
              </a:rPr>
              <a:t>23</a:t>
            </a:r>
            <a:r>
              <a:rPr lang="zh-CN" altLang="en-US" sz="2875" dirty="0">
                <a:sym typeface="+mn-ea"/>
              </a:rPr>
              <a:t>）</a:t>
            </a:r>
            <a:endParaRPr lang="zh-CN" altLang="en-US" sz="2875" dirty="0"/>
          </a:p>
          <a:p>
            <a:pPr>
              <a:lnSpc>
                <a:spcPct val="100000"/>
              </a:lnSpc>
            </a:pPr>
            <a:r>
              <a:rPr lang="zh-CN" altLang="en-US" sz="2875" dirty="0">
                <a:solidFill>
                  <a:srgbClr val="FF0000"/>
                </a:solidFill>
                <a:sym typeface="+mn-ea"/>
              </a:rPr>
              <a:t>贪赃枉法不只限于有权势的人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5525" y="1662430"/>
            <a:ext cx="4590415" cy="37750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>
                <a:sym typeface="+mn-ea"/>
              </a:rPr>
              <a:t>1. </a:t>
            </a:r>
            <a:r>
              <a:rPr lang="zh-CN" altLang="en-US" sz="3200">
                <a:sym typeface="+mn-ea"/>
              </a:rPr>
              <a:t>专门利己，毫不利人</a:t>
            </a:r>
            <a:endParaRPr lang="zh-CN" altLang="en-US" sz="320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>
                <a:sym typeface="+mn-ea"/>
              </a:rPr>
              <a:t>2. </a:t>
            </a:r>
            <a:r>
              <a:rPr lang="zh-CN" altLang="en-US" sz="3200">
                <a:sym typeface="+mn-ea"/>
              </a:rPr>
              <a:t>纵情宴乐，毫不敬神</a:t>
            </a:r>
            <a:endParaRPr lang="zh-CN" altLang="en-US" sz="320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/>
              <a:t>3. </a:t>
            </a:r>
            <a:r>
              <a:rPr lang="zh-CN" altLang="en-US" sz="3200" dirty="0"/>
              <a:t>绳牵罪孽，口出狂言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/>
              <a:t>4. </a:t>
            </a:r>
            <a:r>
              <a:rPr lang="zh-CN" altLang="en-US" sz="3200" dirty="0"/>
              <a:t>黑白颠倒，善恶不辨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/>
              <a:t>5. </a:t>
            </a:r>
            <a:r>
              <a:rPr lang="zh-CN" altLang="en-US" sz="3200" dirty="0"/>
              <a:t>自以为智，自看为达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/>
              <a:t>6. </a:t>
            </a:r>
            <a:r>
              <a:rPr lang="zh-CN" altLang="en-US" sz="3200" dirty="0"/>
              <a:t>勇于饮酒，贪赃枉法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648970"/>
            <a:ext cx="10972800" cy="1013460"/>
          </a:xfrm>
        </p:spPr>
        <p:txBody>
          <a:bodyPr/>
          <a:lstStyle/>
          <a:p>
            <a:r>
              <a:rPr lang="zh-CN" altLang="en-US">
                <a:sym typeface="+mn-ea"/>
              </a:rPr>
              <a:t>招致祸患的六种恶行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364345" y="1897380"/>
            <a:ext cx="934085" cy="34150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/>
              </a:rPr>
              <a:t>祸哉</a:t>
            </a:r>
          </a:p>
          <a:p>
            <a:pPr algn="ctr"/>
            <a:r>
              <a:rPr lang="zh-CN" alt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/>
              </a:rPr>
              <a:t>！</a:t>
            </a:r>
          </a:p>
        </p:txBody>
      </p:sp>
      <p:sp>
        <p:nvSpPr>
          <p:cNvPr id="5" name="左箭头 4"/>
          <p:cNvSpPr/>
          <p:nvPr/>
        </p:nvSpPr>
        <p:spPr>
          <a:xfrm>
            <a:off x="2099310" y="2850515"/>
            <a:ext cx="1346200" cy="115760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根源</a:t>
            </a:r>
          </a:p>
        </p:txBody>
      </p:sp>
      <p:sp>
        <p:nvSpPr>
          <p:cNvPr id="7" name="右箭头 6"/>
          <p:cNvSpPr/>
          <p:nvPr/>
        </p:nvSpPr>
        <p:spPr>
          <a:xfrm>
            <a:off x="7896225" y="2818765"/>
            <a:ext cx="1277620" cy="12096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后果</a:t>
            </a:r>
          </a:p>
        </p:txBody>
      </p:sp>
      <p:sp>
        <p:nvSpPr>
          <p:cNvPr id="8" name="矩形 7"/>
          <p:cNvSpPr/>
          <p:nvPr/>
        </p:nvSpPr>
        <p:spPr>
          <a:xfrm>
            <a:off x="730250" y="1715770"/>
            <a:ext cx="1590675" cy="34150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/>
              </a:rPr>
              <a:t>离弃神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7" grpId="0" bldLvl="0" animBg="1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77950"/>
            <a:ext cx="10972800" cy="48907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600" dirty="0">
                <a:solidFill>
                  <a:schemeClr val="tx1"/>
                </a:solidFill>
              </a:rPr>
              <a:t>祸哉！那些</a:t>
            </a:r>
            <a:r>
              <a:rPr lang="zh-CN" altLang="en-US" sz="2600" dirty="0">
                <a:solidFill>
                  <a:srgbClr val="FF0000"/>
                </a:solidFill>
              </a:rPr>
              <a:t>在床上图谋罪孽造作奸恶</a:t>
            </a:r>
            <a:r>
              <a:rPr lang="zh-CN" altLang="en-US" sz="2600" dirty="0">
                <a:solidFill>
                  <a:schemeClr val="tx1"/>
                </a:solidFill>
              </a:rPr>
              <a:t>的，天一发亮，因手有能力，就行出来了。（弥</a:t>
            </a:r>
            <a:r>
              <a:rPr lang="en-US" altLang="zh-CN" sz="2600" dirty="0">
                <a:solidFill>
                  <a:schemeClr val="tx1"/>
                </a:solidFill>
              </a:rPr>
              <a:t>2</a:t>
            </a:r>
            <a:r>
              <a:rPr lang="zh-CN" altLang="en-US" sz="2600" dirty="0">
                <a:solidFill>
                  <a:schemeClr val="tx1"/>
                </a:solidFill>
              </a:rPr>
              <a:t>：</a:t>
            </a:r>
            <a:r>
              <a:rPr lang="en-US" altLang="zh-CN" sz="2600" dirty="0">
                <a:solidFill>
                  <a:schemeClr val="tx1"/>
                </a:solidFill>
              </a:rPr>
              <a:t>1</a:t>
            </a:r>
            <a:r>
              <a:rPr lang="zh-CN" altLang="en-US" sz="2600" dirty="0">
                <a:solidFill>
                  <a:schemeClr val="tx1"/>
                </a:solidFill>
              </a:rPr>
              <a:t>）</a:t>
            </a:r>
            <a:endParaRPr lang="zh-CN" altLang="en-US" sz="2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/>
              <a:t>祸哉！这流人血的城，</a:t>
            </a:r>
            <a:r>
              <a:rPr lang="zh-CN" altLang="en-US" sz="2600" dirty="0">
                <a:solidFill>
                  <a:srgbClr val="FF0000"/>
                </a:solidFill>
              </a:rPr>
              <a:t>充满谎诈和强暴，抢夺的事</a:t>
            </a:r>
            <a:r>
              <a:rPr lang="zh-CN" altLang="en-US" sz="2600" dirty="0"/>
              <a:t>总不止息。（鸿</a:t>
            </a:r>
            <a:r>
              <a:rPr lang="en-US" altLang="zh-CN" sz="2600" dirty="0"/>
              <a:t>3</a:t>
            </a:r>
            <a:r>
              <a:rPr lang="zh-CN" altLang="en-US" sz="2600" dirty="0"/>
              <a:t>：</a:t>
            </a:r>
            <a:r>
              <a:rPr lang="en-US" altLang="zh-CN" sz="2600" dirty="0"/>
              <a:t>1</a:t>
            </a:r>
            <a:r>
              <a:rPr lang="zh-CN" altLang="en-US" sz="2600" dirty="0"/>
              <a:t>）</a:t>
            </a:r>
          </a:p>
          <a:p>
            <a:pPr>
              <a:lnSpc>
                <a:spcPct val="100000"/>
              </a:lnSpc>
            </a:pPr>
            <a:r>
              <a:rPr lang="zh-CN" altLang="en-US" sz="2600" dirty="0"/>
              <a:t>你们这假冒为善的文士和法利赛人有祸了！因为你们</a:t>
            </a:r>
            <a:r>
              <a:rPr lang="zh-CN" altLang="en-US" sz="2600" dirty="0">
                <a:solidFill>
                  <a:srgbClr val="FF0000"/>
                </a:solidFill>
              </a:rPr>
              <a:t>正当人前，把天国的门关了，自己不进去，正要进去的人，你们也不容他们进去</a:t>
            </a:r>
            <a:r>
              <a:rPr lang="zh-CN" altLang="en-US" sz="2600" dirty="0"/>
              <a:t>。（太</a:t>
            </a:r>
            <a:r>
              <a:rPr lang="en-US" altLang="zh-CN" sz="2600" dirty="0"/>
              <a:t>23</a:t>
            </a:r>
            <a:r>
              <a:rPr lang="zh-CN" altLang="en-US" sz="2600" dirty="0"/>
              <a:t>：</a:t>
            </a:r>
            <a:r>
              <a:rPr lang="en-US" altLang="zh-CN" sz="2600" dirty="0"/>
              <a:t>13</a:t>
            </a:r>
            <a:r>
              <a:rPr lang="zh-CN" altLang="en-US" sz="2600" dirty="0"/>
              <a:t>）</a:t>
            </a:r>
          </a:p>
          <a:p>
            <a:pPr>
              <a:lnSpc>
                <a:spcPct val="100000"/>
              </a:lnSpc>
            </a:pPr>
            <a:r>
              <a:rPr lang="zh-CN" altLang="en-US" sz="2600" dirty="0">
                <a:sym typeface="+mn-ea"/>
              </a:rPr>
              <a:t>你们这假冒为善的文士和法利赛人有祸了！因为你们好像</a:t>
            </a:r>
            <a:r>
              <a:rPr lang="zh-CN" altLang="en-US" sz="2600" dirty="0">
                <a:solidFill>
                  <a:srgbClr val="FF0000"/>
                </a:solidFill>
                <a:sym typeface="+mn-ea"/>
              </a:rPr>
              <a:t>粉饰的坟墓</a:t>
            </a:r>
            <a:r>
              <a:rPr lang="zh-CN" altLang="en-US" sz="2600" dirty="0">
                <a:sym typeface="+mn-ea"/>
              </a:rPr>
              <a:t>，外面好看，里面却装满了死人的骨头和一切的污秽。（太</a:t>
            </a:r>
            <a:r>
              <a:rPr lang="en-US" altLang="zh-CN" sz="2600" dirty="0">
                <a:sym typeface="+mn-ea"/>
              </a:rPr>
              <a:t>23</a:t>
            </a:r>
            <a:r>
              <a:rPr lang="zh-CN" altLang="en-US" sz="2600" dirty="0">
                <a:sym typeface="+mn-ea"/>
              </a:rPr>
              <a:t>：</a:t>
            </a:r>
            <a:r>
              <a:rPr lang="en-US" altLang="zh-CN" sz="2600" dirty="0">
                <a:sym typeface="+mn-ea"/>
              </a:rPr>
              <a:t>27</a:t>
            </a:r>
            <a:r>
              <a:rPr lang="zh-CN" altLang="en-US" sz="2600" dirty="0">
                <a:sym typeface="+mn-ea"/>
              </a:rPr>
              <a:t>）</a:t>
            </a:r>
          </a:p>
          <a:p>
            <a:pPr>
              <a:lnSpc>
                <a:spcPct val="100000"/>
              </a:lnSpc>
            </a:pPr>
            <a:r>
              <a:rPr lang="en-US" altLang="zh-CN" sz="2600" dirty="0"/>
              <a:t>……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其他类似经文：招致祸患的各种恶行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8985" y="2633345"/>
            <a:ext cx="8114030" cy="1590675"/>
          </a:xfrm>
        </p:spPr>
        <p:txBody>
          <a:bodyPr/>
          <a:lstStyle/>
          <a:p>
            <a:pPr algn="ctr"/>
            <a:r>
              <a:rPr lang="zh-CN" altLang="en-US"/>
              <a:t>三、</a:t>
            </a:r>
            <a:r>
              <a:rPr lang="zh-CN" altLang="en-US">
                <a:sym typeface="+mn-ea"/>
              </a:rPr>
              <a:t>神的审判（</a:t>
            </a:r>
            <a:r>
              <a:rPr lang="en-US" altLang="zh-CN">
                <a:sym typeface="+mn-ea"/>
              </a:rPr>
              <a:t>13-17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24-30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77950"/>
            <a:ext cx="10972800" cy="48907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/>
              <a:t>原因：</a:t>
            </a:r>
          </a:p>
          <a:p>
            <a:pPr lvl="1">
              <a:lnSpc>
                <a:spcPct val="150000"/>
              </a:lnSpc>
            </a:pPr>
            <a:r>
              <a:rPr lang="zh-CN" altLang="en-US" sz="2165" dirty="0"/>
              <a:t>因为他们厌弃万军之耶和华的训诲，藐视以色列圣者的言语（</a:t>
            </a:r>
            <a:r>
              <a:rPr lang="en-US" altLang="zh-CN" sz="2165" dirty="0"/>
              <a:t>5</a:t>
            </a:r>
            <a:r>
              <a:rPr lang="zh-CN" altLang="en-US" sz="2165" dirty="0"/>
              <a:t>：</a:t>
            </a:r>
            <a:r>
              <a:rPr lang="en-US" altLang="zh-CN" sz="2165" dirty="0"/>
              <a:t>24</a:t>
            </a:r>
            <a:r>
              <a:rPr lang="zh-CN" altLang="en-US" sz="2165" dirty="0"/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600" dirty="0"/>
              <a:t>结果：</a:t>
            </a:r>
          </a:p>
          <a:p>
            <a:pPr lvl="1">
              <a:lnSpc>
                <a:spcPct val="150000"/>
              </a:lnSpc>
            </a:pPr>
            <a:r>
              <a:rPr lang="zh-CN" altLang="en-US" sz="2165" dirty="0"/>
              <a:t>百姓因无知（不认识神）而被掳（</a:t>
            </a:r>
            <a:r>
              <a:rPr lang="en-US" altLang="zh-CN" sz="2165" dirty="0"/>
              <a:t>5</a:t>
            </a:r>
            <a:r>
              <a:rPr lang="zh-CN" altLang="en-US" sz="2165" dirty="0"/>
              <a:t>：</a:t>
            </a:r>
            <a:r>
              <a:rPr lang="en-US" altLang="zh-CN" sz="2165" dirty="0"/>
              <a:t>13</a:t>
            </a:r>
            <a:r>
              <a:rPr lang="zh-CN" altLang="en-US" sz="2165" dirty="0"/>
              <a:t>）</a:t>
            </a:r>
          </a:p>
          <a:p>
            <a:pPr lvl="1">
              <a:lnSpc>
                <a:spcPct val="150000"/>
              </a:lnSpc>
            </a:pPr>
            <a:r>
              <a:rPr lang="zh-CN" altLang="en-US" sz="2165" dirty="0"/>
              <a:t>阴间扩张其欲，开了无限量的口（</a:t>
            </a:r>
            <a:r>
              <a:rPr lang="en-US" altLang="zh-CN" sz="2165" dirty="0"/>
              <a:t>5</a:t>
            </a:r>
            <a:r>
              <a:rPr lang="zh-CN" altLang="en-US" sz="2165" dirty="0"/>
              <a:t>：</a:t>
            </a:r>
            <a:r>
              <a:rPr lang="en-US" altLang="zh-CN" sz="2165" dirty="0"/>
              <a:t>14</a:t>
            </a:r>
            <a:r>
              <a:rPr lang="zh-CN" altLang="en-US" sz="2165" dirty="0"/>
              <a:t>）</a:t>
            </a:r>
          </a:p>
          <a:p>
            <a:pPr lvl="1">
              <a:lnSpc>
                <a:spcPct val="150000"/>
              </a:lnSpc>
            </a:pPr>
            <a:r>
              <a:rPr lang="zh-CN" altLang="en-US" sz="2165" b="1" dirty="0"/>
              <a:t>神因公平而崇高、因公义显为圣（</a:t>
            </a:r>
            <a:r>
              <a:rPr lang="en-US" altLang="zh-CN" sz="2165" b="1" dirty="0"/>
              <a:t>5</a:t>
            </a:r>
            <a:r>
              <a:rPr lang="zh-CN" altLang="en-US" sz="2165" b="1" dirty="0"/>
              <a:t>：</a:t>
            </a:r>
            <a:r>
              <a:rPr lang="en-US" altLang="zh-CN" sz="2165" b="1" dirty="0"/>
              <a:t>16</a:t>
            </a:r>
            <a:r>
              <a:rPr lang="zh-CN" altLang="en-US" sz="2165" b="1" dirty="0"/>
              <a:t>）</a:t>
            </a:r>
            <a:endParaRPr lang="zh-CN" altLang="en-US" sz="2165" dirty="0"/>
          </a:p>
          <a:p>
            <a:pPr lvl="1">
              <a:lnSpc>
                <a:spcPct val="150000"/>
              </a:lnSpc>
            </a:pPr>
            <a:r>
              <a:rPr lang="zh-CN" altLang="en-US" sz="2165" dirty="0"/>
              <a:t>耶和华的怒气发作（</a:t>
            </a:r>
            <a:r>
              <a:rPr lang="en-US" altLang="zh-CN" sz="2165" dirty="0"/>
              <a:t>5</a:t>
            </a:r>
            <a:r>
              <a:rPr lang="zh-CN" altLang="en-US" sz="2165" dirty="0"/>
              <a:t>：</a:t>
            </a:r>
            <a:r>
              <a:rPr lang="en-US" altLang="zh-CN" sz="2165" dirty="0"/>
              <a:t>25</a:t>
            </a:r>
            <a:r>
              <a:rPr lang="zh-CN" altLang="en-US" sz="2165" dirty="0"/>
              <a:t>）</a:t>
            </a:r>
            <a:endParaRPr lang="zh-CN" altLang="en-US" sz="1945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神的审判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370" y="1355090"/>
            <a:ext cx="11351895" cy="4361815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zh-CN" sz="3200" b="1" dirty="0"/>
              <a:t>赛</a:t>
            </a:r>
            <a:r>
              <a:rPr lang="en-US" altLang="zh-CN" sz="3200" b="1" dirty="0"/>
              <a:t>1——</a:t>
            </a:r>
            <a:r>
              <a:rPr lang="zh-CN" altLang="en-US" sz="3200" b="1" dirty="0"/>
              <a:t>止住作恶，学习行善</a:t>
            </a:r>
            <a:endParaRPr lang="zh-CN" altLang="en-US" sz="3200" dirty="0"/>
          </a:p>
          <a:p>
            <a:pPr lvl="1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2665" dirty="0"/>
              <a:t>神的警告：义人与恶人的结局（救赎</a:t>
            </a:r>
            <a:r>
              <a:rPr lang="en-US" altLang="zh-CN" sz="2665" dirty="0"/>
              <a:t>vs.</a:t>
            </a:r>
            <a:r>
              <a:rPr lang="zh-CN" altLang="en-US" sz="2665" dirty="0"/>
              <a:t>灭亡）</a:t>
            </a:r>
          </a:p>
          <a:p>
            <a:pPr lvl="1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2665" dirty="0"/>
              <a:t>神的命令：止住作恶，学习行善</a:t>
            </a:r>
          </a:p>
          <a:p>
            <a:pPr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3200" b="1" dirty="0"/>
              <a:t>赛</a:t>
            </a:r>
            <a:r>
              <a:rPr lang="en-US" altLang="zh-CN" sz="3200" b="1" dirty="0"/>
              <a:t>2-4——</a:t>
            </a:r>
            <a:r>
              <a:rPr lang="zh-CN" altLang="en-US" sz="3200" b="1" dirty="0"/>
              <a:t>审判与救赎的日子</a:t>
            </a:r>
            <a:endParaRPr lang="zh-CN" altLang="en-US" sz="3200" dirty="0"/>
          </a:p>
          <a:p>
            <a:pPr lvl="1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2665" dirty="0"/>
              <a:t>将来</a:t>
            </a:r>
            <a:r>
              <a:rPr lang="en-US" altLang="zh-CN" sz="2665" dirty="0"/>
              <a:t>“</a:t>
            </a:r>
            <a:r>
              <a:rPr lang="zh-CN" altLang="en-US" sz="2665" dirty="0"/>
              <a:t>那日子</a:t>
            </a:r>
            <a:r>
              <a:rPr lang="en-US" altLang="zh-CN" sz="2665" dirty="0"/>
              <a:t>”</a:t>
            </a:r>
            <a:r>
              <a:rPr lang="zh-CN" altLang="en-US" sz="2665" dirty="0"/>
              <a:t>的景象：恶人受审判，义人蒙救赎，一切偶像被废弃，惟独耶和华神被尊崇</a:t>
            </a:r>
          </a:p>
          <a:p>
            <a:pPr lvl="1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2660" dirty="0">
                <a:sym typeface="+mn-ea"/>
              </a:rPr>
              <a:t>趁着</a:t>
            </a:r>
            <a:r>
              <a:rPr lang="en-US" altLang="zh-CN" sz="2660" dirty="0">
                <a:sym typeface="+mn-ea"/>
              </a:rPr>
              <a:t>“</a:t>
            </a:r>
            <a:r>
              <a:rPr lang="zh-CN" altLang="en-US" sz="2660" dirty="0">
                <a:sym typeface="+mn-ea"/>
              </a:rPr>
              <a:t>那日子</a:t>
            </a:r>
            <a:r>
              <a:rPr lang="en-US" altLang="zh-CN" sz="2660" dirty="0">
                <a:sym typeface="+mn-ea"/>
              </a:rPr>
              <a:t>”</a:t>
            </a:r>
            <a:r>
              <a:rPr lang="zh-CN" altLang="en-US" sz="2660" dirty="0">
                <a:sym typeface="+mn-ea"/>
              </a:rPr>
              <a:t>到来前</a:t>
            </a:r>
            <a:r>
              <a:rPr lang="zh-CN" altLang="en-US" sz="2665" dirty="0"/>
              <a:t>：离弃罪恶与偶像，归向耶和华；抓紧传福音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前情回顾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230" y="1424305"/>
            <a:ext cx="10491470" cy="489077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lphaLcPeriod"/>
            </a:pPr>
            <a:r>
              <a:rPr lang="zh-CN" altLang="en-US" sz="2400" b="1" dirty="0">
                <a:sym typeface="+mn-ea"/>
              </a:rPr>
              <a:t>神自己的手攻击他们</a:t>
            </a:r>
            <a:endParaRPr lang="zh-CN" altLang="en-US" sz="2000" b="1" dirty="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ym typeface="+mn-ea"/>
              </a:rPr>
              <a:t>他的手伸出攻击他们，山岭就震动，他们的尸首在街市上好像粪土。虽然如此，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他的怒气还未转消，他的手仍伸不缩</a:t>
            </a:r>
            <a:r>
              <a:rPr lang="zh-CN" altLang="en-US" sz="2000" dirty="0">
                <a:sym typeface="+mn-ea"/>
              </a:rPr>
              <a:t>。（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：</a:t>
            </a:r>
            <a:r>
              <a:rPr lang="en-US" altLang="zh-CN" sz="2000" dirty="0">
                <a:sym typeface="+mn-ea"/>
              </a:rPr>
              <a:t>25</a:t>
            </a:r>
            <a:r>
              <a:rPr lang="zh-CN" altLang="en-US" sz="2000" dirty="0">
                <a:sym typeface="+mn-ea"/>
              </a:rPr>
              <a:t>）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zh-CN" altLang="en-US" sz="2400" b="1" dirty="0"/>
              <a:t>神召残暴强大的外邦人来攻击他们</a:t>
            </a:r>
            <a:endParaRPr lang="zh-CN" altLang="en-US" sz="2000" dirty="0"/>
          </a:p>
          <a:p>
            <a:pPr>
              <a:lnSpc>
                <a:spcPct val="100000"/>
              </a:lnSpc>
            </a:pPr>
            <a:endParaRPr lang="zh-CN" altLang="en-US" sz="2000" b="1" dirty="0"/>
          </a:p>
          <a:p>
            <a:pPr>
              <a:lnSpc>
                <a:spcPct val="100000"/>
              </a:lnSpc>
            </a:pPr>
            <a:r>
              <a:rPr lang="zh-CN" altLang="en-US" sz="2400" b="1" dirty="0"/>
              <a:t>对比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：大卫受罚时知道落在神的手里强于落在敌人手里，神也应允他</a:t>
            </a:r>
            <a:endParaRPr lang="zh-CN" altLang="en-US" sz="2000" dirty="0"/>
          </a:p>
          <a:p>
            <a:pPr lvl="1">
              <a:lnSpc>
                <a:spcPct val="100000"/>
              </a:lnSpc>
            </a:pPr>
            <a:r>
              <a:rPr lang="zh-CN" altLang="en-US" sz="2000" dirty="0"/>
              <a:t>大卫对迦得说：“我甚为难。我愿落在耶和华的手里，因为他有丰盛的怜悯，我不愿落在人的手里。”（撒下</a:t>
            </a:r>
            <a:r>
              <a:rPr lang="en-US" altLang="zh-CN" sz="2000" dirty="0"/>
              <a:t>24</a:t>
            </a:r>
            <a:r>
              <a:rPr lang="zh-CN" altLang="en-US" sz="2000" dirty="0"/>
              <a:t>：</a:t>
            </a:r>
            <a:r>
              <a:rPr lang="en-US" altLang="zh-CN" sz="2000" dirty="0"/>
              <a:t>13-16</a:t>
            </a:r>
            <a:r>
              <a:rPr lang="zh-CN" altLang="en-US" sz="2000" dirty="0"/>
              <a:t>）</a:t>
            </a:r>
          </a:p>
          <a:p>
            <a:pPr>
              <a:lnSpc>
                <a:spcPct val="100000"/>
              </a:lnSpc>
            </a:pPr>
            <a:r>
              <a:rPr lang="zh-CN" altLang="en-US" sz="2400" b="1" dirty="0"/>
              <a:t>对比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：神曾多次因他名的缘故、因怜悯他百姓的缘故而</a:t>
            </a:r>
            <a:r>
              <a:rPr lang="en-US" altLang="zh-CN" sz="2400" b="1" dirty="0"/>
              <a:t>“</a:t>
            </a:r>
            <a:r>
              <a:rPr lang="zh-CN" altLang="en-US" sz="2400" b="1" dirty="0"/>
              <a:t>缩手</a:t>
            </a:r>
            <a:r>
              <a:rPr lang="en-US" altLang="zh-CN" sz="2400" b="1" dirty="0"/>
              <a:t>”</a:t>
            </a:r>
            <a:endParaRPr lang="zh-CN" altLang="en-US" sz="2000" dirty="0"/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“</a:t>
            </a:r>
            <a:r>
              <a:rPr lang="zh-CN" altLang="en-US" sz="2000" dirty="0"/>
              <a:t>我就说：</a:t>
            </a:r>
            <a:r>
              <a:rPr lang="en-US" altLang="zh-CN" sz="2000" dirty="0"/>
              <a:t>‘</a:t>
            </a:r>
            <a:r>
              <a:rPr lang="zh-CN" altLang="en-US" sz="2000" dirty="0"/>
              <a:t>要将我的忿怒倾在他们身上，在旷野向他们成就我怒中所定的。</a:t>
            </a:r>
            <a:r>
              <a:rPr lang="en-US" altLang="zh-CN" sz="2000" dirty="0"/>
              <a:t>’</a:t>
            </a:r>
            <a:r>
              <a:rPr lang="zh-CN" altLang="en-US" sz="2000" dirty="0"/>
              <a:t>虽然如此，</a:t>
            </a:r>
            <a:r>
              <a:rPr lang="zh-CN" altLang="en-US" sz="2000" b="1" dirty="0">
                <a:solidFill>
                  <a:srgbClr val="FF0000"/>
                </a:solidFill>
              </a:rPr>
              <a:t>我却为我名的缘故缩手没有这样行</a:t>
            </a:r>
            <a:r>
              <a:rPr lang="zh-CN" altLang="en-US" sz="2000" dirty="0"/>
              <a:t>，免得我的名在我领他们出埃及的列国人眼前被亵渎。</a:t>
            </a:r>
            <a:r>
              <a:rPr lang="en-US" altLang="zh-CN" sz="2000" dirty="0"/>
              <a:t>”</a:t>
            </a:r>
            <a:r>
              <a:rPr lang="zh-CN" altLang="en-US" sz="2000" dirty="0"/>
              <a:t>（结</a:t>
            </a:r>
            <a:r>
              <a:rPr lang="en-US" altLang="zh-CN" sz="2000" dirty="0"/>
              <a:t>20</a:t>
            </a:r>
            <a:r>
              <a:rPr lang="zh-CN" altLang="en-US" sz="2000" dirty="0"/>
              <a:t>：</a:t>
            </a:r>
            <a:r>
              <a:rPr lang="en-US" altLang="zh-CN" sz="2000" dirty="0"/>
              <a:t>21-22</a:t>
            </a:r>
            <a:r>
              <a:rPr lang="zh-CN" altLang="en-US" sz="2000" dirty="0"/>
              <a:t>）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89230" y="3212465"/>
            <a:ext cx="11449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506855" y="717550"/>
            <a:ext cx="5784850" cy="7067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当神伸出祂审判的手</a:t>
            </a:r>
            <a:r>
              <a:rPr lang="en-US" altLang="zh-CN" sz="4000" b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……</a:t>
            </a:r>
          </a:p>
        </p:txBody>
      </p:sp>
      <p:sp>
        <p:nvSpPr>
          <p:cNvPr id="6" name="右大括号 5"/>
          <p:cNvSpPr/>
          <p:nvPr/>
        </p:nvSpPr>
        <p:spPr>
          <a:xfrm>
            <a:off x="10680700" y="3557905"/>
            <a:ext cx="327660" cy="2262505"/>
          </a:xfrm>
          <a:prstGeom prst="rightBrace">
            <a:avLst>
              <a:gd name="adj1" fmla="val 8333"/>
              <a:gd name="adj2" fmla="val 50014"/>
            </a:avLst>
          </a:prstGeom>
          <a:ln w="34925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160125" y="3928745"/>
            <a:ext cx="613410" cy="152146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神的恩典</a:t>
            </a:r>
          </a:p>
        </p:txBody>
      </p:sp>
      <p:sp>
        <p:nvSpPr>
          <p:cNvPr id="8" name="右大括号 7"/>
          <p:cNvSpPr/>
          <p:nvPr/>
        </p:nvSpPr>
        <p:spPr>
          <a:xfrm>
            <a:off x="10680700" y="1630045"/>
            <a:ext cx="327660" cy="1330960"/>
          </a:xfrm>
          <a:prstGeom prst="rightBrace">
            <a:avLst>
              <a:gd name="adj1" fmla="val 8333"/>
              <a:gd name="adj2" fmla="val 50014"/>
            </a:avLst>
          </a:prstGeom>
          <a:ln w="34925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160125" y="1534795"/>
            <a:ext cx="613410" cy="152146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神的忿怒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bldLvl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6015" y="1666240"/>
            <a:ext cx="9919335" cy="489077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zh-CN" altLang="en-US" sz="2600" b="1" dirty="0">
                <a:solidFill>
                  <a:schemeClr val="tx2"/>
                </a:solidFill>
              </a:rPr>
              <a:t>对于接受耶稣之救赎的人而言：</a:t>
            </a:r>
          </a:p>
          <a:p>
            <a:pPr>
              <a:lnSpc>
                <a:spcPct val="13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2600" b="1" dirty="0">
                <a:solidFill>
                  <a:schemeClr val="tx2"/>
                </a:solidFill>
              </a:rPr>
              <a:t>神对罪人的公义之怒竟然在无罪之基督身上、在十字架上已经全然发尽。</a:t>
            </a:r>
          </a:p>
          <a:p>
            <a:pPr lvl="1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2165" b="1" dirty="0">
                <a:solidFill>
                  <a:srgbClr val="FF0000"/>
                </a:solidFill>
              </a:rPr>
              <a:t>我们凭这旨意，靠耶稣基督只一次献上他的身体，就得以成圣。（来10：10）</a:t>
            </a:r>
            <a:endParaRPr lang="zh-CN" altLang="en-US" sz="2165" b="1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2600" b="1" dirty="0">
                <a:solidFill>
                  <a:schemeClr val="tx2"/>
                </a:solidFill>
              </a:rPr>
              <a:t>因此，神审判的手对他们永远缩回，不再伸出。</a:t>
            </a:r>
          </a:p>
          <a:p>
            <a:pPr lvl="1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2165" b="1" dirty="0">
                <a:solidFill>
                  <a:srgbClr val="FF0000"/>
                </a:solidFill>
              </a:rPr>
              <a:t>如今那些在基督耶稣里的，就不定罪了。（罗8：1）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8045" y="652780"/>
            <a:ext cx="10972800" cy="1013460"/>
          </a:xfrm>
        </p:spPr>
        <p:txBody>
          <a:bodyPr/>
          <a:lstStyle/>
          <a:p>
            <a:r>
              <a:rPr lang="zh-CN" b="1">
                <a:solidFill>
                  <a:schemeClr val="tx2"/>
                </a:solidFill>
              </a:rPr>
              <a:t>神恩典的全然显现</a:t>
            </a:r>
            <a:r>
              <a:rPr lang="en-US" altLang="zh-CN" b="1">
                <a:solidFill>
                  <a:schemeClr val="tx2"/>
                </a:solidFill>
              </a:rPr>
              <a:t>——</a:t>
            </a:r>
            <a:r>
              <a:rPr lang="zh-CN" altLang="en-US" b="1">
                <a:solidFill>
                  <a:schemeClr val="tx2"/>
                </a:solidFill>
              </a:rPr>
              <a:t>十字架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5175" y="220980"/>
            <a:ext cx="10972800" cy="1013460"/>
          </a:xfrm>
        </p:spPr>
        <p:txBody>
          <a:bodyPr/>
          <a:lstStyle/>
          <a:p>
            <a:r>
              <a:rPr lang="zh-CN" altLang="en-US"/>
              <a:t>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5175" y="1234440"/>
            <a:ext cx="8573770" cy="505968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600" b="1"/>
              <a:t>1</a:t>
            </a:r>
            <a:r>
              <a:rPr lang="zh-CN" altLang="en-US" sz="2600" b="1"/>
              <a:t>、向神悔改</a:t>
            </a:r>
            <a:endParaRPr lang="zh-CN" altLang="en-US" sz="2600"/>
          </a:p>
          <a:p>
            <a:r>
              <a:rPr lang="zh-CN" altLang="en-US" sz="2600"/>
              <a:t>我们悖逆神的罪何等深，当神收回护理之手、伸出审判之手，</a:t>
            </a:r>
            <a:r>
              <a:rPr lang="zh-CN" altLang="en-US" sz="2600" b="1">
                <a:solidFill>
                  <a:srgbClr val="FF0000"/>
                </a:solidFill>
              </a:rPr>
              <a:t>祂的公义之怒何等可畏！</a:t>
            </a:r>
            <a:endParaRPr lang="zh-CN" altLang="en-US" sz="2600"/>
          </a:p>
          <a:p>
            <a:r>
              <a:rPr lang="zh-CN" altLang="en-US" sz="2600"/>
              <a:t>唯有向神悔改，接受基督的救赎之恩。</a:t>
            </a:r>
            <a:r>
              <a:rPr lang="zh-CN" altLang="en-US" sz="2600" b="1">
                <a:solidFill>
                  <a:srgbClr val="FF0000"/>
                </a:solidFill>
                <a:sym typeface="+mn-ea"/>
              </a:rPr>
              <a:t>祂</a:t>
            </a:r>
            <a:r>
              <a:rPr lang="zh-CN" altLang="en-US" sz="2600" b="1">
                <a:solidFill>
                  <a:srgbClr val="FF0000"/>
                </a:solidFill>
              </a:rPr>
              <a:t>对愿回转之人的慈爱何等浩大！</a:t>
            </a:r>
          </a:p>
          <a:p>
            <a:pPr marL="0" indent="0">
              <a:buNone/>
            </a:pPr>
            <a:r>
              <a:rPr lang="en-US" altLang="zh-CN" sz="2600" b="1"/>
              <a:t>2</a:t>
            </a:r>
            <a:r>
              <a:rPr lang="zh-CN" altLang="en-US" sz="2600" b="1"/>
              <a:t>、为神所用</a:t>
            </a:r>
            <a:endParaRPr lang="zh-CN" altLang="en-US" sz="2600"/>
          </a:p>
          <a:p>
            <a:r>
              <a:rPr lang="zh-CN" altLang="en-US" sz="2600"/>
              <a:t>对尚未回转之人，是幸灾乐祸？还是像神怜悯心肠，忍耐、代求，唤其回转？</a:t>
            </a:r>
          </a:p>
          <a:p>
            <a:r>
              <a:rPr lang="zh-CN" altLang="en-US" sz="2600"/>
              <a:t>活出生命见证，传扬十架福音。</a:t>
            </a:r>
          </a:p>
          <a:p>
            <a:r>
              <a:rPr lang="zh-CN" altLang="en-US" sz="2600" b="1">
                <a:solidFill>
                  <a:srgbClr val="FF0000"/>
                </a:solidFill>
                <a:sym typeface="+mn-ea"/>
              </a:rPr>
              <a:t>你们多结果子，我父就因此得荣耀，你们也就是我的门徒了。（约</a:t>
            </a:r>
            <a:r>
              <a:rPr lang="en-US" altLang="zh-CN" sz="2600" b="1">
                <a:solidFill>
                  <a:srgbClr val="FF0000"/>
                </a:solidFill>
                <a:sym typeface="+mn-ea"/>
              </a:rPr>
              <a:t>15</a:t>
            </a:r>
            <a:r>
              <a:rPr lang="zh-CN" altLang="en-US" sz="2600" b="1">
                <a:solidFill>
                  <a:srgbClr val="FF0000"/>
                </a:solidFill>
                <a:sym typeface="+mn-ea"/>
              </a:rPr>
              <a:t>：</a:t>
            </a:r>
            <a:r>
              <a:rPr lang="en-US" altLang="zh-CN" sz="26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600" b="1">
                <a:solidFill>
                  <a:srgbClr val="FF0000"/>
                </a:solidFill>
                <a:sym typeface="+mn-ea"/>
              </a:rPr>
              <a:t>）</a:t>
            </a:r>
            <a:endParaRPr lang="zh-CN" altLang="en-US" sz="2600"/>
          </a:p>
        </p:txBody>
      </p:sp>
      <p:pic>
        <p:nvPicPr>
          <p:cNvPr id="4" name="图片 3" descr="pty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945" y="4881880"/>
            <a:ext cx="2713355" cy="1809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817245" y="1062990"/>
            <a:ext cx="10558145" cy="1013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赛</a:t>
            </a:r>
            <a:r>
              <a:rPr lang="en-US" altLang="zh-CN"/>
              <a:t>5——</a:t>
            </a:r>
            <a:r>
              <a:rPr lang="zh-CN" altLang="en-US"/>
              <a:t>祸哉！愚妄人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774825" y="2076450"/>
            <a:ext cx="8641715" cy="3502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3200" dirty="0"/>
              <a:t>一、</a:t>
            </a:r>
            <a:r>
              <a:rPr lang="zh-CN" altLang="en-US" sz="3200">
                <a:sym typeface="+mn-ea"/>
              </a:rPr>
              <a:t>败坏的葡萄园（</a:t>
            </a:r>
            <a:r>
              <a:rPr lang="en-US" altLang="zh-CN" sz="3200">
                <a:sym typeface="+mn-ea"/>
              </a:rPr>
              <a:t>1-7</a:t>
            </a:r>
            <a:r>
              <a:rPr lang="zh-CN" altLang="en-US" sz="3200">
                <a:sym typeface="+mn-ea"/>
              </a:rPr>
              <a:t>）</a:t>
            </a:r>
            <a:endParaRPr lang="zh-CN" altLang="en-US" sz="3200"/>
          </a:p>
          <a:p>
            <a:pPr>
              <a:lnSpc>
                <a:spcPct val="15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3200"/>
              <a:t>二、招致祸患的六种恶行（</a:t>
            </a:r>
            <a:r>
              <a:rPr lang="en-US" altLang="zh-CN" sz="3200"/>
              <a:t>8-12</a:t>
            </a:r>
            <a:r>
              <a:rPr lang="zh-CN" altLang="en-US" sz="3200"/>
              <a:t>，</a:t>
            </a:r>
            <a:r>
              <a:rPr lang="en-US" altLang="zh-CN" sz="3200"/>
              <a:t>18-23</a:t>
            </a:r>
            <a:r>
              <a:rPr lang="zh-CN" altLang="en-US" sz="3200"/>
              <a:t>）</a:t>
            </a:r>
          </a:p>
          <a:p>
            <a:pPr>
              <a:lnSpc>
                <a:spcPct val="15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3200"/>
              <a:t>三、神的审判（</a:t>
            </a:r>
            <a:r>
              <a:rPr lang="en-US" altLang="zh-CN" sz="3200"/>
              <a:t>13-17</a:t>
            </a:r>
            <a:r>
              <a:rPr lang="zh-CN" altLang="en-US" sz="3200"/>
              <a:t>，</a:t>
            </a:r>
            <a:r>
              <a:rPr lang="en-US" altLang="zh-CN" sz="3200"/>
              <a:t>24-30</a:t>
            </a:r>
            <a:r>
              <a:rPr lang="zh-CN" altLang="en-US" sz="3200"/>
              <a:t>）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8985" y="1959610"/>
            <a:ext cx="8114030" cy="1590675"/>
          </a:xfrm>
        </p:spPr>
        <p:txBody>
          <a:bodyPr/>
          <a:lstStyle/>
          <a:p>
            <a:pPr algn="ctr"/>
            <a:r>
              <a:rPr lang="zh-CN" altLang="en-US" b="1"/>
              <a:t>一、败坏的葡萄园（</a:t>
            </a:r>
            <a:r>
              <a:rPr lang="en-US" altLang="zh-CN" b="1"/>
              <a:t>1-7</a:t>
            </a:r>
            <a:r>
              <a:rPr lang="zh-CN" altLang="en-US" b="1"/>
              <a:t>）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165" y="290830"/>
            <a:ext cx="9073515" cy="223139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875" b="1">
                <a:sym typeface="+mn-ea"/>
              </a:rPr>
              <a:t>神的慈爱</a:t>
            </a:r>
          </a:p>
          <a:p>
            <a:pPr marL="0" indent="0">
              <a:buNone/>
            </a:pPr>
            <a:r>
              <a:rPr lang="zh-CN" altLang="en-US" sz="2395">
                <a:sym typeface="+mn-ea"/>
              </a:rPr>
              <a:t>（</a:t>
            </a:r>
            <a:r>
              <a:rPr lang="en-US" altLang="zh-CN" sz="2395">
                <a:sym typeface="+mn-ea"/>
              </a:rPr>
              <a:t>5</a:t>
            </a:r>
            <a:r>
              <a:rPr lang="zh-CN" altLang="en-US" sz="2395">
                <a:sym typeface="+mn-ea"/>
              </a:rPr>
              <a:t>：</a:t>
            </a:r>
            <a:r>
              <a:rPr lang="en-US" altLang="zh-CN" sz="2395">
                <a:sym typeface="+mn-ea"/>
              </a:rPr>
              <a:t>1</a:t>
            </a:r>
            <a:r>
              <a:rPr lang="zh-CN" altLang="en-US" sz="2395">
                <a:sym typeface="+mn-ea"/>
              </a:rPr>
              <a:t>）以赛亚爱神、歌颂神，因为神是慈爱的：</a:t>
            </a:r>
            <a:endParaRPr lang="zh-CN" altLang="en-US" sz="2395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395">
                <a:sym typeface="+mn-ea"/>
              </a:rPr>
              <a:t>祂为葡萄园所作的</a:t>
            </a:r>
            <a:r>
              <a:rPr lang="en-US" altLang="zh-CN" sz="2395">
                <a:sym typeface="+mn-ea"/>
              </a:rPr>
              <a:t>——</a:t>
            </a:r>
            <a:r>
              <a:rPr lang="zh-CN" altLang="en-US" sz="2395">
                <a:sym typeface="+mn-ea"/>
              </a:rPr>
              <a:t>肥美山冈、刨挖园子、捡去石头、上等葡萄树、盖楼、凿池、树篱笆、立墙垣、修理、锄刨、命云降雨、</a:t>
            </a:r>
            <a:r>
              <a:rPr lang="en-US" altLang="zh-CN" sz="2395">
                <a:sym typeface="+mn-ea"/>
              </a:rPr>
              <a:t>“</a:t>
            </a:r>
            <a:r>
              <a:rPr lang="zh-CN" altLang="en-US" sz="2395">
                <a:sym typeface="+mn-ea"/>
              </a:rPr>
              <a:t>时刻浇灌，昼夜看守，免得有人损害</a:t>
            </a:r>
            <a:r>
              <a:rPr lang="en-US" altLang="zh-CN" sz="2395">
                <a:sym typeface="+mn-ea"/>
              </a:rPr>
              <a:t>”</a:t>
            </a:r>
            <a:r>
              <a:rPr lang="zh-CN" altLang="en-US" sz="2395">
                <a:sym typeface="+mn-ea"/>
              </a:rPr>
              <a:t>（</a:t>
            </a:r>
            <a:r>
              <a:rPr lang="en-US" altLang="zh-CN" sz="2395">
                <a:sym typeface="+mn-ea"/>
              </a:rPr>
              <a:t>27</a:t>
            </a:r>
            <a:r>
              <a:rPr lang="zh-CN" altLang="en-US" sz="2395">
                <a:sym typeface="+mn-ea"/>
              </a:rPr>
              <a:t>：</a:t>
            </a:r>
            <a:r>
              <a:rPr lang="en-US" altLang="zh-CN" sz="2395">
                <a:sym typeface="+mn-ea"/>
              </a:rPr>
              <a:t>2</a:t>
            </a:r>
            <a:r>
              <a:rPr lang="zh-CN" altLang="en-US" sz="2395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906000" y="1544320"/>
            <a:ext cx="1706880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仁至义尽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558165" y="2720975"/>
            <a:ext cx="9073515" cy="15411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75" b="1">
                <a:sym typeface="+mn-ea"/>
              </a:rPr>
              <a:t>以色列（葡萄园）的败坏</a:t>
            </a:r>
            <a:endParaRPr lang="zh-CN" altLang="en-US" sz="2875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/>
              <a:t>本应结好葡萄（公平、公义）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/>
              <a:t>却结了野葡萄（暴虐、冤声）</a:t>
            </a:r>
          </a:p>
        </p:txBody>
      </p:sp>
      <p:sp>
        <p:nvSpPr>
          <p:cNvPr id="6" name="矩形 5"/>
          <p:cNvSpPr/>
          <p:nvPr/>
        </p:nvSpPr>
        <p:spPr>
          <a:xfrm>
            <a:off x="9906000" y="3317875"/>
            <a:ext cx="1706880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无可推诿</a:t>
            </a: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558165" y="4451985"/>
            <a:ext cx="9073515" cy="15411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75" b="1">
                <a:sym typeface="+mn-ea"/>
              </a:rPr>
              <a:t>神的审判</a:t>
            </a:r>
            <a:endParaRPr lang="zh-CN" altLang="en-US" sz="2875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/>
              <a:t>撤去篱笆，使它被吞灭；拆毁墙垣，使它被践踏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/>
              <a:t>使它荒废，不再修理、锄刨，荆棘蒺藜生长，命云不降雨</a:t>
            </a:r>
          </a:p>
        </p:txBody>
      </p:sp>
      <p:sp>
        <p:nvSpPr>
          <p:cNvPr id="8" name="矩形 7"/>
          <p:cNvSpPr/>
          <p:nvPr/>
        </p:nvSpPr>
        <p:spPr>
          <a:xfrm>
            <a:off x="9906000" y="5102860"/>
            <a:ext cx="1706880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无可辩驳</a:t>
            </a:r>
          </a:p>
        </p:txBody>
      </p:sp>
      <p:sp>
        <p:nvSpPr>
          <p:cNvPr id="9" name="下箭头 8"/>
          <p:cNvSpPr/>
          <p:nvPr/>
        </p:nvSpPr>
        <p:spPr>
          <a:xfrm>
            <a:off x="10526395" y="2276475"/>
            <a:ext cx="466090" cy="862965"/>
          </a:xfrm>
          <a:prstGeom prst="down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10526395" y="4055745"/>
            <a:ext cx="466090" cy="862965"/>
          </a:xfrm>
          <a:prstGeom prst="down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上箭头 1"/>
          <p:cNvSpPr/>
          <p:nvPr/>
        </p:nvSpPr>
        <p:spPr>
          <a:xfrm rot="5400000">
            <a:off x="1933575" y="5854700"/>
            <a:ext cx="638810" cy="655955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67330" y="6127750"/>
            <a:ext cx="4982845" cy="5530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当神收回祂护理的手</a:t>
            </a:r>
            <a:r>
              <a:rPr lang="en-US" altLang="zh-CN" sz="300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……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 bldLvl="0" animBg="1"/>
      <p:bldP spid="6" grpId="0"/>
      <p:bldP spid="7" grpId="0" bldLvl="0" animBg="1"/>
      <p:bldP spid="8" grpId="0"/>
      <p:bldP spid="9" grpId="0" bldLvl="0" animBg="1"/>
      <p:bldP spid="10" grpId="0" bldLvl="0" animBg="1"/>
      <p:bldP spid="2" grpId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8985" y="2633345"/>
            <a:ext cx="9075420" cy="1590675"/>
          </a:xfrm>
        </p:spPr>
        <p:txBody>
          <a:bodyPr/>
          <a:lstStyle/>
          <a:p>
            <a:pPr algn="ctr"/>
            <a:r>
              <a:rPr lang="zh-CN" altLang="en-US"/>
              <a:t>二、</a:t>
            </a:r>
            <a:r>
              <a:rPr lang="zh-CN" altLang="en-US">
                <a:sym typeface="+mn-ea"/>
              </a:rPr>
              <a:t>招致祸患</a:t>
            </a:r>
            <a:r>
              <a:rPr lang="zh-CN" altLang="en-US"/>
              <a:t>的六种恶行（</a:t>
            </a:r>
            <a:r>
              <a:rPr lang="en-US" altLang="zh-CN"/>
              <a:t>8-12</a:t>
            </a:r>
            <a:r>
              <a:rPr lang="zh-CN" altLang="en-US"/>
              <a:t>，</a:t>
            </a:r>
            <a:r>
              <a:rPr lang="en-US" altLang="zh-CN"/>
              <a:t>18-23</a:t>
            </a:r>
            <a:r>
              <a:rPr lang="zh-CN" altLang="en-US"/>
              <a:t>）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1365" y="2478405"/>
            <a:ext cx="10972800" cy="39109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sym typeface="+mn-ea"/>
              </a:rPr>
              <a:t>以人血建城、以罪孽立邑的有祸了！（哈</a:t>
            </a:r>
            <a:r>
              <a:rPr lang="en-US" altLang="zh-CN" sz="3200" b="1" dirty="0">
                <a:sym typeface="+mn-ea"/>
              </a:rPr>
              <a:t>2</a:t>
            </a:r>
            <a:r>
              <a:rPr lang="zh-CN" altLang="en-US" sz="3200" b="1" dirty="0">
                <a:sym typeface="+mn-ea"/>
              </a:rPr>
              <a:t>：</a:t>
            </a:r>
            <a:r>
              <a:rPr lang="en-US" altLang="zh-CN" sz="3200" b="1" dirty="0">
                <a:sym typeface="+mn-ea"/>
              </a:rPr>
              <a:t>12</a:t>
            </a:r>
            <a:r>
              <a:rPr lang="zh-CN" altLang="en-US" sz="3200" b="1" dirty="0">
                <a:sym typeface="+mn-ea"/>
              </a:rPr>
              <a:t>）</a:t>
            </a:r>
            <a:endParaRPr lang="zh-CN" altLang="en-US" sz="3200" dirty="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zh-CN" altLang="en-US" sz="2665" dirty="0">
                <a:sym typeface="+mn-ea"/>
              </a:rPr>
              <a:t>亚哈侵吞拿伯的葡萄园（王上</a:t>
            </a:r>
            <a:r>
              <a:rPr lang="en-US" altLang="zh-CN" sz="2665" dirty="0">
                <a:sym typeface="+mn-ea"/>
              </a:rPr>
              <a:t>21</a:t>
            </a:r>
            <a:r>
              <a:rPr lang="zh-CN" altLang="en-US" sz="2665" dirty="0">
                <a:sym typeface="+mn-ea"/>
              </a:rPr>
              <a:t>）</a:t>
            </a:r>
          </a:p>
          <a:p>
            <a:pPr lvl="1">
              <a:lnSpc>
                <a:spcPct val="100000"/>
              </a:lnSpc>
            </a:pPr>
            <a:r>
              <a:rPr lang="zh-CN" altLang="en-US" sz="2665" dirty="0">
                <a:sym typeface="+mn-ea"/>
              </a:rPr>
              <a:t>那行不义盖房，行不公造楼，白白使用人的手工不给工价的，有祸了！（耶</a:t>
            </a:r>
            <a:r>
              <a:rPr lang="en-US" altLang="zh-CN" sz="2665" dirty="0">
                <a:sym typeface="+mn-ea"/>
              </a:rPr>
              <a:t>22</a:t>
            </a:r>
            <a:r>
              <a:rPr lang="zh-CN" altLang="en-US" sz="2665" dirty="0">
                <a:sym typeface="+mn-ea"/>
              </a:rPr>
              <a:t>：</a:t>
            </a:r>
            <a:r>
              <a:rPr lang="en-US" altLang="zh-CN" sz="2665" dirty="0">
                <a:sym typeface="+mn-ea"/>
              </a:rPr>
              <a:t>13</a:t>
            </a:r>
            <a:r>
              <a:rPr lang="zh-CN" altLang="en-US" sz="2665" dirty="0">
                <a:sym typeface="+mn-ea"/>
              </a:rPr>
              <a:t>）</a:t>
            </a:r>
          </a:p>
          <a:p>
            <a:pPr>
              <a:lnSpc>
                <a:spcPct val="100000"/>
              </a:lnSpc>
            </a:pPr>
            <a:r>
              <a:rPr lang="zh-CN" altLang="en-US" sz="3200" b="1" dirty="0"/>
              <a:t>为本家积蓄不义之财、在高处搭窝、指望免灾的有祸了！（哈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9</a:t>
            </a:r>
            <a:r>
              <a:rPr lang="zh-CN" altLang="en-US" sz="3200" b="1" dirty="0"/>
              <a:t>）</a:t>
            </a:r>
            <a:endParaRPr lang="zh-CN" altLang="en-US" sz="3200" dirty="0"/>
          </a:p>
          <a:p>
            <a:pPr lvl="1" algn="l">
              <a:lnSpc>
                <a:spcPct val="100000"/>
              </a:lnSpc>
            </a:pPr>
            <a:r>
              <a:rPr lang="zh-CN" altLang="en-US" sz="2665" dirty="0">
                <a:sym typeface="+mn-ea"/>
              </a:rPr>
              <a:t>不敬虔的人虽然得利，神夺取其命的时候，还有什么指望呢？（伯27：8）</a:t>
            </a:r>
            <a:endParaRPr lang="zh-CN" altLang="en-US" sz="2665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70205"/>
            <a:ext cx="10972800" cy="1181735"/>
          </a:xfrm>
        </p:spPr>
        <p:txBody>
          <a:bodyPr/>
          <a:lstStyle/>
          <a:p>
            <a:r>
              <a:rPr lang="en-US" altLang="zh-CN" sz="3600">
                <a:solidFill>
                  <a:srgbClr val="FF0000"/>
                </a:solidFill>
              </a:rPr>
              <a:t>1. </a:t>
            </a:r>
            <a:r>
              <a:rPr lang="zh-CN" altLang="en-US" sz="3600"/>
              <a:t>祸哉！那些以房接房、以地连地，以致不留余地的，只顾自己独居境内。（</a:t>
            </a:r>
            <a:r>
              <a:rPr lang="en-US" altLang="zh-CN" sz="3600"/>
              <a:t>5</a:t>
            </a:r>
            <a:r>
              <a:rPr lang="zh-CN" altLang="en-US" sz="3600"/>
              <a:t>：</a:t>
            </a:r>
            <a:r>
              <a:rPr lang="en-US" altLang="zh-CN" sz="3600"/>
              <a:t>8</a:t>
            </a:r>
            <a:r>
              <a:rPr lang="zh-CN" altLang="en-US" sz="3600"/>
              <a:t>）</a:t>
            </a:r>
            <a:endParaRPr lang="zh-CN" altLang="en-US" sz="3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091565" y="1551940"/>
            <a:ext cx="10972800" cy="6915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>
                <a:solidFill>
                  <a:srgbClr val="FF0000"/>
                </a:solidFill>
              </a:rPr>
              <a:t>——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专门利己，毫不利人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29105"/>
            <a:ext cx="10972800" cy="4298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/>
              <a:t>祸哉！以法莲的酒徒，住在肥美谷的山上，他们心里高傲，以所夸的为冠冕，犹如将残之花。（赛</a:t>
            </a:r>
            <a:r>
              <a:rPr lang="en-US" altLang="zh-CN" sz="3200" dirty="0"/>
              <a:t>28</a:t>
            </a:r>
            <a:r>
              <a:rPr lang="zh-CN" altLang="en-US" sz="3200" dirty="0"/>
              <a:t>：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</a:p>
          <a:p>
            <a:pPr>
              <a:lnSpc>
                <a:spcPct val="100000"/>
              </a:lnSpc>
            </a:pPr>
            <a:r>
              <a:rPr lang="zh-CN" altLang="en-US" sz="3200" dirty="0"/>
              <a:t>你们</a:t>
            </a:r>
            <a:r>
              <a:rPr lang="zh-CN" altLang="en-US" sz="3200" dirty="0">
                <a:solidFill>
                  <a:srgbClr val="FF0000"/>
                </a:solidFill>
              </a:rPr>
              <a:t>躺卧在象牙床上，舒身在榻上</a:t>
            </a:r>
            <a:r>
              <a:rPr lang="zh-CN" altLang="en-US" sz="3200" dirty="0"/>
              <a:t>，吃群中的羊羔、棚里的牛犊。</a:t>
            </a:r>
            <a:r>
              <a:rPr lang="zh-CN" altLang="en-US" sz="3200" dirty="0">
                <a:solidFill>
                  <a:srgbClr val="FF0000"/>
                </a:solidFill>
              </a:rPr>
              <a:t>弹琴鼓瑟唱消闲的歌曲</a:t>
            </a:r>
            <a:r>
              <a:rPr lang="zh-CN" altLang="en-US" sz="3200" dirty="0"/>
              <a:t>，为自己制造乐器，如同大卫所造的。</a:t>
            </a:r>
            <a:r>
              <a:rPr lang="zh-CN" altLang="en-US" sz="3200" dirty="0">
                <a:solidFill>
                  <a:srgbClr val="FF0000"/>
                </a:solidFill>
              </a:rPr>
              <a:t>以大碗喝酒，用上等的油抹身，却不为约瑟的苦难担忧</a:t>
            </a:r>
            <a:r>
              <a:rPr lang="zh-CN" altLang="en-US" sz="3200" dirty="0"/>
              <a:t>。所以这些人必在被掳的人中首先被掳，舒身的人荒宴之乐必消灭了。（摩</a:t>
            </a:r>
            <a:r>
              <a:rPr lang="en-US" altLang="zh-CN" sz="3200" dirty="0"/>
              <a:t>6</a:t>
            </a:r>
            <a:r>
              <a:rPr lang="zh-CN" altLang="en-US" sz="3200" dirty="0"/>
              <a:t>：</a:t>
            </a:r>
            <a:r>
              <a:rPr lang="en-US" altLang="zh-CN" sz="3200" dirty="0"/>
              <a:t>4-7</a:t>
            </a:r>
            <a:r>
              <a:rPr lang="zh-CN" altLang="en-US" sz="3200" dirty="0"/>
              <a:t>）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47370"/>
            <a:ext cx="10972800" cy="1013460"/>
          </a:xfrm>
        </p:spPr>
        <p:txBody>
          <a:bodyPr/>
          <a:lstStyle/>
          <a:p>
            <a:r>
              <a:rPr lang="en-US" altLang="zh-CN">
                <a:solidFill>
                  <a:srgbClr val="FF0000"/>
                </a:solidFill>
              </a:rPr>
              <a:t>2. </a:t>
            </a:r>
            <a:r>
              <a:rPr lang="zh-CN" altLang="en-US">
                <a:solidFill>
                  <a:srgbClr val="FF0000"/>
                </a:solidFill>
              </a:rPr>
              <a:t>纵情宴乐，毫不敬神</a:t>
            </a:r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5</a:t>
            </a:r>
            <a:r>
              <a:rPr lang="zh-CN" altLang="en-US">
                <a:solidFill>
                  <a:schemeClr val="tx1"/>
                </a:solidFill>
              </a:rPr>
              <a:t>：</a:t>
            </a:r>
            <a:r>
              <a:rPr lang="en-US" altLang="zh-CN">
                <a:solidFill>
                  <a:schemeClr val="tx1"/>
                </a:solidFill>
              </a:rPr>
              <a:t>11-12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5000"/>
          </a:blip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1220" y="1527810"/>
            <a:ext cx="10450195" cy="33204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dirty="0"/>
              <a:t>罪恶之绳索与锁链</a:t>
            </a:r>
            <a:endParaRPr lang="zh-CN" altLang="en-US" sz="3200" dirty="0"/>
          </a:p>
          <a:p>
            <a:pPr lvl="1">
              <a:lnSpc>
                <a:spcPct val="100000"/>
              </a:lnSpc>
            </a:pPr>
            <a:r>
              <a:rPr lang="zh-CN" altLang="en-US" sz="2665" dirty="0"/>
              <a:t>以虚假之细绳牵罪孽</a:t>
            </a:r>
          </a:p>
          <a:p>
            <a:pPr lvl="1">
              <a:lnSpc>
                <a:spcPct val="100000"/>
              </a:lnSpc>
            </a:pPr>
            <a:r>
              <a:rPr lang="zh-CN" altLang="en-US" sz="2665" dirty="0"/>
              <a:t>以套绳拉罪恶</a:t>
            </a:r>
          </a:p>
          <a:p>
            <a:pPr lvl="1">
              <a:lnSpc>
                <a:spcPct val="100000"/>
              </a:lnSpc>
            </a:pPr>
            <a:r>
              <a:rPr lang="zh-CN" altLang="en-US" sz="2665" dirty="0"/>
              <a:t>恶人必被自己的罪孽捉住，他必被自己的罪恶</a:t>
            </a:r>
            <a:r>
              <a:rPr lang="zh-CN" altLang="en-US" sz="2665" dirty="0">
                <a:solidFill>
                  <a:srgbClr val="FF0000"/>
                </a:solidFill>
              </a:rPr>
              <a:t>如绳索缠绕</a:t>
            </a:r>
            <a:r>
              <a:rPr lang="zh-CN" altLang="en-US" sz="2665" dirty="0"/>
              <a:t>。（箴</a:t>
            </a:r>
            <a:r>
              <a:rPr lang="en-US" altLang="zh-CN" sz="2665" dirty="0"/>
              <a:t>5</a:t>
            </a:r>
            <a:r>
              <a:rPr lang="zh-CN" altLang="en-US" sz="2665" dirty="0"/>
              <a:t>：</a:t>
            </a:r>
            <a:r>
              <a:rPr lang="en-US" altLang="zh-CN" sz="2665" dirty="0"/>
              <a:t>22</a:t>
            </a:r>
            <a:r>
              <a:rPr lang="zh-CN" altLang="en-US" sz="2665" dirty="0"/>
              <a:t>）</a:t>
            </a:r>
          </a:p>
          <a:p>
            <a:pPr lvl="1">
              <a:lnSpc>
                <a:spcPct val="100000"/>
              </a:lnSpc>
            </a:pPr>
            <a:r>
              <a:rPr lang="en-US" altLang="zh-CN" sz="2665" dirty="0"/>
              <a:t>……</a:t>
            </a:r>
            <a:r>
              <a:rPr lang="zh-CN" altLang="en-US" sz="2665" dirty="0"/>
              <a:t>又像愚昧人</a:t>
            </a:r>
            <a:r>
              <a:rPr lang="zh-CN" altLang="en-US" sz="2665" dirty="0">
                <a:solidFill>
                  <a:srgbClr val="FF0000"/>
                </a:solidFill>
              </a:rPr>
              <a:t>带锁链去受刑罚</a:t>
            </a:r>
            <a:r>
              <a:rPr lang="zh-CN" altLang="en-US" sz="2665" dirty="0"/>
              <a:t>（箴</a:t>
            </a:r>
            <a:r>
              <a:rPr lang="en-US" altLang="zh-CN" sz="2665" dirty="0"/>
              <a:t>7</a:t>
            </a:r>
            <a:r>
              <a:rPr lang="zh-CN" altLang="en-US" sz="2665" dirty="0"/>
              <a:t>：</a:t>
            </a:r>
            <a:r>
              <a:rPr lang="en-US" altLang="zh-CN" sz="2665" dirty="0"/>
              <a:t>22</a:t>
            </a:r>
            <a:r>
              <a:rPr lang="zh-CN" altLang="en-US" sz="2665" dirty="0"/>
              <a:t>）</a:t>
            </a:r>
          </a:p>
          <a:p>
            <a:pPr>
              <a:lnSpc>
                <a:spcPct val="100000"/>
              </a:lnSpc>
            </a:pPr>
            <a:r>
              <a:rPr lang="zh-CN" altLang="en-US" sz="3200" b="1" dirty="0"/>
              <a:t>对比：神的慈绳爱索</a:t>
            </a:r>
            <a:endParaRPr lang="zh-CN" altLang="en-US" sz="3200" dirty="0"/>
          </a:p>
          <a:p>
            <a:pPr lvl="1">
              <a:lnSpc>
                <a:spcPct val="100000"/>
              </a:lnSpc>
            </a:pPr>
            <a:r>
              <a:rPr lang="zh-CN" altLang="en-US" sz="2665" dirty="0"/>
              <a:t>我用慈绳爱索牵引他们，我待他们如人放松牛的两腮夹板，把粮食放在他们面前。（何</a:t>
            </a:r>
            <a:r>
              <a:rPr lang="en-US" altLang="zh-CN" sz="2665" dirty="0"/>
              <a:t>11</a:t>
            </a:r>
            <a:r>
              <a:rPr lang="zh-CN" altLang="en-US" sz="2665" dirty="0"/>
              <a:t>：</a:t>
            </a:r>
            <a:r>
              <a:rPr lang="en-US" altLang="zh-CN" sz="2665" dirty="0"/>
              <a:t>4</a:t>
            </a:r>
            <a:r>
              <a:rPr lang="zh-CN" altLang="en-US" sz="2665" dirty="0"/>
              <a:t>）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sym typeface="+mn-ea"/>
              </a:rPr>
              <a:t>3.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绳牵罪孽，口出狂言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18-19</a:t>
            </a:r>
            <a:r>
              <a:rPr lang="zh-CN" altLang="en-US" dirty="0">
                <a:sym typeface="+mn-ea"/>
              </a:rPr>
              <a:t>）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人际关系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TM03457444[[fn=基础]]</Template>
  <TotalTime>1</TotalTime>
  <Words>3408</Words>
  <Application>Microsoft Office PowerPoint</Application>
  <PresentationFormat>宽屏</PresentationFormat>
  <Paragraphs>159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人际关系</vt:lpstr>
      <vt:lpstr>以赛亚书5 祸哉！愚妄人</vt:lpstr>
      <vt:lpstr>前情回顾</vt:lpstr>
      <vt:lpstr>PowerPoint 演示文稿</vt:lpstr>
      <vt:lpstr>一、败坏的葡萄园（1-7）</vt:lpstr>
      <vt:lpstr>PowerPoint 演示文稿</vt:lpstr>
      <vt:lpstr>二、招致祸患的六种恶行（8-12，18-23）</vt:lpstr>
      <vt:lpstr>1. 祸哉！那些以房接房、以地连地，以致不留余地的，只顾自己独居境内。（5：8）</vt:lpstr>
      <vt:lpstr>2. 纵情宴乐，毫不敬神（5：11-12）</vt:lpstr>
      <vt:lpstr>3. 绳牵罪孽，口出狂言（5：18-19）</vt:lpstr>
      <vt:lpstr>3. 绳牵罪孽，口出狂言（5：18-19）</vt:lpstr>
      <vt:lpstr>4. 黑白颠倒，善恶不辨（5：20）</vt:lpstr>
      <vt:lpstr>5. 自以为智，自看为达（5：21）</vt:lpstr>
      <vt:lpstr>5. 自以为智，自看为达（5：21）</vt:lpstr>
      <vt:lpstr>6. 勇于饮酒，贪赃枉法（5：22-23）</vt:lpstr>
      <vt:lpstr>6. 勇于饮酒，贪赃枉法（5：22-23）</vt:lpstr>
      <vt:lpstr>招致祸患的六种恶行</vt:lpstr>
      <vt:lpstr>其他类似经文：招致祸患的各种恶行</vt:lpstr>
      <vt:lpstr>三、神的审判（13-17，24-30）</vt:lpstr>
      <vt:lpstr>神的审判</vt:lpstr>
      <vt:lpstr>PowerPoint 演示文稿</vt:lpstr>
      <vt:lpstr>神恩典的全然显现——十字架</vt:lpstr>
      <vt:lpstr>应用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以赛亚书第1章 止住作恶，学习行善</dc:title>
  <dc:creator>李立峰</dc:creator>
  <cp:lastModifiedBy>User</cp:lastModifiedBy>
  <cp:revision>51</cp:revision>
  <dcterms:created xsi:type="dcterms:W3CDTF">2019-03-23T03:43:00Z</dcterms:created>
  <dcterms:modified xsi:type="dcterms:W3CDTF">2020-09-16T12:29:36Z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