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69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2020/5/17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2020/5/17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2020/5/17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2020/5/17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2020/5/17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2020/5/17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2020/5/17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2020/5/17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13:34-35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比喻应验了先知的话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8B1F32-F321-48C4-8EF6-BC997A4A9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耶稣的比喻应验了先知的话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CAED524-67BB-4B65-8AEC-A1E084B9B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如何应验？</a:t>
            </a:r>
            <a:endParaRPr lang="en-US" altLang="zh-CN" dirty="0"/>
          </a:p>
          <a:p>
            <a:pPr lvl="1"/>
            <a:r>
              <a:rPr lang="zh-CN" altLang="en-US" dirty="0"/>
              <a:t>亚萨使用比喻的模式</a:t>
            </a:r>
            <a:endParaRPr lang="en-US" altLang="zh-CN" dirty="0"/>
          </a:p>
          <a:p>
            <a:pPr lvl="2"/>
            <a:r>
              <a:rPr lang="zh-CN" altLang="en-US" dirty="0"/>
              <a:t>显明的事</a:t>
            </a:r>
            <a:r>
              <a:rPr lang="en-US" altLang="zh-CN" dirty="0"/>
              <a:t>——</a:t>
            </a:r>
            <a:r>
              <a:rPr lang="zh-CN" altLang="en-US" dirty="0"/>
              <a:t>以色列的救赎历史</a:t>
            </a:r>
            <a:endParaRPr lang="en-US" altLang="zh-CN" dirty="0"/>
          </a:p>
          <a:p>
            <a:pPr lvl="2"/>
            <a:r>
              <a:rPr lang="zh-CN" altLang="en-US" dirty="0"/>
              <a:t>隐藏的事</a:t>
            </a:r>
            <a:r>
              <a:rPr lang="en-US" altLang="zh-CN" dirty="0"/>
              <a:t>——</a:t>
            </a:r>
            <a:r>
              <a:rPr lang="zh-CN" altLang="en-US" dirty="0"/>
              <a:t>救赎历史中神的公义和怜悯</a:t>
            </a:r>
            <a:endParaRPr lang="en-US" altLang="zh-CN" dirty="0"/>
          </a:p>
          <a:p>
            <a:pPr lvl="2"/>
            <a:r>
              <a:rPr lang="zh-CN" altLang="en-US" dirty="0"/>
              <a:t>亚萨的诗显明隐藏的事</a:t>
            </a:r>
            <a:endParaRPr lang="en-US" altLang="zh-CN" dirty="0"/>
          </a:p>
          <a:p>
            <a:pPr lvl="1"/>
            <a:r>
              <a:rPr lang="zh-CN" altLang="en-US" dirty="0"/>
              <a:t>基督按照亚萨的模式使用比喻</a:t>
            </a:r>
            <a:endParaRPr lang="en-US" altLang="zh-CN" dirty="0"/>
          </a:p>
          <a:p>
            <a:pPr lvl="2"/>
            <a:r>
              <a:rPr lang="zh-CN" altLang="en-US" dirty="0"/>
              <a:t>显明的事</a:t>
            </a:r>
            <a:r>
              <a:rPr lang="en-US" altLang="zh-CN" dirty="0"/>
              <a:t>——</a:t>
            </a:r>
            <a:r>
              <a:rPr lang="zh-CN" altLang="en-US" dirty="0"/>
              <a:t>旧约中对弥赛亚及其国度的预言</a:t>
            </a:r>
            <a:endParaRPr lang="en-US" altLang="zh-CN" dirty="0"/>
          </a:p>
          <a:p>
            <a:pPr lvl="2"/>
            <a:r>
              <a:rPr lang="zh-CN" altLang="en-US" dirty="0"/>
              <a:t>隐藏的事</a:t>
            </a:r>
            <a:endParaRPr lang="en-US" altLang="zh-CN" dirty="0"/>
          </a:p>
          <a:p>
            <a:pPr lvl="3"/>
            <a:r>
              <a:rPr lang="zh-CN" altLang="en-US" dirty="0"/>
              <a:t>耶稣的来到应验了神的公义和怜悯</a:t>
            </a:r>
            <a:endParaRPr lang="en-US" altLang="zh-CN" dirty="0"/>
          </a:p>
          <a:p>
            <a:pPr lvl="4"/>
            <a:r>
              <a:rPr lang="zh-CN" altLang="en-US" dirty="0"/>
              <a:t>耶稣是弥赛亚，也是受苦的仆人</a:t>
            </a:r>
            <a:endParaRPr lang="en-US" altLang="zh-CN" dirty="0"/>
          </a:p>
          <a:p>
            <a:pPr lvl="2"/>
            <a:r>
              <a:rPr lang="zh-CN" altLang="en-US" dirty="0"/>
              <a:t>耶稣亲自用比喻来教导这隐藏的事</a:t>
            </a:r>
          </a:p>
        </p:txBody>
      </p:sp>
    </p:spTree>
    <p:extLst>
      <p:ext uri="{BB962C8B-B14F-4D97-AF65-F5344CB8AC3E}">
        <p14:creationId xmlns:p14="http://schemas.microsoft.com/office/powerpoint/2010/main" val="3127537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3961D856-E127-4785-A7B0-7CCB8BD50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旧约</a:t>
            </a:r>
            <a:endParaRPr lang="en-US" altLang="zh-CN" dirty="0"/>
          </a:p>
          <a:p>
            <a:pPr lvl="1"/>
            <a:r>
              <a:rPr lang="zh-CN" altLang="en-US" dirty="0"/>
              <a:t>神拯救以色列人</a:t>
            </a:r>
            <a:endParaRPr lang="en-US" altLang="zh-CN" dirty="0"/>
          </a:p>
          <a:p>
            <a:pPr lvl="1"/>
            <a:r>
              <a:rPr lang="zh-CN" altLang="en-US" dirty="0"/>
              <a:t>以色列人不感恩，反而悖逆神</a:t>
            </a:r>
            <a:endParaRPr lang="en-US" altLang="zh-CN" dirty="0"/>
          </a:p>
          <a:p>
            <a:pPr lvl="1"/>
            <a:r>
              <a:rPr lang="zh-CN" altLang="en-US" dirty="0"/>
              <a:t>神仍有怜悯，并差遣祂的仆人大卫牧养他们</a:t>
            </a:r>
            <a:endParaRPr lang="en-US" altLang="zh-CN" dirty="0"/>
          </a:p>
          <a:p>
            <a:r>
              <a:rPr lang="zh-CN" altLang="en-US" dirty="0"/>
              <a:t>耶稣的时代</a:t>
            </a:r>
            <a:endParaRPr lang="en-US" altLang="zh-CN" dirty="0"/>
          </a:p>
          <a:p>
            <a:pPr lvl="1"/>
            <a:r>
              <a:rPr lang="zh-CN" altLang="en-US" dirty="0"/>
              <a:t>耶稣基督来要建立天国拯救世人</a:t>
            </a:r>
            <a:endParaRPr lang="en-US" altLang="zh-CN" dirty="0"/>
          </a:p>
          <a:p>
            <a:pPr lvl="1"/>
            <a:r>
              <a:rPr lang="zh-CN" altLang="en-US" dirty="0"/>
              <a:t>世人不信，甚至还要敌挡祂</a:t>
            </a:r>
            <a:endParaRPr lang="en-US" altLang="zh-CN" dirty="0"/>
          </a:p>
          <a:p>
            <a:pPr lvl="1"/>
            <a:r>
              <a:rPr lang="zh-CN" altLang="en-US" dirty="0"/>
              <a:t>基督仍有怜悯，藉着比喻指明祂是弥撒亚</a:t>
            </a:r>
            <a:endParaRPr lang="en-US" altLang="zh-CN" dirty="0"/>
          </a:p>
          <a:p>
            <a:r>
              <a:rPr lang="zh-CN" altLang="en-US" dirty="0"/>
              <a:t>我们应该要如何回应？</a:t>
            </a:r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13:34-35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34</a:t>
            </a:r>
            <a:r>
              <a:rPr lang="zh-CN" altLang="en-US" dirty="0"/>
              <a:t>这都是耶稣用比喻对众人说的话；若不用比喻，就不对他们说什么。</a:t>
            </a:r>
            <a:r>
              <a:rPr lang="en-US" altLang="zh-CN" sz="2800" baseline="30000" dirty="0"/>
              <a:t>35</a:t>
            </a:r>
            <a:r>
              <a:rPr lang="zh-CN" altLang="en-US" dirty="0"/>
              <a:t>这是要应验先知的话，说：“我要开口用比喻，把创世以来所隐藏的事发明出来。”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天国的样式：第三篇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</a:pPr>
            <a:r>
              <a:rPr lang="zh-CN" altLang="en-US" dirty="0"/>
              <a:t>天国的本质（太</a:t>
            </a:r>
            <a:r>
              <a:rPr lang="en-US" altLang="zh-CN" dirty="0"/>
              <a:t>11:2-13:53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叙事（太</a:t>
            </a:r>
            <a:r>
              <a:rPr lang="en-US" altLang="zh-CN" dirty="0"/>
              <a:t>11:2-12:50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第三篇讲论：天国的比喻（太</a:t>
            </a:r>
            <a:r>
              <a:rPr lang="en-US" altLang="zh-CN" dirty="0"/>
              <a:t>13:1-53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撒种的比喻（太</a:t>
            </a:r>
            <a:r>
              <a:rPr lang="en-US" altLang="zh-CN" dirty="0"/>
              <a:t>13:1-9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耶稣用比喻的目的（太</a:t>
            </a:r>
            <a:r>
              <a:rPr lang="en-US" altLang="zh-CN" dirty="0"/>
              <a:t>13:10-17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撒种比喻的解释（太</a:t>
            </a:r>
            <a:r>
              <a:rPr lang="en-US" altLang="zh-CN" dirty="0"/>
              <a:t>13:18-23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稗子的比喻（太</a:t>
            </a:r>
            <a:r>
              <a:rPr lang="en-US" altLang="zh-CN" dirty="0"/>
              <a:t>13:24-30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芥菜种和面酵的比喻（太</a:t>
            </a:r>
            <a:r>
              <a:rPr lang="en-US" altLang="zh-CN" dirty="0"/>
              <a:t>13:31-33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>
                <a:solidFill>
                  <a:srgbClr val="FFC000"/>
                </a:solidFill>
              </a:rPr>
              <a:t>比喻应验了先知的话（太</a:t>
            </a:r>
            <a:r>
              <a:rPr lang="en-US" altLang="zh-CN" dirty="0">
                <a:solidFill>
                  <a:srgbClr val="FFC000"/>
                </a:solidFill>
              </a:rPr>
              <a:t>13:34-35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稗子比喻的解释（太</a:t>
            </a:r>
            <a:r>
              <a:rPr lang="en-US" altLang="zh-CN" dirty="0"/>
              <a:t>13:36-43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藏宝和贵重珍珠的比喻（太</a:t>
            </a:r>
            <a:r>
              <a:rPr lang="en-US" altLang="zh-CN" dirty="0"/>
              <a:t>13:44-46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撒网和文士的比喻（太</a:t>
            </a:r>
            <a:r>
              <a:rPr lang="en-US" altLang="zh-CN" dirty="0"/>
              <a:t>13:47-53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835B4B-228C-437E-81BF-07AF3122F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回顾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62D530-3AF1-4959-AF05-F3A62BFBB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天国的本质是什么？</a:t>
            </a:r>
            <a:endParaRPr lang="en-US" altLang="zh-CN" dirty="0"/>
          </a:p>
          <a:p>
            <a:pPr lvl="1"/>
            <a:r>
              <a:rPr lang="zh-CN" altLang="en-US" dirty="0"/>
              <a:t>撒种的比喻</a:t>
            </a:r>
            <a:endParaRPr lang="en-US" altLang="zh-CN" dirty="0"/>
          </a:p>
          <a:p>
            <a:pPr lvl="2"/>
            <a:r>
              <a:rPr lang="zh-CN" altLang="en-US" dirty="0"/>
              <a:t>对耶稣与祂传讲的福音有正确回应的人</a:t>
            </a:r>
            <a:endParaRPr lang="en-US" altLang="zh-CN" dirty="0"/>
          </a:p>
          <a:p>
            <a:pPr lvl="1"/>
            <a:r>
              <a:rPr lang="zh-CN" altLang="en-US" dirty="0"/>
              <a:t>稗子的比喻</a:t>
            </a:r>
            <a:endParaRPr lang="en-US" altLang="zh-CN" dirty="0"/>
          </a:p>
          <a:p>
            <a:pPr lvl="2"/>
            <a:r>
              <a:rPr lang="zh-CN" altLang="en-US" dirty="0"/>
              <a:t>虽然住在罪人中间却期盼将来天国完全降临的人</a:t>
            </a:r>
            <a:endParaRPr lang="en-US" altLang="zh-CN" dirty="0"/>
          </a:p>
          <a:p>
            <a:pPr lvl="1"/>
            <a:r>
              <a:rPr lang="zh-CN" altLang="en-US" dirty="0"/>
              <a:t>芥菜种和面酵的比喻</a:t>
            </a:r>
            <a:endParaRPr lang="en-US" altLang="zh-CN" dirty="0"/>
          </a:p>
          <a:p>
            <a:pPr lvl="2"/>
            <a:r>
              <a:rPr lang="zh-CN" altLang="en-US" dirty="0"/>
              <a:t>在地上作光作盐并将天国福音广传的人</a:t>
            </a:r>
            <a:endParaRPr lang="en-US" altLang="zh-CN" dirty="0"/>
          </a:p>
          <a:p>
            <a:r>
              <a:rPr lang="zh-CN" altLang="en-US" dirty="0"/>
              <a:t>耶稣的比喻和旧约有什么关系呢？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9705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5EFC4F-96DF-4F5E-AAAF-909AC4E45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E512645-4FBC-4259-9BC1-FFC8689AD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耶稣讲比喻的对象</a:t>
            </a:r>
            <a:endParaRPr lang="en-US" altLang="zh-CN" dirty="0"/>
          </a:p>
          <a:p>
            <a:pPr lvl="1"/>
            <a:r>
              <a:rPr lang="zh-CN" altLang="en-US" dirty="0"/>
              <a:t>众人</a:t>
            </a:r>
            <a:endParaRPr lang="en-US" altLang="zh-CN" dirty="0"/>
          </a:p>
          <a:p>
            <a:pPr lvl="2"/>
            <a:r>
              <a:rPr lang="zh-CN" altLang="en-US" dirty="0"/>
              <a:t>门徒</a:t>
            </a:r>
            <a:endParaRPr lang="en-US" altLang="zh-CN" dirty="0"/>
          </a:p>
          <a:p>
            <a:pPr lvl="2"/>
            <a:r>
              <a:rPr lang="zh-CN" altLang="en-US" dirty="0"/>
              <a:t>聚集的人</a:t>
            </a:r>
            <a:endParaRPr lang="en-US" altLang="zh-CN" dirty="0"/>
          </a:p>
          <a:p>
            <a:pPr lvl="3"/>
            <a:r>
              <a:rPr lang="zh-CN" altLang="en-US" dirty="0"/>
              <a:t>犹太百姓</a:t>
            </a:r>
            <a:endParaRPr lang="en-US" altLang="zh-CN" dirty="0"/>
          </a:p>
          <a:p>
            <a:pPr lvl="3"/>
            <a:r>
              <a:rPr lang="zh-CN" altLang="en-US" dirty="0"/>
              <a:t>文士和法利赛人</a:t>
            </a:r>
            <a:endParaRPr lang="en-US" altLang="zh-CN" dirty="0"/>
          </a:p>
          <a:p>
            <a:r>
              <a:rPr lang="zh-CN" altLang="en-US" dirty="0"/>
              <a:t>耶稣讲比喻的目的</a:t>
            </a:r>
            <a:endParaRPr lang="en-US" altLang="zh-CN" dirty="0"/>
          </a:p>
          <a:p>
            <a:pPr lvl="1"/>
            <a:r>
              <a:rPr lang="zh-CN" altLang="en-US" dirty="0"/>
              <a:t>应验旧约的预言</a:t>
            </a:r>
            <a:endParaRPr lang="en-US" altLang="zh-CN" dirty="0"/>
          </a:p>
          <a:p>
            <a:pPr lvl="1"/>
            <a:r>
              <a:rPr lang="zh-CN" altLang="en-US" dirty="0"/>
              <a:t>教导旧约隐藏的事（和太</a:t>
            </a:r>
            <a:r>
              <a:rPr lang="en-US" altLang="zh-CN" dirty="0"/>
              <a:t>13:10-17</a:t>
            </a:r>
            <a:r>
              <a:rPr lang="zh-CN" altLang="en-US" dirty="0"/>
              <a:t>矛盾吗？）</a:t>
            </a:r>
            <a:endParaRPr lang="en-US" altLang="zh-CN" dirty="0"/>
          </a:p>
          <a:p>
            <a:pPr lvl="1"/>
            <a:r>
              <a:rPr lang="zh-CN" altLang="en-US" dirty="0"/>
              <a:t>比喻成为耶稣教导事工的重要部分（太</a:t>
            </a:r>
            <a:r>
              <a:rPr lang="en-US" altLang="zh-CN" dirty="0"/>
              <a:t>13:34b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10223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499ABC-7735-4C94-909F-8AFF5C1D6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旧约历史与比喻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1A0424-214D-4657-9640-F16462085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旧约圣经的预言性</a:t>
            </a:r>
            <a:endParaRPr lang="en-US" altLang="zh-CN" dirty="0"/>
          </a:p>
          <a:p>
            <a:pPr lvl="1"/>
            <a:r>
              <a:rPr lang="zh-CN" altLang="en-US" dirty="0"/>
              <a:t>整本旧约圣经都是预言性的（太</a:t>
            </a:r>
            <a:r>
              <a:rPr lang="en-US" altLang="zh-CN" dirty="0"/>
              <a:t>11:13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预言指向的是：耶稣基督</a:t>
            </a:r>
            <a:endParaRPr lang="en-US" altLang="zh-CN" dirty="0"/>
          </a:p>
          <a:p>
            <a:pPr lvl="2"/>
            <a:r>
              <a:rPr lang="zh-CN" altLang="en-US" dirty="0"/>
              <a:t>太</a:t>
            </a:r>
            <a:r>
              <a:rPr lang="en-US" altLang="zh-CN" dirty="0"/>
              <a:t>1:22-23</a:t>
            </a:r>
            <a:r>
              <a:rPr lang="zh-CN" altLang="en-US" dirty="0"/>
              <a:t>，</a:t>
            </a:r>
            <a:r>
              <a:rPr lang="en-US" altLang="zh-CN" dirty="0"/>
              <a:t>2:5-6</a:t>
            </a:r>
            <a:r>
              <a:rPr lang="zh-CN" altLang="en-US" dirty="0"/>
              <a:t>、</a:t>
            </a:r>
            <a:r>
              <a:rPr lang="en-US" altLang="zh-CN" dirty="0"/>
              <a:t>15</a:t>
            </a:r>
            <a:r>
              <a:rPr lang="zh-CN" altLang="en-US" dirty="0"/>
              <a:t>、</a:t>
            </a:r>
            <a:r>
              <a:rPr lang="en-US" altLang="zh-CN" dirty="0"/>
              <a:t>17-18</a:t>
            </a:r>
            <a:r>
              <a:rPr lang="zh-CN" altLang="en-US" dirty="0"/>
              <a:t>、</a:t>
            </a:r>
            <a:r>
              <a:rPr lang="en-US" altLang="zh-CN" dirty="0"/>
              <a:t>23</a:t>
            </a:r>
          </a:p>
          <a:p>
            <a:pPr lvl="2"/>
            <a:r>
              <a:rPr lang="zh-CN" altLang="en-US" dirty="0"/>
              <a:t>太</a:t>
            </a:r>
            <a:r>
              <a:rPr lang="en-US" altLang="zh-CN" dirty="0"/>
              <a:t>3:3</a:t>
            </a:r>
            <a:r>
              <a:rPr lang="zh-CN" altLang="en-US" dirty="0"/>
              <a:t>，</a:t>
            </a:r>
            <a:r>
              <a:rPr lang="en-US" altLang="zh-CN" dirty="0"/>
              <a:t>4:15-16</a:t>
            </a:r>
          </a:p>
          <a:p>
            <a:pPr lvl="2"/>
            <a:r>
              <a:rPr lang="zh-CN" altLang="en-US" dirty="0"/>
              <a:t>太</a:t>
            </a:r>
            <a:r>
              <a:rPr lang="en-US" altLang="zh-CN" dirty="0"/>
              <a:t>8:17</a:t>
            </a:r>
            <a:r>
              <a:rPr lang="zh-CN" altLang="en-US" dirty="0"/>
              <a:t>，</a:t>
            </a:r>
            <a:r>
              <a:rPr lang="en-US" altLang="zh-CN" dirty="0"/>
              <a:t>12:17</a:t>
            </a:r>
            <a:r>
              <a:rPr lang="zh-CN" altLang="en-US" dirty="0"/>
              <a:t>，</a:t>
            </a:r>
            <a:r>
              <a:rPr lang="en-US" altLang="zh-CN" dirty="0"/>
              <a:t>13:35</a:t>
            </a:r>
          </a:p>
          <a:p>
            <a:pPr lvl="2"/>
            <a:r>
              <a:rPr lang="zh-CN" altLang="en-US" dirty="0"/>
              <a:t>…</a:t>
            </a:r>
            <a:r>
              <a:rPr lang="en-US" altLang="zh-CN" dirty="0"/>
              <a:t>………</a:t>
            </a:r>
          </a:p>
          <a:p>
            <a:pPr lvl="1"/>
            <a:r>
              <a:rPr lang="zh-CN" altLang="en-US" dirty="0"/>
              <a:t>亚萨的诗篇（诗</a:t>
            </a:r>
            <a:r>
              <a:rPr lang="en-US" altLang="zh-CN" dirty="0"/>
              <a:t>78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司提反的讲道（徒</a:t>
            </a:r>
            <a:r>
              <a:rPr lang="en-US" altLang="zh-CN" dirty="0"/>
              <a:t>7:2-53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331023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582AF6-A93A-4F64-ABFD-CD8CBDAEE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旧约历史与比喻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4DF4AD3-128B-4F74-9968-698D5B86A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Autofit/>
          </a:bodyPr>
          <a:lstStyle/>
          <a:p>
            <a:r>
              <a:rPr lang="zh-CN" altLang="en-US" dirty="0"/>
              <a:t>智慧诗篇：诗篇</a:t>
            </a:r>
            <a:r>
              <a:rPr lang="en-US" altLang="zh-CN" dirty="0"/>
              <a:t>78</a:t>
            </a:r>
          </a:p>
          <a:p>
            <a:pPr lvl="1"/>
            <a:r>
              <a:rPr lang="zh-CN" altLang="en-US" dirty="0"/>
              <a:t>亚萨：利未人，歌唱者，先知（代下</a:t>
            </a:r>
            <a:r>
              <a:rPr lang="en-US" altLang="zh-CN" dirty="0"/>
              <a:t>5:12,29:30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诗篇</a:t>
            </a:r>
            <a:r>
              <a:rPr lang="en-US" altLang="zh-CN" dirty="0"/>
              <a:t>78</a:t>
            </a:r>
            <a:r>
              <a:rPr lang="zh-CN" altLang="en-US" dirty="0"/>
              <a:t>的结构（士师记框架）</a:t>
            </a:r>
            <a:endParaRPr lang="en-US" altLang="zh-CN" dirty="0"/>
          </a:p>
          <a:p>
            <a:pPr lvl="2"/>
            <a:r>
              <a:rPr lang="zh-CN" altLang="en-US" dirty="0"/>
              <a:t>呼吁要留心智慧（</a:t>
            </a:r>
            <a:r>
              <a:rPr lang="en-US" altLang="zh-CN" dirty="0"/>
              <a:t>1-4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从以色列的历史学功课（</a:t>
            </a:r>
            <a:r>
              <a:rPr lang="en-US" altLang="zh-CN" dirty="0"/>
              <a:t>5-64</a:t>
            </a:r>
            <a:r>
              <a:rPr lang="zh-CN" altLang="en-US" dirty="0"/>
              <a:t>）</a:t>
            </a:r>
            <a:endParaRPr lang="en-US" altLang="zh-CN" sz="2800" dirty="0"/>
          </a:p>
          <a:p>
            <a:pPr lvl="3">
              <a:buFont typeface="Wingdings" panose="05000000000000000000" pitchFamily="2" charset="2"/>
              <a:buChar char="Ø"/>
            </a:pPr>
            <a:r>
              <a:rPr lang="zh-CN" altLang="en-US" dirty="0"/>
              <a:t>过去与未来的世代（</a:t>
            </a:r>
            <a:r>
              <a:rPr lang="en-US" altLang="zh-CN" dirty="0"/>
              <a:t>5-8</a:t>
            </a:r>
            <a:r>
              <a:rPr lang="zh-CN" altLang="en-US" dirty="0"/>
              <a:t>）</a:t>
            </a:r>
            <a:endParaRPr lang="en-US" altLang="zh-CN" dirty="0"/>
          </a:p>
          <a:p>
            <a:pPr lvl="4"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以色列在埃及与旷野（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9-16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5"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以色列在旷野（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17-31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5"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神怜悯一群悖逆的百姓（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32-39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4"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以色列在埃及与旷野（</a:t>
            </a:r>
            <a:r>
              <a:rPr lang="en-US" altLang="zh-CN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40-55</a:t>
            </a:r>
            <a:r>
              <a: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3">
              <a:buFont typeface="Wingdings" panose="05000000000000000000" pitchFamily="2" charset="2"/>
              <a:buChar char="Ø"/>
            </a:pPr>
            <a:r>
              <a:rPr lang="zh-CN" altLang="en-US" dirty="0"/>
              <a:t>审判悖逆的世代（</a:t>
            </a:r>
            <a:r>
              <a:rPr lang="en-US" altLang="zh-CN" dirty="0"/>
              <a:t>56-64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好消息：神已经拣选大卫（</a:t>
            </a:r>
            <a:r>
              <a:rPr lang="en-US" altLang="zh-CN" dirty="0"/>
              <a:t>65-72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344829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D1D76B-58CC-4A12-A497-FA2F5A0C1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旧约历史与比喻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BD6B18-AAAC-4400-B308-51563810C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zh-CN" altLang="en-US" dirty="0"/>
              <a:t>比喻：比较不同的事来进行教导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zh-CN" altLang="en-US" dirty="0"/>
              <a:t>亚萨（诗</a:t>
            </a:r>
            <a:r>
              <a:rPr lang="en-US" altLang="zh-CN" dirty="0"/>
              <a:t>78:2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90000"/>
              </a:lnSpc>
            </a:pPr>
            <a:r>
              <a:rPr lang="zh-CN" altLang="en-US" dirty="0"/>
              <a:t>亚萨的比喻：以色列人出埃及经过旷野的历史</a:t>
            </a:r>
            <a:endParaRPr lang="en-US" altLang="zh-CN" dirty="0"/>
          </a:p>
          <a:p>
            <a:pPr lvl="2">
              <a:lnSpc>
                <a:spcPct val="90000"/>
              </a:lnSpc>
            </a:pPr>
            <a:r>
              <a:rPr lang="zh-CN" altLang="en-US" dirty="0"/>
              <a:t>亚萨用比喻所做的教导</a:t>
            </a:r>
            <a:endParaRPr lang="en-US" altLang="zh-CN" dirty="0"/>
          </a:p>
          <a:p>
            <a:pPr lvl="3">
              <a:lnSpc>
                <a:spcPct val="90000"/>
              </a:lnSpc>
            </a:pPr>
            <a:r>
              <a:rPr lang="zh-CN" altLang="en-US" dirty="0"/>
              <a:t>神在历史中拯救以色列（即使以色列人悖逆祂）</a:t>
            </a:r>
            <a:endParaRPr lang="en-US" altLang="zh-CN" dirty="0"/>
          </a:p>
          <a:p>
            <a:pPr lvl="3">
              <a:lnSpc>
                <a:spcPct val="90000"/>
              </a:lnSpc>
            </a:pPr>
            <a:r>
              <a:rPr lang="zh-CN" altLang="en-US" dirty="0"/>
              <a:t>神的救赎如今应验在大卫身上</a:t>
            </a:r>
            <a:endParaRPr lang="en-US" altLang="zh-CN" dirty="0"/>
          </a:p>
          <a:p>
            <a:pPr lvl="3">
              <a:lnSpc>
                <a:spcPct val="90000"/>
              </a:lnSpc>
            </a:pPr>
            <a:r>
              <a:rPr lang="zh-CN" altLang="en-US" dirty="0"/>
              <a:t>大卫时代的人应该如何回应？</a:t>
            </a:r>
            <a:endParaRPr lang="en-US" altLang="zh-CN" dirty="0"/>
          </a:p>
          <a:p>
            <a:pPr lvl="1">
              <a:lnSpc>
                <a:spcPct val="90000"/>
              </a:lnSpc>
            </a:pPr>
            <a:r>
              <a:rPr lang="zh-CN" altLang="en-US" dirty="0"/>
              <a:t>马太（太</a:t>
            </a:r>
            <a:r>
              <a:rPr lang="en-US" altLang="zh-CN" dirty="0"/>
              <a:t>13:35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90000"/>
              </a:lnSpc>
            </a:pPr>
            <a:r>
              <a:rPr lang="zh-CN" altLang="en-US" dirty="0"/>
              <a:t>耶稣的比喻：天国的比喻</a:t>
            </a:r>
            <a:endParaRPr lang="en-US" altLang="zh-CN" dirty="0"/>
          </a:p>
          <a:p>
            <a:pPr lvl="2">
              <a:lnSpc>
                <a:spcPct val="90000"/>
              </a:lnSpc>
            </a:pPr>
            <a:r>
              <a:rPr lang="zh-CN" altLang="en-US" dirty="0"/>
              <a:t>耶稣用比喻所做的教导</a:t>
            </a:r>
            <a:endParaRPr lang="en-US" altLang="zh-CN" dirty="0"/>
          </a:p>
          <a:p>
            <a:pPr lvl="3">
              <a:lnSpc>
                <a:spcPct val="90000"/>
              </a:lnSpc>
            </a:pPr>
            <a:r>
              <a:rPr lang="zh-CN" altLang="en-US" dirty="0"/>
              <a:t>弥赛亚已降临和天国已来到（即使有人不信甚至敌挡）</a:t>
            </a:r>
            <a:endParaRPr lang="en-US" altLang="zh-CN" dirty="0"/>
          </a:p>
          <a:p>
            <a:pPr lvl="3">
              <a:lnSpc>
                <a:spcPct val="90000"/>
              </a:lnSpc>
            </a:pPr>
            <a:r>
              <a:rPr lang="zh-CN" altLang="en-US" dirty="0"/>
              <a:t>神的救赎如今应验在耶稣身上</a:t>
            </a:r>
            <a:endParaRPr lang="en-US" altLang="zh-CN" dirty="0"/>
          </a:p>
          <a:p>
            <a:pPr lvl="3">
              <a:lnSpc>
                <a:spcPct val="90000"/>
              </a:lnSpc>
            </a:pPr>
            <a:r>
              <a:rPr lang="zh-CN" altLang="en-US" dirty="0"/>
              <a:t>耶稣的听众应该如何回应？</a:t>
            </a:r>
          </a:p>
        </p:txBody>
      </p:sp>
    </p:spTree>
    <p:extLst>
      <p:ext uri="{BB962C8B-B14F-4D97-AF65-F5344CB8AC3E}">
        <p14:creationId xmlns:p14="http://schemas.microsoft.com/office/powerpoint/2010/main" val="145614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FE1A9D-3062-45F0-A579-4429FFCA9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旧约历史与比喻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F6F5423-0469-4134-A415-5C2D0AB97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Autofit/>
          </a:bodyPr>
          <a:lstStyle/>
          <a:p>
            <a:r>
              <a:rPr lang="zh-CN" altLang="en-US" dirty="0"/>
              <a:t>奥秘和隐藏的事（太</a:t>
            </a:r>
            <a:r>
              <a:rPr lang="en-US" altLang="zh-CN" dirty="0"/>
              <a:t>13:11</a:t>
            </a:r>
            <a:r>
              <a:rPr lang="zh-CN" altLang="en-US" dirty="0"/>
              <a:t>、</a:t>
            </a:r>
            <a:r>
              <a:rPr lang="en-US" altLang="zh-CN" dirty="0"/>
              <a:t>35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亚萨：古时的谜语</a:t>
            </a:r>
            <a:endParaRPr lang="en-US" altLang="zh-CN" dirty="0"/>
          </a:p>
          <a:p>
            <a:pPr lvl="2"/>
            <a:r>
              <a:rPr lang="zh-CN" altLang="en-US" dirty="0"/>
              <a:t>神的拯救事件是显明的（诗</a:t>
            </a:r>
            <a:r>
              <a:rPr lang="en-US" altLang="zh-CN" dirty="0"/>
              <a:t>78:3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隐藏的事：神在救赎中的公义作为</a:t>
            </a:r>
            <a:endParaRPr lang="en-US" altLang="zh-CN" dirty="0"/>
          </a:p>
          <a:p>
            <a:pPr lvl="3"/>
            <a:r>
              <a:rPr lang="zh-CN" altLang="en-US" dirty="0"/>
              <a:t>祂审判以色列人的悖逆</a:t>
            </a:r>
            <a:endParaRPr lang="en-US" altLang="zh-CN" dirty="0"/>
          </a:p>
          <a:p>
            <a:pPr lvl="1"/>
            <a:r>
              <a:rPr lang="zh-CN" altLang="en-US" dirty="0"/>
              <a:t>耶稣基督</a:t>
            </a:r>
            <a:endParaRPr lang="en-US" altLang="zh-CN" dirty="0"/>
          </a:p>
          <a:p>
            <a:pPr lvl="2"/>
            <a:r>
              <a:rPr lang="zh-CN" altLang="en-US" dirty="0"/>
              <a:t>耶稣比喻的内容是显明的：天国已经降临</a:t>
            </a:r>
            <a:endParaRPr lang="en-US" altLang="zh-CN" dirty="0"/>
          </a:p>
          <a:p>
            <a:pPr lvl="2"/>
            <a:r>
              <a:rPr lang="zh-CN" altLang="en-US" dirty="0"/>
              <a:t>隐藏的事：神在救赎中的公义作为</a:t>
            </a:r>
            <a:endParaRPr lang="en-US" altLang="zh-CN" dirty="0"/>
          </a:p>
          <a:p>
            <a:pPr lvl="3"/>
            <a:r>
              <a:rPr lang="zh-CN" altLang="en-US" dirty="0"/>
              <a:t>撒种的的比喻：对天国道理的回应</a:t>
            </a:r>
            <a:endParaRPr lang="en-US" altLang="zh-CN" dirty="0"/>
          </a:p>
          <a:p>
            <a:pPr lvl="3"/>
            <a:r>
              <a:rPr lang="zh-CN" altLang="en-US" dirty="0"/>
              <a:t>稗子的比喻：基督再来时的审判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81256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31678</TotalTime>
  <Words>851</Words>
  <Application>Microsoft Office PowerPoint</Application>
  <PresentationFormat>全屏显示(4:3)</PresentationFormat>
  <Paragraphs>110</Paragraphs>
  <Slides>11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微软雅黑</vt:lpstr>
      <vt:lpstr>Arial</vt:lpstr>
      <vt:lpstr>Calibri</vt:lpstr>
      <vt:lpstr>Wingdings</vt:lpstr>
      <vt:lpstr>Office 主题</vt:lpstr>
      <vt:lpstr>马太福音 13:34-35</vt:lpstr>
      <vt:lpstr>马太福音 13:34-35</vt:lpstr>
      <vt:lpstr>天国的样式：第三篇</vt:lpstr>
      <vt:lpstr>回顾</vt:lpstr>
      <vt:lpstr>耶稣的比喻</vt:lpstr>
      <vt:lpstr>旧约历史与比喻</vt:lpstr>
      <vt:lpstr>旧约历史与比喻</vt:lpstr>
      <vt:lpstr>旧约历史与比喻</vt:lpstr>
      <vt:lpstr>旧约历史与比喻</vt:lpstr>
      <vt:lpstr>耶稣的比喻应验了先知的话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1797</cp:revision>
  <dcterms:modified xsi:type="dcterms:W3CDTF">2020-05-17T00:28:08Z</dcterms:modified>
</cp:coreProperties>
</file>