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86" r:id="rId4"/>
    <p:sldId id="278" r:id="rId5"/>
    <p:sldId id="279" r:id="rId6"/>
    <p:sldId id="287" r:id="rId7"/>
    <p:sldId id="288" r:id="rId8"/>
    <p:sldId id="289" r:id="rId9"/>
    <p:sldId id="290" r:id="rId10"/>
    <p:sldId id="291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比喻本来的目的是为了更清楚明白的解释</a:t>
            </a:r>
            <a:endParaRPr lang="en-US" altLang="zh-CN" dirty="0"/>
          </a:p>
          <a:p>
            <a:r>
              <a:rPr lang="zh-CN" altLang="en-US" dirty="0"/>
              <a:t>神的拣选指向的是天国子民的身份</a:t>
            </a:r>
            <a:endParaRPr lang="en-US" altLang="zh-CN" dirty="0"/>
          </a:p>
          <a:p>
            <a:r>
              <a:rPr lang="zh-CN" altLang="en-US" dirty="0"/>
              <a:t>埃及法老的例子：他看见了摩西显的神迹，但是仍然硬着颈项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种子发芽：对土壤、温度、水分、养分都有要求。</a:t>
            </a:r>
            <a:endParaRPr lang="en-US" altLang="zh-CN" dirty="0"/>
          </a:p>
          <a:p>
            <a:r>
              <a:rPr lang="zh-CN" altLang="en-US" dirty="0"/>
              <a:t>对弥赛亚教导的属灵敏感性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3638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例子：亚伯拉罕，罗得；法老；扫罗，大卫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13:1-9,18-23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撒种的比喻和解释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3D09D45-9BFB-4C1D-B9C1-37D24119A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撒种的比喻和解释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7E1BB9-B42B-4DBD-BAFF-CC84A66F2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听众是谁？</a:t>
            </a:r>
            <a:endParaRPr lang="en-US" altLang="zh-CN" dirty="0"/>
          </a:p>
          <a:p>
            <a:pPr lvl="1"/>
            <a:r>
              <a:rPr lang="zh-CN" altLang="en-US" dirty="0"/>
              <a:t>耶稣基督的听众</a:t>
            </a:r>
            <a:endParaRPr lang="en-US" altLang="zh-CN" dirty="0"/>
          </a:p>
          <a:p>
            <a:pPr lvl="2"/>
            <a:r>
              <a:rPr lang="zh-CN" altLang="en-US" dirty="0"/>
              <a:t>群众：凡劳苦担重担的，可以到基督那里</a:t>
            </a:r>
            <a:endParaRPr lang="en-US" altLang="zh-CN" dirty="0"/>
          </a:p>
          <a:p>
            <a:pPr lvl="2"/>
            <a:r>
              <a:rPr lang="zh-CN" altLang="en-US" dirty="0"/>
              <a:t>门徒：负基督的轭，学基督的样式</a:t>
            </a:r>
            <a:endParaRPr lang="en-US" altLang="zh-CN" dirty="0"/>
          </a:p>
          <a:p>
            <a:pPr lvl="1"/>
            <a:r>
              <a:rPr lang="zh-CN" altLang="en-US" dirty="0"/>
              <a:t>马太福音的读者</a:t>
            </a:r>
            <a:endParaRPr lang="en-US" altLang="zh-CN" dirty="0"/>
          </a:p>
          <a:p>
            <a:pPr lvl="2"/>
            <a:r>
              <a:rPr lang="zh-CN" altLang="en-US" dirty="0"/>
              <a:t>使徒时代的教会</a:t>
            </a:r>
            <a:endParaRPr lang="en-US" altLang="zh-CN" dirty="0"/>
          </a:p>
          <a:p>
            <a:pPr lvl="3"/>
            <a:r>
              <a:rPr lang="zh-CN" altLang="en-US" dirty="0"/>
              <a:t>对内：对真理的认识</a:t>
            </a:r>
            <a:endParaRPr lang="en-US" altLang="zh-CN" dirty="0"/>
          </a:p>
          <a:p>
            <a:pPr lvl="3"/>
            <a:r>
              <a:rPr lang="zh-CN" altLang="en-US" dirty="0"/>
              <a:t>对外：对福音的传扬</a:t>
            </a:r>
            <a:endParaRPr lang="en-US" altLang="zh-CN" dirty="0"/>
          </a:p>
          <a:p>
            <a:pPr lvl="2"/>
            <a:r>
              <a:rPr lang="zh-CN" altLang="en-US" dirty="0"/>
              <a:t>基督的权柄</a:t>
            </a:r>
          </a:p>
        </p:txBody>
      </p:sp>
    </p:spTree>
    <p:extLst>
      <p:ext uri="{BB962C8B-B14F-4D97-AF65-F5344CB8AC3E}">
        <p14:creationId xmlns:p14="http://schemas.microsoft.com/office/powerpoint/2010/main" val="351114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我们的回应</a:t>
            </a:r>
            <a:endParaRPr lang="en-US" altLang="zh-CN" dirty="0"/>
          </a:p>
          <a:p>
            <a:pPr lvl="1"/>
            <a:r>
              <a:rPr lang="zh-CN" altLang="en-US" dirty="0"/>
              <a:t>反省自己</a:t>
            </a:r>
            <a:endParaRPr lang="en-US" altLang="zh-CN" dirty="0"/>
          </a:p>
          <a:p>
            <a:pPr lvl="2"/>
            <a:r>
              <a:rPr lang="zh-CN" altLang="en-US" dirty="0"/>
              <a:t>刚硬封闭的心</a:t>
            </a:r>
            <a:endParaRPr lang="en-US" altLang="zh-CN" dirty="0"/>
          </a:p>
          <a:p>
            <a:pPr lvl="2"/>
            <a:r>
              <a:rPr lang="zh-CN" altLang="en-US" dirty="0"/>
              <a:t>没有扎根在基督真道上</a:t>
            </a:r>
            <a:endParaRPr lang="en-US" altLang="zh-CN" dirty="0"/>
          </a:p>
          <a:p>
            <a:pPr lvl="2"/>
            <a:r>
              <a:rPr lang="zh-CN" altLang="en-US" dirty="0"/>
              <a:t>世上的思虑和钱财的迷惑</a:t>
            </a:r>
            <a:endParaRPr lang="en-US" altLang="zh-CN" dirty="0"/>
          </a:p>
          <a:p>
            <a:pPr lvl="1"/>
            <a:r>
              <a:rPr lang="zh-CN" altLang="en-US" dirty="0"/>
              <a:t>顺服基督</a:t>
            </a:r>
            <a:endParaRPr lang="en-US" altLang="zh-CN" dirty="0"/>
          </a:p>
          <a:p>
            <a:pPr lvl="2"/>
            <a:r>
              <a:rPr lang="zh-CN" altLang="en-US" dirty="0"/>
              <a:t>努力结出果实</a:t>
            </a:r>
            <a:endParaRPr lang="en-US" altLang="zh-CN" dirty="0"/>
          </a:p>
          <a:p>
            <a:pPr lvl="3"/>
            <a:r>
              <a:rPr lang="zh-CN" altLang="en-US" dirty="0"/>
              <a:t>靠着基督</a:t>
            </a:r>
            <a:endParaRPr lang="en-US" altLang="zh-CN" dirty="0"/>
          </a:p>
          <a:p>
            <a:pPr lvl="3"/>
            <a:r>
              <a:rPr lang="zh-CN" altLang="en-US" dirty="0"/>
              <a:t>靠着圣灵</a:t>
            </a:r>
            <a:endParaRPr lang="en-US" altLang="zh-CN" dirty="0"/>
          </a:p>
          <a:p>
            <a:pPr lvl="2"/>
            <a:r>
              <a:rPr lang="zh-CN" altLang="en-US" dirty="0"/>
              <a:t>努力传扬福音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13:1-9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3000" baseline="30000" dirty="0"/>
              <a:t>           1</a:t>
            </a:r>
            <a:r>
              <a:rPr lang="zh-CN" altLang="en-US" sz="3000" dirty="0"/>
              <a:t>当那一天，耶稣从房子里出来，坐在海边。</a:t>
            </a:r>
            <a:r>
              <a:rPr lang="en-US" altLang="zh-CN" sz="3000" baseline="30000" dirty="0"/>
              <a:t>2</a:t>
            </a:r>
            <a:r>
              <a:rPr lang="zh-CN" altLang="en-US" sz="3000" dirty="0"/>
              <a:t>有许多人到他那里聚集，他只得上船坐下，众人都站在岸上。</a:t>
            </a:r>
            <a:r>
              <a:rPr lang="en-US" altLang="zh-CN" sz="3000" baseline="30000" dirty="0"/>
              <a:t>3</a:t>
            </a:r>
            <a:r>
              <a:rPr lang="zh-CN" altLang="en-US" sz="3000" dirty="0"/>
              <a:t>他用比喻对他们讲许多道理，说：“有一个撒种的出去撒种。</a:t>
            </a:r>
            <a:r>
              <a:rPr lang="en-US" altLang="zh-CN" sz="3000" baseline="30000" dirty="0"/>
              <a:t>4</a:t>
            </a:r>
            <a:r>
              <a:rPr lang="zh-CN" altLang="en-US" sz="3000" dirty="0"/>
              <a:t>撒的时候，有落在路旁的，飞鸟来吃尽了；</a:t>
            </a:r>
            <a:r>
              <a:rPr lang="en-US" altLang="zh-CN" sz="3000" baseline="30000" dirty="0"/>
              <a:t>5</a:t>
            </a:r>
            <a:r>
              <a:rPr lang="zh-CN" altLang="en-US" sz="3000" dirty="0"/>
              <a:t>有落在土浅石头地上的，土既不深，发苗最快，</a:t>
            </a:r>
            <a:r>
              <a:rPr lang="en-US" altLang="zh-CN" sz="3000" baseline="30000" dirty="0"/>
              <a:t>6</a:t>
            </a:r>
            <a:r>
              <a:rPr lang="zh-CN" altLang="en-US" sz="3000" dirty="0"/>
              <a:t>日头出来一晒，因为没有根，就枯干了；</a:t>
            </a:r>
            <a:r>
              <a:rPr lang="en-US" altLang="zh-CN" sz="3000" baseline="30000" dirty="0"/>
              <a:t>7</a:t>
            </a:r>
            <a:r>
              <a:rPr lang="zh-CN" altLang="en-US" sz="3000" dirty="0"/>
              <a:t>有落在荆棘里的，荆棘长起来，把它挤住了；</a:t>
            </a:r>
            <a:r>
              <a:rPr lang="en-US" altLang="zh-CN" sz="3000" baseline="30000" dirty="0"/>
              <a:t>8</a:t>
            </a:r>
            <a:r>
              <a:rPr lang="zh-CN" altLang="en-US" sz="3000" dirty="0"/>
              <a:t>又有落在好土里的，就结实，有一百倍的，有六十倍的，有三十倍的。</a:t>
            </a:r>
            <a:r>
              <a:rPr lang="en-US" altLang="zh-CN" sz="3000" baseline="30000" dirty="0"/>
              <a:t>9</a:t>
            </a:r>
            <a:r>
              <a:rPr lang="zh-CN" altLang="en-US" sz="3000" dirty="0"/>
              <a:t>有耳可听的，就应当听！”</a:t>
            </a:r>
            <a:endParaRPr lang="en-US" altLang="zh-CN" sz="30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30DB18-3D9B-406B-B483-B3D3858B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13:18-23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2FEEC5C-1667-41DD-9461-A0771E8F0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000" baseline="30000" dirty="0"/>
              <a:t>      18</a:t>
            </a:r>
            <a:r>
              <a:rPr lang="zh-CN" altLang="en-US" sz="3000" dirty="0"/>
              <a:t>所以，你们当听这撒种的比喻：</a:t>
            </a:r>
            <a:r>
              <a:rPr lang="en-US" altLang="zh-CN" sz="3000" baseline="30000" dirty="0"/>
              <a:t>19</a:t>
            </a:r>
            <a:r>
              <a:rPr lang="zh-CN" altLang="en-US" sz="3000" dirty="0"/>
              <a:t>凡听见天国道理不明白的，那恶者就来，把所撒在他心里的夺了去，这就是撒在路旁的了；</a:t>
            </a:r>
            <a:r>
              <a:rPr lang="en-US" altLang="zh-CN" sz="3000" baseline="30000" dirty="0"/>
              <a:t>20</a:t>
            </a:r>
            <a:r>
              <a:rPr lang="zh-CN" altLang="en-US" sz="3000" dirty="0"/>
              <a:t>撒在石头地上的，就是人听了道，当下欢喜领受，</a:t>
            </a:r>
            <a:r>
              <a:rPr lang="en-US" altLang="zh-CN" sz="3000" baseline="30000" dirty="0"/>
              <a:t>21</a:t>
            </a:r>
            <a:r>
              <a:rPr lang="zh-CN" altLang="en-US" sz="3000" dirty="0"/>
              <a:t>只因心里没有根，不过是暂时的，及至为道遭了患难，或是受了逼迫，立刻就跌倒了；</a:t>
            </a:r>
            <a:r>
              <a:rPr lang="en-US" altLang="zh-CN" sz="3000" baseline="30000" dirty="0"/>
              <a:t>22</a:t>
            </a:r>
            <a:r>
              <a:rPr lang="zh-CN" altLang="en-US" sz="3000" dirty="0"/>
              <a:t>撒在荆棘里的，就是人听了道，后来有世上的思虑，钱财的迷惑，把道挤住了，不能结实；</a:t>
            </a:r>
            <a:r>
              <a:rPr lang="en-US" altLang="zh-CN" sz="3000" baseline="30000" dirty="0"/>
              <a:t>23</a:t>
            </a:r>
            <a:r>
              <a:rPr lang="zh-CN" altLang="en-US" sz="3000" dirty="0"/>
              <a:t>撒在好地上的，就是人听道明白了，后来结实，有一百倍的，有六十倍的，有三十倍的。”</a:t>
            </a:r>
          </a:p>
        </p:txBody>
      </p:sp>
    </p:spTree>
    <p:extLst>
      <p:ext uri="{BB962C8B-B14F-4D97-AF65-F5344CB8AC3E}">
        <p14:creationId xmlns:p14="http://schemas.microsoft.com/office/powerpoint/2010/main" val="3430822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第三篇讲论：天国的比喻（太</a:t>
            </a:r>
            <a:r>
              <a:rPr lang="en-US" altLang="zh-CN" dirty="0"/>
              <a:t>13:1-53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撒种的比喻（太</a:t>
            </a:r>
            <a:r>
              <a:rPr lang="en-US" altLang="zh-CN" dirty="0">
                <a:solidFill>
                  <a:srgbClr val="FFC000"/>
                </a:solidFill>
              </a:rPr>
              <a:t>13:1-9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耶稣用比喻的目的（太</a:t>
            </a:r>
            <a:r>
              <a:rPr lang="en-US" altLang="zh-CN" dirty="0"/>
              <a:t>13:10-17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撒种比喻的解释（太</a:t>
            </a:r>
            <a:r>
              <a:rPr lang="en-US" altLang="zh-CN" dirty="0">
                <a:solidFill>
                  <a:srgbClr val="FFC000"/>
                </a:solidFill>
              </a:rPr>
              <a:t>13:18-23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稗子的比喻（太</a:t>
            </a:r>
            <a:r>
              <a:rPr lang="en-US" altLang="zh-CN" dirty="0"/>
              <a:t>13:24-30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芥菜种和面酵的比喻（太</a:t>
            </a:r>
            <a:r>
              <a:rPr lang="en-US" altLang="zh-CN" dirty="0"/>
              <a:t>13:31-33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比喻应验了先知的话（太</a:t>
            </a:r>
            <a:r>
              <a:rPr lang="en-US" altLang="zh-CN" dirty="0"/>
              <a:t>13:34-35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稗子比喻的解释（太</a:t>
            </a:r>
            <a:r>
              <a:rPr lang="en-US" altLang="zh-CN" dirty="0"/>
              <a:t>13:36-43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藏宝和贵重珍珠的比喻（太</a:t>
            </a:r>
            <a:r>
              <a:rPr lang="en-US" altLang="zh-CN" dirty="0"/>
              <a:t>13:44-46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lnSpc>
                <a:spcPct val="80000"/>
              </a:lnSpc>
              <a:spcBef>
                <a:spcPts val="768"/>
              </a:spcBef>
            </a:pPr>
            <a:r>
              <a:rPr lang="zh-CN" altLang="en-US" dirty="0"/>
              <a:t>撒网和文士的比喻（太</a:t>
            </a:r>
            <a:r>
              <a:rPr lang="en-US" altLang="zh-CN" dirty="0"/>
              <a:t>13:47-53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概述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背景和目的</a:t>
            </a:r>
            <a:endParaRPr lang="en-US" altLang="zh-CN" dirty="0"/>
          </a:p>
          <a:p>
            <a:pPr lvl="1"/>
            <a:r>
              <a:rPr lang="zh-CN" altLang="en-US" dirty="0"/>
              <a:t>天国不断向前进</a:t>
            </a:r>
            <a:endParaRPr lang="en-US" altLang="zh-CN" dirty="0"/>
          </a:p>
          <a:p>
            <a:pPr lvl="2"/>
            <a:r>
              <a:rPr lang="zh-CN" altLang="en-US" dirty="0"/>
              <a:t>耶稣呼召拣选门徒</a:t>
            </a:r>
            <a:endParaRPr lang="en-US" altLang="zh-CN" dirty="0"/>
          </a:p>
          <a:p>
            <a:pPr lvl="2"/>
            <a:r>
              <a:rPr lang="zh-CN" altLang="en-US" dirty="0"/>
              <a:t>许多人到祂那里聚集</a:t>
            </a:r>
            <a:endParaRPr lang="en-US" altLang="zh-CN" dirty="0"/>
          </a:p>
          <a:p>
            <a:pPr lvl="1"/>
            <a:r>
              <a:rPr lang="zh-CN" altLang="en-US" dirty="0"/>
              <a:t>反对的声音也越来越对</a:t>
            </a:r>
            <a:endParaRPr lang="en-US" altLang="zh-CN" dirty="0"/>
          </a:p>
          <a:p>
            <a:pPr lvl="2"/>
            <a:r>
              <a:rPr lang="zh-CN" altLang="en-US" dirty="0"/>
              <a:t>文士和法利赛人</a:t>
            </a:r>
            <a:endParaRPr lang="en-US" altLang="zh-CN" dirty="0"/>
          </a:p>
          <a:p>
            <a:pPr lvl="2"/>
            <a:r>
              <a:rPr lang="zh-CN" altLang="en-US" dirty="0"/>
              <a:t>聪明通达人</a:t>
            </a:r>
            <a:endParaRPr lang="en-US" altLang="zh-CN" dirty="0"/>
          </a:p>
          <a:p>
            <a:pPr lvl="1"/>
            <a:r>
              <a:rPr lang="zh-CN" altLang="en-US" dirty="0"/>
              <a:t>从两方面看比喻的目的</a:t>
            </a:r>
            <a:endParaRPr lang="en-US" altLang="zh-CN" dirty="0"/>
          </a:p>
          <a:p>
            <a:pPr lvl="2"/>
            <a:r>
              <a:rPr lang="zh-CN" altLang="en-US" dirty="0"/>
              <a:t>宣扬天国已经来临</a:t>
            </a:r>
            <a:endParaRPr lang="en-US" altLang="zh-CN" dirty="0"/>
          </a:p>
          <a:p>
            <a:pPr lvl="2"/>
            <a:r>
              <a:rPr lang="zh-CN" altLang="en-US" dirty="0"/>
              <a:t>激发听众的回应</a:t>
            </a:r>
            <a:endParaRPr lang="en-US" altLang="zh-CN" dirty="0"/>
          </a:p>
          <a:p>
            <a:pPr lvl="2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428473-64D7-4DB3-9A78-FE6F80A26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撒种的比喻和解释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EECC87-CD4E-41BB-91FA-28F10EEB9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撒种的比喻</a:t>
            </a:r>
            <a:endParaRPr lang="en-US" altLang="zh-CN" dirty="0"/>
          </a:p>
          <a:p>
            <a:pPr lvl="1"/>
            <a:r>
              <a:rPr lang="zh-CN" altLang="en-US" dirty="0"/>
              <a:t>听众</a:t>
            </a:r>
            <a:endParaRPr lang="en-US" altLang="zh-CN" dirty="0"/>
          </a:p>
          <a:p>
            <a:pPr lvl="2"/>
            <a:r>
              <a:rPr lang="zh-CN" altLang="en-US" dirty="0"/>
              <a:t>群众：只听到比喻</a:t>
            </a:r>
            <a:endParaRPr lang="en-US" altLang="zh-CN" dirty="0"/>
          </a:p>
          <a:p>
            <a:pPr lvl="2"/>
            <a:r>
              <a:rPr lang="zh-CN" altLang="en-US" dirty="0"/>
              <a:t>门徒：同时听到比喻和解释</a:t>
            </a:r>
            <a:endParaRPr lang="en-US" altLang="zh-CN" dirty="0"/>
          </a:p>
          <a:p>
            <a:pPr lvl="1"/>
            <a:r>
              <a:rPr lang="zh-CN" altLang="en-US" dirty="0"/>
              <a:t>关联点</a:t>
            </a:r>
            <a:endParaRPr lang="en-US" altLang="zh-CN" dirty="0"/>
          </a:p>
          <a:p>
            <a:pPr lvl="2"/>
            <a:r>
              <a:rPr lang="zh-CN" altLang="en-US" dirty="0"/>
              <a:t>撒种的人</a:t>
            </a:r>
            <a:endParaRPr lang="en-US" altLang="zh-CN" dirty="0"/>
          </a:p>
          <a:p>
            <a:pPr lvl="2"/>
            <a:r>
              <a:rPr lang="zh-CN" altLang="en-US" dirty="0"/>
              <a:t>两种土壤</a:t>
            </a:r>
            <a:endParaRPr lang="en-US" altLang="zh-CN" dirty="0"/>
          </a:p>
          <a:p>
            <a:pPr lvl="3"/>
            <a:r>
              <a:rPr lang="zh-CN" altLang="en-US" dirty="0"/>
              <a:t>不好的土壤</a:t>
            </a:r>
            <a:endParaRPr lang="en-US" altLang="zh-CN" dirty="0"/>
          </a:p>
          <a:p>
            <a:pPr lvl="3"/>
            <a:r>
              <a:rPr lang="zh-CN" altLang="en-US" dirty="0"/>
              <a:t>好的土壤</a:t>
            </a:r>
          </a:p>
        </p:txBody>
      </p:sp>
    </p:spTree>
    <p:extLst>
      <p:ext uri="{BB962C8B-B14F-4D97-AF65-F5344CB8AC3E}">
        <p14:creationId xmlns:p14="http://schemas.microsoft.com/office/powerpoint/2010/main" val="253056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85661D-F009-4B14-8BFE-48C3716E3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撒种的比喻和解释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98CF14-2F3C-409E-B2BD-20C1B79E0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撒种的人（并非这个比喻的焦点）</a:t>
            </a:r>
            <a:endParaRPr lang="en-US" altLang="zh-CN" dirty="0"/>
          </a:p>
          <a:p>
            <a:pPr lvl="2"/>
            <a:r>
              <a:rPr lang="zh-CN" altLang="en-US" dirty="0"/>
              <a:t>奇怪的撒种方式？</a:t>
            </a:r>
            <a:endParaRPr lang="en-US" altLang="zh-CN" dirty="0"/>
          </a:p>
          <a:p>
            <a:pPr lvl="2"/>
            <a:r>
              <a:rPr lang="zh-CN" altLang="en-US" dirty="0"/>
              <a:t>天国福音的广传</a:t>
            </a:r>
            <a:endParaRPr lang="en-US" altLang="zh-CN" dirty="0"/>
          </a:p>
          <a:p>
            <a:pPr lvl="1"/>
            <a:r>
              <a:rPr lang="zh-CN" altLang="en-US" dirty="0"/>
              <a:t>两种土壤</a:t>
            </a:r>
            <a:endParaRPr lang="en-US" altLang="zh-CN" dirty="0"/>
          </a:p>
          <a:p>
            <a:pPr lvl="2"/>
            <a:r>
              <a:rPr lang="zh-CN" altLang="en-US" dirty="0"/>
              <a:t>不好的土壤：不结果实的土壤</a:t>
            </a:r>
            <a:endParaRPr lang="en-US" altLang="zh-CN" dirty="0"/>
          </a:p>
          <a:p>
            <a:pPr lvl="3"/>
            <a:r>
              <a:rPr lang="zh-CN" altLang="en-US" dirty="0"/>
              <a:t>路旁</a:t>
            </a:r>
            <a:endParaRPr lang="en-US" altLang="zh-CN" dirty="0"/>
          </a:p>
          <a:p>
            <a:pPr lvl="3"/>
            <a:r>
              <a:rPr lang="zh-CN" altLang="en-US" dirty="0"/>
              <a:t>土浅石头地</a:t>
            </a:r>
            <a:endParaRPr lang="en-US" altLang="zh-CN" dirty="0"/>
          </a:p>
          <a:p>
            <a:pPr lvl="3"/>
            <a:r>
              <a:rPr lang="zh-CN" altLang="en-US" dirty="0"/>
              <a:t>荆棘地</a:t>
            </a:r>
            <a:endParaRPr lang="en-US" altLang="zh-CN" dirty="0"/>
          </a:p>
          <a:p>
            <a:pPr lvl="2"/>
            <a:r>
              <a:rPr lang="zh-CN" altLang="en-US" dirty="0"/>
              <a:t>好的土壤：结果实的土壤</a:t>
            </a:r>
            <a:endParaRPr lang="en-US" altLang="zh-CN" dirty="0"/>
          </a:p>
          <a:p>
            <a:pPr lvl="1"/>
            <a:r>
              <a:rPr lang="zh-CN" altLang="en-US" dirty="0"/>
              <a:t>属灵的敏感性：有耳可听的，就应当听！</a:t>
            </a:r>
          </a:p>
        </p:txBody>
      </p:sp>
    </p:spTree>
    <p:extLst>
      <p:ext uri="{BB962C8B-B14F-4D97-AF65-F5344CB8AC3E}">
        <p14:creationId xmlns:p14="http://schemas.microsoft.com/office/powerpoint/2010/main" val="2992792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EEDA5B-D329-4BB1-A1A8-D8BBA7F81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撒种的比喻和解释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E4DEFD-DC65-46CF-9E6D-4E0904C66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撒种比喻的解释</a:t>
            </a:r>
            <a:endParaRPr lang="en-US" altLang="zh-CN" dirty="0"/>
          </a:p>
          <a:p>
            <a:pPr lvl="1"/>
            <a:r>
              <a:rPr lang="zh-CN" altLang="en-US" dirty="0"/>
              <a:t>主旨：对天国道理的不同反应</a:t>
            </a:r>
            <a:endParaRPr lang="en-US" altLang="zh-CN" dirty="0"/>
          </a:p>
          <a:p>
            <a:pPr lvl="2"/>
            <a:r>
              <a:rPr lang="zh-CN" altLang="en-US" dirty="0"/>
              <a:t>避免：用寓意法解释每一个细节</a:t>
            </a:r>
            <a:endParaRPr lang="en-US" altLang="zh-CN" dirty="0"/>
          </a:p>
          <a:p>
            <a:pPr lvl="2"/>
            <a:r>
              <a:rPr lang="zh-CN" altLang="en-US" dirty="0"/>
              <a:t>人心：做决定的关键，人格的核心</a:t>
            </a:r>
            <a:endParaRPr lang="en-US" altLang="zh-CN" dirty="0"/>
          </a:p>
          <a:p>
            <a:pPr lvl="2"/>
            <a:r>
              <a:rPr lang="zh-CN" altLang="en-US" dirty="0"/>
              <a:t>关注：人如何“听”这个信息</a:t>
            </a:r>
            <a:endParaRPr lang="en-US" altLang="zh-CN" dirty="0"/>
          </a:p>
          <a:p>
            <a:pPr lvl="3"/>
            <a:r>
              <a:rPr lang="zh-CN" altLang="en-US" dirty="0"/>
              <a:t>从撒种到结果实有一个迟延过程</a:t>
            </a:r>
            <a:endParaRPr lang="en-US" altLang="zh-CN" dirty="0"/>
          </a:p>
          <a:p>
            <a:pPr lvl="3"/>
            <a:r>
              <a:rPr lang="zh-CN" altLang="en-US" dirty="0"/>
              <a:t>不是只关注结局，而是从“听”开始</a:t>
            </a:r>
            <a:endParaRPr lang="en-US" altLang="zh-CN" dirty="0"/>
          </a:p>
          <a:p>
            <a:pPr lvl="1"/>
            <a:r>
              <a:rPr lang="zh-CN" altLang="en-US" dirty="0"/>
              <a:t>不结果实的土壤</a:t>
            </a:r>
            <a:endParaRPr lang="en-US" altLang="zh-CN" dirty="0"/>
          </a:p>
          <a:p>
            <a:pPr lvl="2"/>
            <a:r>
              <a:rPr lang="zh-CN" altLang="en-US" dirty="0"/>
              <a:t>路旁：紧闭的心</a:t>
            </a:r>
            <a:endParaRPr lang="en-US" altLang="zh-CN" dirty="0"/>
          </a:p>
          <a:p>
            <a:pPr lvl="3"/>
            <a:r>
              <a:rPr lang="zh-CN" altLang="en-US" dirty="0"/>
              <a:t>对天国的道理无动于衷</a:t>
            </a:r>
            <a:endParaRPr lang="en-US" altLang="zh-CN" dirty="0"/>
          </a:p>
          <a:p>
            <a:pPr lvl="3"/>
            <a:r>
              <a:rPr lang="zh-CN" altLang="en-US" dirty="0"/>
              <a:t>不让真道进入内心就无法结出果实</a:t>
            </a:r>
          </a:p>
        </p:txBody>
      </p:sp>
    </p:spTree>
    <p:extLst>
      <p:ext uri="{BB962C8B-B14F-4D97-AF65-F5344CB8AC3E}">
        <p14:creationId xmlns:p14="http://schemas.microsoft.com/office/powerpoint/2010/main" val="10254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43692F-86D0-4B29-AFF2-9A3921BB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撒种的比喻和解释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BD59592-863F-4E9B-91FC-5354E4336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zh-CN" altLang="en-US" dirty="0"/>
              <a:t>土浅石头地：没有根基的心</a:t>
            </a:r>
            <a:endParaRPr lang="en-US" altLang="zh-CN" dirty="0"/>
          </a:p>
          <a:p>
            <a:pPr lvl="3"/>
            <a:r>
              <a:rPr lang="zh-CN" altLang="en-US" dirty="0"/>
              <a:t>不明白天国道理的根基是什么</a:t>
            </a:r>
            <a:endParaRPr lang="en-US" altLang="zh-CN" dirty="0"/>
          </a:p>
          <a:p>
            <a:pPr lvl="3"/>
            <a:r>
              <a:rPr lang="zh-CN" altLang="en-US" dirty="0"/>
              <a:t>没有真正的根就无法结出果实</a:t>
            </a:r>
            <a:endParaRPr lang="en-US" altLang="zh-CN" dirty="0"/>
          </a:p>
          <a:p>
            <a:pPr lvl="4"/>
            <a:r>
              <a:rPr lang="zh-CN" altLang="en-US" dirty="0"/>
              <a:t>为道遭了患难和逼迫就跌倒了</a:t>
            </a:r>
            <a:endParaRPr lang="en-US" altLang="zh-CN" dirty="0"/>
          </a:p>
          <a:p>
            <a:pPr lvl="4"/>
            <a:r>
              <a:rPr lang="zh-CN" altLang="en-US" dirty="0"/>
              <a:t>“当下”和“立刻”</a:t>
            </a:r>
            <a:endParaRPr lang="en-US" altLang="zh-CN" dirty="0"/>
          </a:p>
          <a:p>
            <a:pPr lvl="2"/>
            <a:r>
              <a:rPr lang="zh-CN" altLang="en-US" dirty="0"/>
              <a:t>荆棘地：被迷惑的心</a:t>
            </a:r>
            <a:endParaRPr lang="en-US" altLang="zh-CN" dirty="0"/>
          </a:p>
          <a:p>
            <a:pPr lvl="3"/>
            <a:r>
              <a:rPr lang="zh-CN" altLang="en-US" dirty="0"/>
              <a:t>被挤住的天国道理</a:t>
            </a:r>
            <a:endParaRPr lang="en-US" altLang="zh-CN" dirty="0"/>
          </a:p>
          <a:p>
            <a:pPr lvl="4"/>
            <a:r>
              <a:rPr lang="zh-CN" altLang="en-US" dirty="0"/>
              <a:t>世上的思虑（今世的）</a:t>
            </a:r>
            <a:endParaRPr lang="en-US" altLang="zh-CN" dirty="0"/>
          </a:p>
          <a:p>
            <a:pPr lvl="4"/>
            <a:r>
              <a:rPr lang="zh-CN" altLang="en-US" dirty="0"/>
              <a:t>钱财的迷惑（神所赐的）</a:t>
            </a:r>
            <a:endParaRPr lang="en-US" altLang="zh-CN" dirty="0"/>
          </a:p>
          <a:p>
            <a:pPr lvl="3"/>
            <a:r>
              <a:rPr lang="zh-CN" altLang="en-US" dirty="0"/>
              <a:t>不委身真道就无法结出果实</a:t>
            </a:r>
            <a:endParaRPr lang="en-US" altLang="zh-CN" dirty="0"/>
          </a:p>
          <a:p>
            <a:pPr lvl="1"/>
            <a:r>
              <a:rPr lang="zh-CN" altLang="en-US" dirty="0"/>
              <a:t>结果实的土壤</a:t>
            </a:r>
            <a:endParaRPr lang="en-US" altLang="zh-CN" dirty="0"/>
          </a:p>
          <a:p>
            <a:pPr lvl="2"/>
            <a:r>
              <a:rPr lang="zh-CN" altLang="en-US" dirty="0"/>
              <a:t>听了道又明白的：真正明白并顺服在真道之下</a:t>
            </a:r>
            <a:endParaRPr lang="en-US" altLang="zh-CN" dirty="0"/>
          </a:p>
          <a:p>
            <a:pPr lvl="2"/>
            <a:r>
              <a:rPr lang="zh-CN" altLang="en-US" dirty="0"/>
              <a:t>好的土壤：结果实的土壤（即使结实不多）</a:t>
            </a:r>
          </a:p>
        </p:txBody>
      </p:sp>
    </p:spTree>
    <p:extLst>
      <p:ext uri="{BB962C8B-B14F-4D97-AF65-F5344CB8AC3E}">
        <p14:creationId xmlns:p14="http://schemas.microsoft.com/office/powerpoint/2010/main" val="24411287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31015</TotalTime>
  <Words>960</Words>
  <Application>Microsoft Office PowerPoint</Application>
  <PresentationFormat>全屏显示(4:3)</PresentationFormat>
  <Paragraphs>108</Paragraphs>
  <Slides>11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13:1-9,18-23</vt:lpstr>
      <vt:lpstr>马太福音 13:1-9</vt:lpstr>
      <vt:lpstr>马太福音 13:18-23</vt:lpstr>
      <vt:lpstr>天国的样式：第三篇</vt:lpstr>
      <vt:lpstr>概述</vt:lpstr>
      <vt:lpstr>撒种的比喻和解释</vt:lpstr>
      <vt:lpstr>撒种的比喻和解释</vt:lpstr>
      <vt:lpstr>撒种的比喻和解释</vt:lpstr>
      <vt:lpstr>撒种的比喻和解释</vt:lpstr>
      <vt:lpstr>撒种的比喻和解释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1749</cp:revision>
  <dcterms:modified xsi:type="dcterms:W3CDTF">2020-04-05T00:50:55Z</dcterms:modified>
</cp:coreProperties>
</file>