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3" r:id="rId8"/>
    <p:sldId id="284" r:id="rId9"/>
    <p:sldId id="285" r:id="rId10"/>
    <p:sldId id="282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交错配置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4510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13:10-17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耶稣用比喻的目的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8C3B3E-67DB-48A0-B15D-B6C71C6BF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为什么用比喻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A6E29D-23FA-4F1B-86E3-73426A087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000" dirty="0"/>
              <a:t>1 </a:t>
            </a:r>
            <a:r>
              <a:rPr lang="zh-CN" altLang="en-US" sz="2000" dirty="0"/>
              <a:t>因他们看也看不见，听也听不见，也不明白。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</a:t>
            </a:r>
            <a:r>
              <a:rPr lang="en-US" altLang="zh-CN" sz="2000" dirty="0"/>
              <a:t>2 </a:t>
            </a:r>
            <a:r>
              <a:rPr lang="zh-CN" altLang="en-US" sz="2000" dirty="0"/>
              <a:t>在他们身上，正应了以赛亚的预言，说：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</a:t>
            </a:r>
            <a:r>
              <a:rPr lang="en-US" altLang="zh-CN" sz="2000" dirty="0"/>
              <a:t>3 </a:t>
            </a:r>
            <a:r>
              <a:rPr lang="zh-CN" altLang="en-US" sz="2000" dirty="0"/>
              <a:t>你们听是要听见，却不明白；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    </a:t>
            </a:r>
            <a:r>
              <a:rPr lang="en-US" altLang="zh-CN" sz="2000" dirty="0"/>
              <a:t>4 </a:t>
            </a:r>
            <a:r>
              <a:rPr lang="zh-CN" altLang="en-US" sz="2000" dirty="0"/>
              <a:t>看是要看见，却不晓得。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        </a:t>
            </a:r>
            <a:r>
              <a:rPr lang="en-US" altLang="zh-CN" sz="2000" dirty="0"/>
              <a:t>5 </a:t>
            </a:r>
            <a:r>
              <a:rPr lang="zh-CN" altLang="en-US" sz="2000" dirty="0"/>
              <a:t>因为这百姓油蒙了心，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            </a:t>
            </a:r>
            <a:r>
              <a:rPr lang="en-US" altLang="zh-CN" sz="2000" dirty="0"/>
              <a:t>6 </a:t>
            </a:r>
            <a:r>
              <a:rPr lang="zh-CN" altLang="en-US" sz="2000" dirty="0"/>
              <a:t>耳朵发沉，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                </a:t>
            </a:r>
            <a:r>
              <a:rPr lang="en-US" altLang="zh-CN" sz="2000" dirty="0"/>
              <a:t>7 </a:t>
            </a:r>
            <a:r>
              <a:rPr lang="zh-CN" altLang="en-US" sz="2000" dirty="0"/>
              <a:t>眼睛闭着；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                </a:t>
            </a:r>
            <a:r>
              <a:rPr lang="en-US" altLang="zh-CN" sz="2000" dirty="0"/>
              <a:t>7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zh-CN" altLang="en-US" sz="2000" dirty="0"/>
              <a:t>恐怕眼睛看见，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            </a:t>
            </a:r>
            <a:r>
              <a:rPr lang="en-US" altLang="zh-CN" sz="2000" dirty="0"/>
              <a:t>6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zh-CN" altLang="en-US" sz="2000" dirty="0"/>
              <a:t>耳朵听见，</a:t>
            </a: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/>
              <a:t>                5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zh-CN" altLang="en-US" sz="2000" dirty="0"/>
              <a:t>心里明白，回转过来，我就医治他们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    </a:t>
            </a:r>
            <a:r>
              <a:rPr lang="en-US" altLang="zh-CN" sz="2000" dirty="0"/>
              <a:t>4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zh-CN" altLang="en-US" sz="2000" dirty="0"/>
              <a:t>但你们的眼睛是有福的，因为看见了；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    </a:t>
            </a:r>
            <a:r>
              <a:rPr lang="en-US" altLang="zh-CN" sz="2000" dirty="0"/>
              <a:t>3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zh-CN" altLang="en-US" sz="2000" dirty="0"/>
              <a:t>你们的耳朵也是有福的，因为听见了。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/>
              <a:t>    </a:t>
            </a:r>
            <a:r>
              <a:rPr lang="en-US" altLang="zh-CN" sz="2000" dirty="0"/>
              <a:t>2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zh-CN" altLang="en-US" sz="2000" dirty="0"/>
              <a:t>我实在告诉你们：从前有许多先知和义人</a:t>
            </a: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/>
              <a:t>1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zh-CN" altLang="en-US" sz="2000" dirty="0"/>
              <a:t>要看你们所看的，却没有看见；要听你们所听的，却没有听见。</a:t>
            </a:r>
          </a:p>
        </p:txBody>
      </p:sp>
    </p:spTree>
    <p:extLst>
      <p:ext uri="{BB962C8B-B14F-4D97-AF65-F5344CB8AC3E}">
        <p14:creationId xmlns:p14="http://schemas.microsoft.com/office/powerpoint/2010/main" val="2092610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耶稣用比喻的目的</a:t>
            </a:r>
            <a:endParaRPr lang="en-US" altLang="zh-CN" dirty="0"/>
          </a:p>
          <a:p>
            <a:pPr lvl="1"/>
            <a:r>
              <a:rPr lang="zh-CN" altLang="en-US" dirty="0"/>
              <a:t>显明神拣选的主权：宣扬天国已经来临</a:t>
            </a:r>
            <a:endParaRPr lang="en-US" altLang="zh-CN" dirty="0"/>
          </a:p>
          <a:p>
            <a:pPr lvl="1"/>
            <a:r>
              <a:rPr lang="zh-CN" altLang="en-US" dirty="0"/>
              <a:t>显明人的责任：唤起听众的回应</a:t>
            </a:r>
            <a:endParaRPr lang="en-US" altLang="zh-CN" dirty="0"/>
          </a:p>
          <a:p>
            <a:r>
              <a:rPr lang="zh-CN" altLang="en-US" dirty="0"/>
              <a:t>与耶稣建立关系的重要性</a:t>
            </a:r>
            <a:endParaRPr lang="en-US" altLang="zh-CN" dirty="0"/>
          </a:p>
          <a:p>
            <a:pPr lvl="1"/>
            <a:r>
              <a:rPr lang="zh-CN" altLang="en-US" dirty="0"/>
              <a:t>没有中立的立场</a:t>
            </a:r>
            <a:endParaRPr lang="en-US" altLang="zh-CN" dirty="0"/>
          </a:p>
          <a:p>
            <a:pPr lvl="1"/>
            <a:r>
              <a:rPr lang="zh-CN" altLang="en-US" dirty="0"/>
              <a:t>正确认识耶稣和祂的事工</a:t>
            </a:r>
            <a:endParaRPr lang="en-US" altLang="zh-CN" dirty="0"/>
          </a:p>
          <a:p>
            <a:r>
              <a:rPr lang="zh-CN" altLang="en-US" dirty="0"/>
              <a:t>我们应该如何行？</a:t>
            </a:r>
            <a:endParaRPr lang="en-US" altLang="zh-CN" dirty="0"/>
          </a:p>
          <a:p>
            <a:pPr lvl="1"/>
            <a:r>
              <a:rPr lang="zh-CN" altLang="en-US" dirty="0"/>
              <a:t>用信心回应神的恩典</a:t>
            </a:r>
            <a:endParaRPr lang="en-US" altLang="zh-CN" dirty="0"/>
          </a:p>
          <a:p>
            <a:pPr lvl="1"/>
            <a:r>
              <a:rPr lang="zh-CN" altLang="en-US" dirty="0"/>
              <a:t>跟随耶稣宣扬天国的福音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13:10-17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10</a:t>
            </a:r>
            <a:r>
              <a:rPr lang="zh-CN" altLang="en-US" sz="2600" dirty="0"/>
              <a:t>门徒进前来，问耶稣说：“对众人讲话为什么用比喻呢？”</a:t>
            </a:r>
            <a:r>
              <a:rPr lang="en-US" altLang="zh-CN" sz="2600" baseline="30000" dirty="0"/>
              <a:t>11</a:t>
            </a:r>
            <a:r>
              <a:rPr lang="zh-CN" altLang="en-US" sz="2600" dirty="0"/>
              <a:t>耶稣回答说：“因为天国的奥秘，只叫你们知道，不叫他们知道。</a:t>
            </a:r>
            <a:r>
              <a:rPr lang="en-US" altLang="zh-CN" sz="2600" baseline="30000" dirty="0"/>
              <a:t>12</a:t>
            </a:r>
            <a:r>
              <a:rPr lang="zh-CN" altLang="en-US" sz="2600" dirty="0"/>
              <a:t>凡有的，还要加给他，叫他有余；凡没有的，连他所有的也要夺去。</a:t>
            </a:r>
            <a:r>
              <a:rPr lang="en-US" altLang="zh-CN" sz="2600" baseline="30000" dirty="0"/>
              <a:t>13</a:t>
            </a:r>
            <a:r>
              <a:rPr lang="zh-CN" altLang="en-US" sz="2600" dirty="0"/>
              <a:t>所以我用比喻对他们讲，是因他们看也看不见，听也听不见，也不明白。</a:t>
            </a:r>
            <a:r>
              <a:rPr lang="en-US" altLang="zh-CN" sz="2600" baseline="30000" dirty="0"/>
              <a:t>14</a:t>
            </a:r>
            <a:r>
              <a:rPr lang="zh-CN" altLang="en-US" sz="2600" dirty="0"/>
              <a:t>在他们身上，正应了以赛亚的预言，说：‘你们听是要听见，却不明白；看是要看见，却不晓得。</a:t>
            </a:r>
            <a:r>
              <a:rPr lang="en-US" altLang="zh-CN" sz="2600" baseline="30000" dirty="0"/>
              <a:t>15</a:t>
            </a:r>
            <a:r>
              <a:rPr lang="zh-CN" altLang="en-US" sz="2600" dirty="0"/>
              <a:t>因为这百姓油蒙了心，耳朵发沉，眼睛闭着；恐怕眼睛看见，耳朵听见，心里明白，回转过来，我就医治他们。’</a:t>
            </a:r>
            <a:r>
              <a:rPr lang="en-US" altLang="zh-CN" sz="2600" baseline="30000" dirty="0"/>
              <a:t>16</a:t>
            </a:r>
            <a:r>
              <a:rPr lang="zh-CN" altLang="en-US" sz="2600" dirty="0"/>
              <a:t>但你们的眼睛是有福的，因为看见了；你们的耳朵也是有福的，因为听见了。</a:t>
            </a:r>
            <a:r>
              <a:rPr lang="en-US" altLang="zh-CN" sz="2600" baseline="30000" dirty="0"/>
              <a:t>17</a:t>
            </a:r>
            <a:r>
              <a:rPr lang="zh-CN" altLang="en-US" sz="2600" dirty="0"/>
              <a:t>我实在告诉你们：从前有许多先知和义人要看你们所看的，却没有看见；要听你们所听的，却没有听见。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撒种的比喻（太</a:t>
            </a:r>
            <a:r>
              <a:rPr lang="en-US" altLang="zh-CN" dirty="0"/>
              <a:t>13:1-9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耶稣用比喻的目的</a:t>
            </a:r>
            <a:r>
              <a:rPr lang="zh-CN" altLang="en-US" dirty="0"/>
              <a:t>（太</a:t>
            </a:r>
            <a:r>
              <a:rPr lang="en-US" altLang="zh-CN" dirty="0"/>
              <a:t>13:10-17</a:t>
            </a:r>
            <a:r>
              <a:rPr lang="zh-CN" altLang="en-US" dirty="0"/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撒种比喻的解释（太</a:t>
            </a:r>
            <a:r>
              <a:rPr lang="en-US" altLang="zh-CN" dirty="0"/>
              <a:t>13:18-23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稗子的比喻（太</a:t>
            </a:r>
            <a:r>
              <a:rPr lang="en-US" altLang="zh-CN" dirty="0"/>
              <a:t>13:24-30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芥菜种和面酵的比喻（太</a:t>
            </a:r>
            <a:r>
              <a:rPr lang="en-US" altLang="zh-CN" dirty="0"/>
              <a:t>13:31-33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比喻应验了先知的话（太</a:t>
            </a:r>
            <a:r>
              <a:rPr lang="en-US" altLang="zh-CN" dirty="0"/>
              <a:t>13:34-35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稗子比喻的解释（太</a:t>
            </a:r>
            <a:r>
              <a:rPr lang="en-US" altLang="zh-CN" dirty="0"/>
              <a:t>13:36-43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藏宝和贵重珍珠的比喻（太</a:t>
            </a:r>
            <a:r>
              <a:rPr lang="en-US" altLang="zh-CN" dirty="0"/>
              <a:t>13:44-46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撒网和文士的比喻（太</a:t>
            </a:r>
            <a:r>
              <a:rPr lang="en-US" altLang="zh-CN" dirty="0"/>
              <a:t>13:47-53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背景</a:t>
            </a:r>
            <a:endParaRPr lang="en-US" altLang="zh-CN" dirty="0"/>
          </a:p>
          <a:p>
            <a:pPr lvl="1"/>
            <a:r>
              <a:rPr lang="zh-CN" altLang="en-US" dirty="0"/>
              <a:t>这是一个邪恶、淫乱的世代</a:t>
            </a:r>
            <a:endParaRPr lang="en-US" altLang="zh-CN" dirty="0"/>
          </a:p>
          <a:p>
            <a:pPr lvl="2"/>
            <a:r>
              <a:rPr lang="zh-CN" altLang="en-US" dirty="0"/>
              <a:t>人们拒绝福音（太</a:t>
            </a:r>
            <a:r>
              <a:rPr lang="en-US" altLang="zh-CN" dirty="0"/>
              <a:t>11:16-19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人们不愿悔改（太</a:t>
            </a:r>
            <a:r>
              <a:rPr lang="en-US" altLang="zh-CN" dirty="0"/>
              <a:t>11:20-24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这个世代的代表：犹太人的领袖（太</a:t>
            </a:r>
            <a:r>
              <a:rPr lang="en-US" altLang="zh-CN" dirty="0"/>
              <a:t>12:38-39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天国已经来临</a:t>
            </a:r>
            <a:endParaRPr lang="en-US" altLang="zh-CN" dirty="0"/>
          </a:p>
          <a:p>
            <a:pPr lvl="2"/>
            <a:r>
              <a:rPr lang="zh-CN" altLang="en-US" dirty="0"/>
              <a:t>一方面天国正向前推进</a:t>
            </a:r>
            <a:endParaRPr lang="en-US" altLang="zh-CN" dirty="0"/>
          </a:p>
          <a:p>
            <a:pPr lvl="2"/>
            <a:r>
              <a:rPr lang="zh-CN" altLang="en-US" dirty="0"/>
              <a:t>另一方面反对的声音越来越多</a:t>
            </a:r>
            <a:endParaRPr lang="en-US" altLang="zh-CN" dirty="0"/>
          </a:p>
          <a:p>
            <a:pPr lvl="2"/>
            <a:r>
              <a:rPr lang="zh-CN" altLang="en-US" dirty="0"/>
              <a:t>天国来临的标志：弥赛亚的到来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4E999E-6D45-4D01-A886-C91E6838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9147CB-1E82-4E94-8051-E914FE0D8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zh-CN" altLang="en-US" dirty="0"/>
              <a:t>对象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群众与门徒（唯一一篇听众包括群众的讲论）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zh-CN" altLang="en-US" dirty="0"/>
              <a:t>八个比喻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向群众讲的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撒种的比喻</a:t>
            </a:r>
            <a:endParaRPr lang="en-US" altLang="zh-CN" dirty="0">
              <a:solidFill>
                <a:schemeClr val="accent6">
                  <a:lumMod val="7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稗子的比喻</a:t>
            </a:r>
            <a:endParaRPr lang="en-US" altLang="zh-CN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zh-CN" altLang="en-US" dirty="0">
                <a:solidFill>
                  <a:srgbClr val="FFC000"/>
                </a:solidFill>
              </a:rPr>
              <a:t>芥菜种和面酵的比喻</a:t>
            </a:r>
            <a:endParaRPr lang="en-US" altLang="zh-CN" dirty="0">
              <a:solidFill>
                <a:srgbClr val="FFC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zh-CN" altLang="en-US" dirty="0"/>
              <a:t>向门徒讲的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>
                <a:solidFill>
                  <a:srgbClr val="FFC000"/>
                </a:solidFill>
              </a:rPr>
              <a:t>藏宝和贵重珍珠的比喻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zh-CN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撒网的比喻</a:t>
            </a:r>
            <a:endParaRPr lang="en-US" altLang="zh-CN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文士的比喻</a:t>
            </a:r>
          </a:p>
        </p:txBody>
      </p:sp>
      <p:sp>
        <p:nvSpPr>
          <p:cNvPr id="14" name="箭头: V 形 13">
            <a:extLst>
              <a:ext uri="{FF2B5EF4-FFF2-40B4-BE49-F238E27FC236}">
                <a16:creationId xmlns:a16="http://schemas.microsoft.com/office/drawing/2014/main" id="{C74BB254-8EC0-41C0-9496-36A9B6C8C73F}"/>
              </a:ext>
            </a:extLst>
          </p:cNvPr>
          <p:cNvSpPr/>
          <p:nvPr/>
        </p:nvSpPr>
        <p:spPr>
          <a:xfrm>
            <a:off x="5004048" y="4581128"/>
            <a:ext cx="360040" cy="93610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箭头: V 形 15">
            <a:extLst>
              <a:ext uri="{FF2B5EF4-FFF2-40B4-BE49-F238E27FC236}">
                <a16:creationId xmlns:a16="http://schemas.microsoft.com/office/drawing/2014/main" id="{3145F925-693A-4B64-92D2-4EC0FE30856A}"/>
              </a:ext>
            </a:extLst>
          </p:cNvPr>
          <p:cNvSpPr/>
          <p:nvPr/>
        </p:nvSpPr>
        <p:spPr>
          <a:xfrm rot="10800000">
            <a:off x="755585" y="4199661"/>
            <a:ext cx="360040" cy="1703709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30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BDA0BB-38FD-4B28-B901-8E1997EE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为什么用比喻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49D294-269E-4A2B-A03E-2E4D895F7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焦点</a:t>
            </a:r>
            <a:endParaRPr lang="en-US" altLang="zh-CN" dirty="0"/>
          </a:p>
          <a:p>
            <a:pPr lvl="2"/>
            <a:r>
              <a:rPr lang="zh-CN" altLang="en-US" dirty="0"/>
              <a:t>并非门徒是否能理解（实际上门徒也不理解）</a:t>
            </a:r>
            <a:endParaRPr lang="en-US" altLang="zh-CN" dirty="0"/>
          </a:p>
          <a:p>
            <a:pPr lvl="2"/>
            <a:r>
              <a:rPr lang="zh-CN" altLang="en-US" dirty="0"/>
              <a:t>重要的是</a:t>
            </a:r>
            <a:endParaRPr lang="en-US" altLang="zh-CN" dirty="0"/>
          </a:p>
          <a:p>
            <a:pPr lvl="3"/>
            <a:r>
              <a:rPr lang="zh-CN" altLang="en-US" dirty="0"/>
              <a:t>祂向某些人启示，向一些人隐藏启示</a:t>
            </a:r>
            <a:endParaRPr lang="en-US" altLang="zh-CN" dirty="0"/>
          </a:p>
          <a:p>
            <a:pPr lvl="3"/>
            <a:r>
              <a:rPr lang="zh-CN" altLang="en-US" dirty="0"/>
              <a:t>祂如此做（隐藏或显明启示）的原因</a:t>
            </a:r>
            <a:endParaRPr lang="en-US" altLang="zh-CN" dirty="0"/>
          </a:p>
          <a:p>
            <a:pPr lvl="1"/>
            <a:r>
              <a:rPr lang="zh-CN" altLang="en-US" dirty="0"/>
              <a:t>天国的奥秘</a:t>
            </a:r>
            <a:endParaRPr lang="en-US" altLang="zh-CN" dirty="0"/>
          </a:p>
          <a:p>
            <a:pPr lvl="2"/>
            <a:r>
              <a:rPr lang="zh-CN" altLang="en-US" dirty="0"/>
              <a:t>“奥秘”：与末世有关的神的计划（但</a:t>
            </a:r>
            <a:r>
              <a:rPr lang="en-US" altLang="zh-CN" dirty="0"/>
              <a:t>2:19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天国的奥秘</a:t>
            </a:r>
            <a:endParaRPr lang="en-US" altLang="zh-CN" dirty="0"/>
          </a:p>
          <a:p>
            <a:pPr lvl="3"/>
            <a:r>
              <a:rPr lang="zh-CN" altLang="en-US" dirty="0"/>
              <a:t>并非天国要以末世的权能来临（这是犹太人所期待的）</a:t>
            </a:r>
            <a:endParaRPr lang="en-US" altLang="zh-CN" dirty="0"/>
          </a:p>
          <a:p>
            <a:pPr lvl="3"/>
            <a:r>
              <a:rPr lang="zh-CN" altLang="en-US" dirty="0">
                <a:solidFill>
                  <a:srgbClr val="FFC000"/>
                </a:solidFill>
              </a:rPr>
              <a:t>而是天国要在它末世的彰显以前进入历史</a:t>
            </a:r>
          </a:p>
        </p:txBody>
      </p:sp>
    </p:spTree>
    <p:extLst>
      <p:ext uri="{BB962C8B-B14F-4D97-AF65-F5344CB8AC3E}">
        <p14:creationId xmlns:p14="http://schemas.microsoft.com/office/powerpoint/2010/main" val="2668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47816D-69F4-4E7D-AA0E-FAB43B4E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为什么用比喻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81EFF0-C9A2-414F-951B-2772D5A2F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用比喻的作用一：隐藏真理（太</a:t>
            </a:r>
            <a:r>
              <a:rPr lang="en-US" altLang="zh-CN" dirty="0"/>
              <a:t>13:11-12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出于神主权的拣选</a:t>
            </a:r>
            <a:endParaRPr lang="en-US" altLang="zh-CN" dirty="0"/>
          </a:p>
          <a:p>
            <a:pPr lvl="3"/>
            <a:r>
              <a:rPr lang="zh-CN" altLang="en-US" dirty="0"/>
              <a:t>只叫你们知道（门徒）</a:t>
            </a:r>
            <a:endParaRPr lang="en-US" altLang="zh-CN" dirty="0"/>
          </a:p>
          <a:p>
            <a:pPr lvl="3"/>
            <a:r>
              <a:rPr lang="zh-CN" altLang="en-US" dirty="0"/>
              <a:t>不叫他们知道（群众）</a:t>
            </a:r>
            <a:endParaRPr lang="en-US" altLang="zh-CN" dirty="0"/>
          </a:p>
          <a:p>
            <a:pPr lvl="2"/>
            <a:r>
              <a:rPr lang="zh-CN" altLang="en-US" dirty="0"/>
              <a:t>与耶稣建立关系的重要性</a:t>
            </a:r>
            <a:endParaRPr lang="en-US" altLang="zh-CN" dirty="0"/>
          </a:p>
          <a:p>
            <a:pPr lvl="3"/>
            <a:r>
              <a:rPr lang="zh-CN" altLang="en-US" dirty="0"/>
              <a:t>再次强调没有中立的立场</a:t>
            </a:r>
            <a:endParaRPr lang="en-US" altLang="zh-CN" dirty="0"/>
          </a:p>
          <a:p>
            <a:pPr lvl="3"/>
            <a:r>
              <a:rPr lang="zh-CN" altLang="en-US" dirty="0"/>
              <a:t>与耶稣有关系的人：比喻能增加对神真理（天国）的认识</a:t>
            </a:r>
            <a:endParaRPr lang="en-US" altLang="zh-CN" dirty="0"/>
          </a:p>
          <a:p>
            <a:pPr lvl="3"/>
            <a:r>
              <a:rPr lang="zh-CN" altLang="en-US" dirty="0"/>
              <a:t>没有和耶稣建立关系的人：比喻徒添混乱和无知</a:t>
            </a:r>
            <a:endParaRPr lang="en-US" altLang="zh-CN" dirty="0"/>
          </a:p>
          <a:p>
            <a:pPr lvl="2"/>
            <a:r>
              <a:rPr lang="zh-CN" altLang="en-US" dirty="0"/>
              <a:t>天国子民的身份</a:t>
            </a:r>
            <a:endParaRPr lang="en-US" altLang="zh-CN" dirty="0"/>
          </a:p>
          <a:p>
            <a:pPr lvl="3"/>
            <a:r>
              <a:rPr lang="zh-CN" altLang="en-US" dirty="0"/>
              <a:t>是神给予的恩典和特权</a:t>
            </a:r>
            <a:endParaRPr lang="en-US" altLang="zh-CN" dirty="0"/>
          </a:p>
          <a:p>
            <a:pPr lvl="3"/>
            <a:r>
              <a:rPr lang="zh-CN" altLang="en-US" dirty="0"/>
              <a:t>并非理所当然的享有（太</a:t>
            </a:r>
            <a:r>
              <a:rPr lang="en-US" altLang="zh-CN" dirty="0"/>
              <a:t>8:11-12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8932295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5E8631-519A-40B2-8CF7-648890A60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为什么用比喻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E30A0F-58AC-46A8-8FB0-2F88FAC70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用比喻的作用二：挑战听众（太</a:t>
            </a:r>
            <a:r>
              <a:rPr lang="en-US" altLang="zh-CN" dirty="0"/>
              <a:t>13:13-17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出于人的责任</a:t>
            </a:r>
            <a:endParaRPr lang="en-US" altLang="zh-CN" dirty="0"/>
          </a:p>
          <a:p>
            <a:pPr lvl="3"/>
            <a:r>
              <a:rPr lang="zh-CN" altLang="en-US" dirty="0"/>
              <a:t>严重的灵性迟钝</a:t>
            </a:r>
            <a:endParaRPr lang="en-US" altLang="zh-CN" dirty="0"/>
          </a:p>
          <a:p>
            <a:pPr lvl="3"/>
            <a:r>
              <a:rPr lang="zh-CN" altLang="en-US" dirty="0"/>
              <a:t>习惯性的不信</a:t>
            </a:r>
            <a:endParaRPr lang="en-US" altLang="zh-CN" dirty="0"/>
          </a:p>
          <a:p>
            <a:pPr lvl="2"/>
            <a:r>
              <a:rPr lang="zh-CN" altLang="en-US" dirty="0"/>
              <a:t>对耶稣事工的认识</a:t>
            </a:r>
            <a:endParaRPr lang="en-US" altLang="zh-CN" dirty="0"/>
          </a:p>
          <a:p>
            <a:pPr lvl="3"/>
            <a:r>
              <a:rPr lang="zh-CN" altLang="en-US" dirty="0"/>
              <a:t>相信旧约的预言藉此应验：跟随耶稣</a:t>
            </a:r>
            <a:endParaRPr lang="en-US" altLang="zh-CN" dirty="0"/>
          </a:p>
          <a:p>
            <a:pPr lvl="3"/>
            <a:r>
              <a:rPr lang="zh-CN" altLang="en-US" dirty="0"/>
              <a:t>硬着心的人：污蔑和敌挡</a:t>
            </a:r>
            <a:endParaRPr lang="en-US" altLang="zh-CN" dirty="0"/>
          </a:p>
          <a:p>
            <a:pPr lvl="2"/>
            <a:r>
              <a:rPr lang="zh-CN" altLang="en-US" dirty="0"/>
              <a:t>比喻的两种应用</a:t>
            </a:r>
            <a:endParaRPr lang="en-US" altLang="zh-CN" dirty="0"/>
          </a:p>
          <a:p>
            <a:pPr lvl="3"/>
            <a:r>
              <a:rPr lang="zh-CN" altLang="en-US" dirty="0"/>
              <a:t>应用于群众：心蒙脂油的（太</a:t>
            </a:r>
            <a:r>
              <a:rPr lang="en-US" altLang="zh-CN" dirty="0"/>
              <a:t>13:13-15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应用于门徒：蒙神赐福的（太</a:t>
            </a:r>
            <a:r>
              <a:rPr lang="en-US" altLang="zh-CN" dirty="0"/>
              <a:t>13:16-17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挑战听众：天国已经来临，应该如何回应？</a:t>
            </a:r>
          </a:p>
        </p:txBody>
      </p:sp>
    </p:spTree>
    <p:extLst>
      <p:ext uri="{BB962C8B-B14F-4D97-AF65-F5344CB8AC3E}">
        <p14:creationId xmlns:p14="http://schemas.microsoft.com/office/powerpoint/2010/main" val="1927826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6C8721-BF6E-4C2D-8C7F-E50571FA4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为什么用比喻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1C4051-DB77-4F23-B93E-BC0F09F1E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用比喻的作用三：宣告神的审判和怜悯</a:t>
            </a:r>
            <a:endParaRPr lang="en-US" altLang="zh-CN" dirty="0"/>
          </a:p>
          <a:p>
            <a:pPr lvl="2"/>
            <a:r>
              <a:rPr lang="zh-CN" altLang="en-US" dirty="0"/>
              <a:t>马太引用以赛亚书</a:t>
            </a:r>
            <a:r>
              <a:rPr lang="en-US" altLang="zh-CN" dirty="0"/>
              <a:t>6:9-10</a:t>
            </a:r>
          </a:p>
          <a:p>
            <a:pPr lvl="3"/>
            <a:r>
              <a:rPr lang="zh-CN" altLang="en-US" dirty="0"/>
              <a:t>神的审判（赛</a:t>
            </a:r>
            <a:r>
              <a:rPr lang="en-US" altLang="zh-CN" dirty="0"/>
              <a:t>6:11-13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神的怜悯：树墩子却仍存留</a:t>
            </a:r>
            <a:endParaRPr lang="en-US" altLang="zh-CN" dirty="0"/>
          </a:p>
          <a:p>
            <a:pPr lvl="3"/>
            <a:r>
              <a:rPr lang="zh-CN" altLang="en-US" dirty="0"/>
              <a:t>预言弥赛亚的到来：圣洁的种类</a:t>
            </a:r>
            <a:endParaRPr lang="en-US" altLang="zh-CN" dirty="0"/>
          </a:p>
          <a:p>
            <a:pPr lvl="2"/>
            <a:r>
              <a:rPr lang="zh-CN" altLang="en-US" dirty="0"/>
              <a:t>耶稣的日子也是一样</a:t>
            </a:r>
            <a:endParaRPr lang="en-US" altLang="zh-CN" dirty="0"/>
          </a:p>
          <a:p>
            <a:pPr lvl="3"/>
            <a:r>
              <a:rPr lang="zh-CN" altLang="en-US" dirty="0"/>
              <a:t>神的审判使人的心刚硬（帖后</a:t>
            </a:r>
            <a:r>
              <a:rPr lang="en-US" altLang="zh-CN" dirty="0"/>
              <a:t>2:11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神的怜悯使基督继续传道（使用比喻）</a:t>
            </a:r>
            <a:endParaRPr lang="en-US" altLang="zh-CN" dirty="0"/>
          </a:p>
          <a:p>
            <a:pPr lvl="2"/>
            <a:r>
              <a:rPr lang="zh-CN" altLang="en-US" dirty="0"/>
              <a:t>三个对比</a:t>
            </a:r>
            <a:endParaRPr lang="en-US" altLang="zh-CN" dirty="0"/>
          </a:p>
          <a:p>
            <a:pPr lvl="3"/>
            <a:r>
              <a:rPr lang="zh-CN" altLang="en-US" dirty="0"/>
              <a:t>耶稣时代的群众 </a:t>
            </a:r>
            <a:r>
              <a:rPr lang="en-US" altLang="zh-CN" dirty="0"/>
              <a:t>VS </a:t>
            </a:r>
            <a:r>
              <a:rPr lang="zh-CN" altLang="en-US" dirty="0"/>
              <a:t>以赛亚书时代的以色列人</a:t>
            </a:r>
            <a:endParaRPr lang="en-US" altLang="zh-CN" dirty="0"/>
          </a:p>
          <a:p>
            <a:pPr lvl="3"/>
            <a:r>
              <a:rPr lang="zh-CN" altLang="en-US" dirty="0"/>
              <a:t>耶稣的门徒和跟随者</a:t>
            </a:r>
            <a:r>
              <a:rPr lang="en-US" altLang="zh-CN" dirty="0"/>
              <a:t> VS </a:t>
            </a:r>
            <a:r>
              <a:rPr lang="zh-CN" altLang="en-US" dirty="0"/>
              <a:t>旧约的先知和义人</a:t>
            </a:r>
            <a:endParaRPr lang="en-US" altLang="zh-CN" dirty="0"/>
          </a:p>
          <a:p>
            <a:pPr lvl="3"/>
            <a:r>
              <a:rPr lang="zh-CN" altLang="en-US" dirty="0"/>
              <a:t>耶稣时代的群众 </a:t>
            </a:r>
            <a:r>
              <a:rPr lang="en-US" altLang="zh-CN" dirty="0"/>
              <a:t>VS </a:t>
            </a:r>
            <a:r>
              <a:rPr lang="zh-CN" altLang="en-US" dirty="0"/>
              <a:t>耶稣的门徒和跟随者</a:t>
            </a:r>
          </a:p>
        </p:txBody>
      </p:sp>
    </p:spTree>
    <p:extLst>
      <p:ext uri="{BB962C8B-B14F-4D97-AF65-F5344CB8AC3E}">
        <p14:creationId xmlns:p14="http://schemas.microsoft.com/office/powerpoint/2010/main" val="5669332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30773</TotalTime>
  <Words>1092</Words>
  <Application>Microsoft Office PowerPoint</Application>
  <PresentationFormat>全屏显示(4:3)</PresentationFormat>
  <Paragraphs>118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13:10-17</vt:lpstr>
      <vt:lpstr>马太福音 13:10-17</vt:lpstr>
      <vt:lpstr>天国的样式：第三篇</vt:lpstr>
      <vt:lpstr>概述</vt:lpstr>
      <vt:lpstr>概述</vt:lpstr>
      <vt:lpstr>为什么用比喻</vt:lpstr>
      <vt:lpstr>为什么用比喻</vt:lpstr>
      <vt:lpstr>为什么用比喻</vt:lpstr>
      <vt:lpstr>为什么用比喻</vt:lpstr>
      <vt:lpstr>为什么用比喻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1713</cp:revision>
  <dcterms:modified xsi:type="dcterms:W3CDTF">2020-03-15T02:49:01Z</dcterms:modified>
</cp:coreProperties>
</file>