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69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7454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2019/11/16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2019/11/16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2019/11/16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12:1-8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人子是安息日的主</a:t>
            </a: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32BF0D-5A32-49B3-8BBD-85AEE2C49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安息日的主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0F4EC42-A8E9-470C-9F18-DACACFFAC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法利赛人的问题</a:t>
            </a:r>
            <a:endParaRPr lang="en-US" altLang="zh-CN" dirty="0"/>
          </a:p>
          <a:p>
            <a:pPr lvl="1"/>
            <a:r>
              <a:rPr lang="zh-CN" altLang="en-US" dirty="0"/>
              <a:t>错误地处理律法</a:t>
            </a:r>
            <a:endParaRPr lang="en-US" altLang="zh-CN" dirty="0"/>
          </a:p>
          <a:p>
            <a:pPr lvl="1"/>
            <a:r>
              <a:rPr lang="zh-CN" altLang="en-US" dirty="0"/>
              <a:t>没有意识到耶稣的身份（权柄）</a:t>
            </a:r>
            <a:endParaRPr lang="en-US" altLang="zh-CN" dirty="0"/>
          </a:p>
          <a:p>
            <a:pPr lvl="1"/>
            <a:r>
              <a:rPr lang="zh-CN" altLang="en-US" dirty="0"/>
              <a:t>对律法的态度也有问题（引用何西阿书）</a:t>
            </a:r>
            <a:endParaRPr lang="en-US" altLang="zh-CN" dirty="0"/>
          </a:p>
          <a:p>
            <a:pPr lvl="2"/>
            <a:r>
              <a:rPr lang="zh-CN" altLang="en-US" dirty="0"/>
              <a:t>他们把律法只当做礼仪</a:t>
            </a:r>
            <a:endParaRPr lang="en-US" altLang="zh-CN" dirty="0"/>
          </a:p>
          <a:p>
            <a:pPr lvl="2"/>
            <a:r>
              <a:rPr lang="zh-CN" altLang="en-US" dirty="0"/>
              <a:t>他们忽律了律法的实质</a:t>
            </a:r>
            <a:endParaRPr lang="en-US" altLang="zh-CN" dirty="0"/>
          </a:p>
          <a:p>
            <a:pPr lvl="1"/>
            <a:r>
              <a:rPr lang="zh-CN" altLang="en-US" dirty="0"/>
              <a:t>律法的解释</a:t>
            </a:r>
            <a:endParaRPr lang="en-US" altLang="zh-CN" dirty="0"/>
          </a:p>
          <a:p>
            <a:pPr lvl="2"/>
            <a:r>
              <a:rPr lang="zh-CN" altLang="en-US" dirty="0"/>
              <a:t>必须按照立法者的原意</a:t>
            </a:r>
            <a:endParaRPr lang="en-US" altLang="zh-CN" dirty="0"/>
          </a:p>
          <a:p>
            <a:pPr lvl="2"/>
            <a:r>
              <a:rPr lang="zh-CN" altLang="en-US" dirty="0"/>
              <a:t>安息日的设立是为了培养人和神的关系</a:t>
            </a:r>
            <a:endParaRPr lang="en-US" altLang="zh-CN" dirty="0"/>
          </a:p>
          <a:p>
            <a:pPr lvl="2"/>
            <a:r>
              <a:rPr lang="zh-CN" altLang="en-US" dirty="0"/>
              <a:t>耶稣是安息日的主（祂在创造和救赎上掌权）</a:t>
            </a:r>
          </a:p>
        </p:txBody>
      </p:sp>
    </p:spTree>
    <p:extLst>
      <p:ext uri="{BB962C8B-B14F-4D97-AF65-F5344CB8AC3E}">
        <p14:creationId xmlns:p14="http://schemas.microsoft.com/office/powerpoint/2010/main" val="723869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我们应该怎样行</a:t>
            </a:r>
            <a:endParaRPr lang="en-US" altLang="zh-CN" dirty="0"/>
          </a:p>
          <a:p>
            <a:pPr lvl="1"/>
            <a:r>
              <a:rPr lang="zh-CN" altLang="en-US" dirty="0"/>
              <a:t>正确的认识安息（日）</a:t>
            </a:r>
            <a:endParaRPr lang="en-US" altLang="zh-CN" dirty="0"/>
          </a:p>
          <a:p>
            <a:pPr lvl="2"/>
            <a:r>
              <a:rPr lang="zh-CN" altLang="en-US" dirty="0"/>
              <a:t>不是守安息</a:t>
            </a:r>
            <a:endParaRPr lang="en-US" altLang="zh-CN" dirty="0"/>
          </a:p>
          <a:p>
            <a:pPr lvl="2"/>
            <a:r>
              <a:rPr lang="zh-CN" altLang="en-US" dirty="0"/>
              <a:t>而是进入安息</a:t>
            </a:r>
            <a:endParaRPr lang="en-US" altLang="zh-CN" dirty="0"/>
          </a:p>
          <a:p>
            <a:pPr lvl="2"/>
            <a:r>
              <a:rPr lang="zh-CN" altLang="en-US"/>
              <a:t>是与神建立正确</a:t>
            </a:r>
            <a:r>
              <a:rPr lang="zh-CN" altLang="en-US" dirty="0"/>
              <a:t>的关系</a:t>
            </a:r>
            <a:endParaRPr lang="en-US" altLang="zh-CN" dirty="0"/>
          </a:p>
          <a:p>
            <a:pPr lvl="1"/>
            <a:r>
              <a:rPr lang="zh-CN" altLang="en-US" dirty="0"/>
              <a:t>正确的认识耶稣的身份和权柄</a:t>
            </a:r>
            <a:endParaRPr lang="en-US" altLang="zh-CN" dirty="0"/>
          </a:p>
          <a:p>
            <a:pPr lvl="2"/>
            <a:r>
              <a:rPr lang="zh-CN" altLang="en-US" dirty="0"/>
              <a:t>祂是创造主</a:t>
            </a:r>
            <a:endParaRPr lang="en-US" altLang="zh-CN" dirty="0"/>
          </a:p>
          <a:p>
            <a:pPr lvl="2"/>
            <a:r>
              <a:rPr lang="zh-CN" altLang="en-US" dirty="0"/>
              <a:t>祂是救赎主</a:t>
            </a:r>
            <a:endParaRPr lang="en-US" altLang="zh-CN" dirty="0"/>
          </a:p>
          <a:p>
            <a:pPr lvl="2"/>
            <a:r>
              <a:rPr lang="zh-CN" altLang="en-US" dirty="0"/>
              <a:t>祂是安息日的主</a:t>
            </a:r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12:1-8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  1</a:t>
            </a:r>
            <a:r>
              <a:rPr lang="zh-CN" altLang="en-US" sz="2800" dirty="0"/>
              <a:t>那时，耶稣在安息日从麦地经过。他的门徒饿了，就掐起麦穗来吃。</a:t>
            </a:r>
            <a:r>
              <a:rPr lang="en-US" altLang="zh-CN" sz="2800" baseline="30000" dirty="0"/>
              <a:t>2</a:t>
            </a:r>
            <a:r>
              <a:rPr lang="zh-CN" altLang="en-US" sz="2800" dirty="0"/>
              <a:t>法利赛人看见，就对耶稣说：“看哪，你的门徒做安息日不可做的事了！”</a:t>
            </a:r>
            <a:r>
              <a:rPr lang="en-US" altLang="zh-CN" sz="2800" baseline="30000" dirty="0"/>
              <a:t>3</a:t>
            </a:r>
            <a:r>
              <a:rPr lang="zh-CN" altLang="en-US" sz="2800" dirty="0"/>
              <a:t>耶稣对他们说：“经上记着大卫和跟从他的人饥饿之时所做的事，你们没有念过吗？</a:t>
            </a:r>
            <a:r>
              <a:rPr lang="en-US" altLang="zh-CN" sz="2800" baseline="30000" dirty="0"/>
              <a:t>4</a:t>
            </a:r>
            <a:r>
              <a:rPr lang="zh-CN" altLang="en-US" sz="2800" dirty="0"/>
              <a:t>他怎么进了　神的殿，吃了陈设饼，这饼不是他和跟从他的人可以吃得，惟独祭司才可以吃。</a:t>
            </a:r>
            <a:r>
              <a:rPr lang="en-US" altLang="zh-CN" sz="2800" baseline="30000" dirty="0"/>
              <a:t>5</a:t>
            </a:r>
            <a:r>
              <a:rPr lang="zh-CN" altLang="en-US" sz="2800" dirty="0"/>
              <a:t>再者，律法上所记的，当安息日，祭司在殿里犯了安息日，还是没有罪，你们没有念过吗？</a:t>
            </a:r>
            <a:r>
              <a:rPr lang="en-US" altLang="zh-CN" sz="2800" baseline="30000" dirty="0"/>
              <a:t>6</a:t>
            </a:r>
            <a:r>
              <a:rPr lang="zh-CN" altLang="en-US" sz="2800" dirty="0"/>
              <a:t>但我告诉你们：在这里有一人比殿更大。</a:t>
            </a:r>
            <a:r>
              <a:rPr lang="en-US" altLang="zh-CN" sz="2800" baseline="30000" dirty="0"/>
              <a:t>7</a:t>
            </a:r>
            <a:r>
              <a:rPr lang="zh-CN" altLang="en-US" sz="2800" dirty="0"/>
              <a:t>‘我喜爱怜恤，不喜爱祭祀。’你们若明白这话的意思，就不将无罪的当作有罪的了。</a:t>
            </a:r>
            <a:r>
              <a:rPr lang="en-US" altLang="zh-CN" sz="2800" baseline="30000" dirty="0"/>
              <a:t>8</a:t>
            </a:r>
            <a:r>
              <a:rPr lang="zh-CN" altLang="en-US" sz="2800" dirty="0"/>
              <a:t>因为人子是安息日的主。”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天国的样式：第三篇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spcBef>
                <a:spcPts val="768"/>
              </a:spcBef>
            </a:pPr>
            <a:r>
              <a:rPr lang="zh-CN" altLang="en-US" dirty="0"/>
              <a:t>天国的本质（太</a:t>
            </a:r>
            <a:r>
              <a:rPr lang="en-US" altLang="zh-CN" dirty="0"/>
              <a:t>11:2-13:53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>
              <a:spcBef>
                <a:spcPts val="768"/>
              </a:spcBef>
            </a:pPr>
            <a:r>
              <a:rPr lang="zh-CN" altLang="en-US" dirty="0"/>
              <a:t>叙事（太</a:t>
            </a:r>
            <a:r>
              <a:rPr lang="en-US" altLang="zh-CN" dirty="0"/>
              <a:t>11:2-12:50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耶稣与施洗约翰（太</a:t>
            </a:r>
            <a:r>
              <a:rPr lang="en-US" altLang="zh-CN" dirty="0"/>
              <a:t>11:2-19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两种人和他们的结局（太</a:t>
            </a:r>
            <a:r>
              <a:rPr lang="en-US" altLang="zh-CN" dirty="0"/>
              <a:t>11:20-30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>
              <a:spcBef>
                <a:spcPts val="768"/>
              </a:spcBef>
            </a:pPr>
            <a:r>
              <a:rPr lang="zh-CN" altLang="en-US" dirty="0"/>
              <a:t>安息日的冲突（太</a:t>
            </a:r>
            <a:r>
              <a:rPr lang="en-US" altLang="zh-CN" dirty="0"/>
              <a:t>12:1-14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>
              <a:spcBef>
                <a:spcPts val="768"/>
              </a:spcBef>
            </a:pPr>
            <a:r>
              <a:rPr lang="zh-CN" altLang="en-US" dirty="0">
                <a:solidFill>
                  <a:srgbClr val="FFC000"/>
                </a:solidFill>
              </a:rPr>
              <a:t>人子是安息日的主（太</a:t>
            </a:r>
            <a:r>
              <a:rPr lang="en-US" altLang="zh-CN" dirty="0">
                <a:solidFill>
                  <a:srgbClr val="FFC000"/>
                </a:solidFill>
              </a:rPr>
              <a:t>12:1-8</a:t>
            </a:r>
            <a:r>
              <a:rPr lang="zh-CN" altLang="en-US" dirty="0">
                <a:solidFill>
                  <a:srgbClr val="FFC000"/>
                </a:solidFill>
              </a:rPr>
              <a:t>）</a:t>
            </a:r>
            <a:endParaRPr lang="en-US" altLang="zh-CN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835B4B-228C-437E-81BF-07AF3122F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回顾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62D530-3AF1-4959-AF05-F3A62BFBB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两条道路</a:t>
            </a:r>
            <a:endParaRPr lang="en-US" altLang="zh-CN" dirty="0"/>
          </a:p>
          <a:p>
            <a:pPr lvl="1"/>
            <a:r>
              <a:rPr lang="zh-CN" altLang="en-US" dirty="0"/>
              <a:t>基督的轭</a:t>
            </a:r>
            <a:r>
              <a:rPr lang="en-US" altLang="zh-CN" dirty="0"/>
              <a:t>——</a:t>
            </a:r>
            <a:r>
              <a:rPr lang="zh-CN" altLang="en-US" dirty="0"/>
              <a:t>得享安息</a:t>
            </a:r>
            <a:endParaRPr lang="en-US" altLang="zh-CN" dirty="0"/>
          </a:p>
          <a:p>
            <a:pPr lvl="1"/>
            <a:r>
              <a:rPr lang="zh-CN" altLang="en-US" dirty="0"/>
              <a:t>法利赛人的轭</a:t>
            </a:r>
            <a:r>
              <a:rPr lang="en-US" altLang="zh-CN" dirty="0"/>
              <a:t>——</a:t>
            </a:r>
            <a:r>
              <a:rPr lang="zh-CN" altLang="en-US" dirty="0"/>
              <a:t>劳苦担重担</a:t>
            </a:r>
            <a:endParaRPr lang="en-US" altLang="zh-CN" dirty="0"/>
          </a:p>
          <a:p>
            <a:r>
              <a:rPr lang="zh-CN" altLang="en-US" dirty="0"/>
              <a:t>两种关系</a:t>
            </a:r>
            <a:endParaRPr lang="en-US" altLang="zh-CN" dirty="0"/>
          </a:p>
          <a:p>
            <a:pPr lvl="1"/>
            <a:r>
              <a:rPr lang="zh-CN" altLang="en-US" dirty="0"/>
              <a:t>圣父与圣子的关系</a:t>
            </a:r>
            <a:endParaRPr lang="en-US" altLang="zh-CN" dirty="0"/>
          </a:p>
          <a:p>
            <a:pPr lvl="1"/>
            <a:r>
              <a:rPr lang="zh-CN" altLang="en-US" dirty="0"/>
              <a:t>圣子与我们的关系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97055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83FA75-9554-448F-B7AE-E5DA461D3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安息日的主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7663234-A3EE-4D7A-9685-F7AF0CCC5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安息日</a:t>
            </a:r>
            <a:endParaRPr lang="en-US" altLang="zh-CN" dirty="0"/>
          </a:p>
          <a:p>
            <a:pPr lvl="1"/>
            <a:r>
              <a:rPr lang="zh-CN" altLang="en-US" dirty="0"/>
              <a:t>表明神人关系的三个方面</a:t>
            </a:r>
            <a:endParaRPr lang="en-US" altLang="zh-CN" dirty="0"/>
          </a:p>
          <a:p>
            <a:pPr lvl="2"/>
            <a:r>
              <a:rPr lang="zh-CN" altLang="en-US" dirty="0"/>
              <a:t>创造（出</a:t>
            </a:r>
            <a:r>
              <a:rPr lang="en-US" altLang="zh-CN" dirty="0"/>
              <a:t>20:8-11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象征神对整个受造界的主权</a:t>
            </a:r>
            <a:endParaRPr lang="en-US" altLang="zh-CN" dirty="0"/>
          </a:p>
          <a:p>
            <a:pPr lvl="2"/>
            <a:r>
              <a:rPr lang="zh-CN" altLang="en-US" dirty="0"/>
              <a:t>拯救（申</a:t>
            </a:r>
            <a:r>
              <a:rPr lang="en-US" altLang="zh-CN" dirty="0"/>
              <a:t>5:12-15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记念神对祂子民的拯救</a:t>
            </a:r>
            <a:endParaRPr lang="en-US" altLang="zh-CN" dirty="0"/>
          </a:p>
          <a:p>
            <a:pPr lvl="2"/>
            <a:r>
              <a:rPr lang="zh-CN" altLang="en-US" dirty="0"/>
              <a:t>永远的安息（来</a:t>
            </a:r>
            <a:r>
              <a:rPr lang="en-US" altLang="zh-CN" dirty="0"/>
              <a:t>4:1-11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代表天国成就时永恒安息的盼望</a:t>
            </a:r>
            <a:endParaRPr lang="en-US" altLang="zh-CN" dirty="0"/>
          </a:p>
          <a:p>
            <a:pPr lvl="1"/>
            <a:r>
              <a:rPr lang="zh-CN" altLang="en-US" dirty="0"/>
              <a:t>耶稣满足了这一切的含义：祂是安息日的主</a:t>
            </a:r>
          </a:p>
        </p:txBody>
      </p:sp>
    </p:spTree>
    <p:extLst>
      <p:ext uri="{BB962C8B-B14F-4D97-AF65-F5344CB8AC3E}">
        <p14:creationId xmlns:p14="http://schemas.microsoft.com/office/powerpoint/2010/main" val="1201616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9C784E-20D4-48EB-AE95-E3D6E8AAB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安息日的主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4D0D6DC-842E-47D7-9E92-CA2EA26F0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门徒掐麦穗吃</a:t>
            </a:r>
            <a:endParaRPr lang="en-US" altLang="zh-CN" dirty="0"/>
          </a:p>
          <a:p>
            <a:pPr lvl="1"/>
            <a:r>
              <a:rPr lang="zh-CN" altLang="en-US" dirty="0"/>
              <a:t>这日是安息日</a:t>
            </a:r>
            <a:endParaRPr lang="en-US" altLang="zh-CN" dirty="0"/>
          </a:p>
          <a:p>
            <a:pPr lvl="1"/>
            <a:r>
              <a:rPr lang="zh-CN" altLang="en-US" dirty="0"/>
              <a:t>门徒饿了</a:t>
            </a:r>
            <a:endParaRPr lang="en-US" altLang="zh-CN" dirty="0"/>
          </a:p>
          <a:p>
            <a:r>
              <a:rPr lang="zh-CN" altLang="en-US" dirty="0"/>
              <a:t>法利赛人的指责</a:t>
            </a:r>
            <a:endParaRPr lang="en-US" altLang="zh-CN" dirty="0"/>
          </a:p>
          <a:p>
            <a:pPr lvl="1"/>
            <a:r>
              <a:rPr lang="zh-CN" altLang="en-US" dirty="0"/>
              <a:t>作了安息日不可作的事</a:t>
            </a:r>
            <a:endParaRPr lang="en-US" altLang="zh-CN" dirty="0"/>
          </a:p>
          <a:p>
            <a:pPr lvl="1"/>
            <a:r>
              <a:rPr lang="zh-CN" altLang="en-US" dirty="0"/>
              <a:t>摘取麦穗</a:t>
            </a:r>
            <a:r>
              <a:rPr lang="en-US" altLang="zh-CN" dirty="0"/>
              <a:t>=</a:t>
            </a:r>
            <a:r>
              <a:rPr lang="zh-CN" altLang="en-US" dirty="0"/>
              <a:t>收割庄稼（对法利赛人来说）</a:t>
            </a:r>
            <a:endParaRPr lang="en-US" altLang="zh-CN" dirty="0"/>
          </a:p>
          <a:p>
            <a:pPr lvl="2"/>
            <a:r>
              <a:rPr lang="zh-CN" altLang="en-US" dirty="0"/>
              <a:t>在安息日禁止做的三十九种工作之一</a:t>
            </a:r>
            <a:endParaRPr lang="en-US" altLang="zh-CN" dirty="0"/>
          </a:p>
          <a:p>
            <a:pPr lvl="1"/>
            <a:r>
              <a:rPr lang="zh-CN" altLang="en-US" dirty="0"/>
              <a:t>旧约安息日的要求（出</a:t>
            </a:r>
            <a:r>
              <a:rPr lang="en-US" altLang="zh-CN" dirty="0"/>
              <a:t>20:10</a:t>
            </a:r>
            <a:r>
              <a:rPr lang="zh-CN" altLang="en-US" dirty="0"/>
              <a:t>、</a:t>
            </a:r>
            <a:r>
              <a:rPr lang="en-US" altLang="zh-CN" dirty="0"/>
              <a:t>16:22-30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7616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56F87DB-F53B-4547-A18C-A4D2D3694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安息日的主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A401327-B0AD-4C3A-A66F-2DD9EC10A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门徒掐麦穗的问题</a:t>
            </a:r>
            <a:endParaRPr lang="en-US" altLang="zh-CN" dirty="0"/>
          </a:p>
          <a:p>
            <a:pPr lvl="1"/>
            <a:r>
              <a:rPr lang="zh-CN" altLang="en-US" dirty="0"/>
              <a:t>他们并未违反安息日的诫命</a:t>
            </a:r>
            <a:endParaRPr lang="en-US" altLang="zh-CN" dirty="0"/>
          </a:p>
          <a:p>
            <a:pPr lvl="2"/>
            <a:r>
              <a:rPr lang="zh-CN" altLang="en-US" dirty="0"/>
              <a:t>门徒并非农民：掐麦穗不是他们的工作</a:t>
            </a:r>
            <a:endParaRPr lang="en-US" altLang="zh-CN" dirty="0"/>
          </a:p>
          <a:p>
            <a:pPr lvl="2"/>
            <a:r>
              <a:rPr lang="zh-CN" altLang="en-US" dirty="0"/>
              <a:t>门徒是巡回的传道人：掐麦穗只是为了充饥</a:t>
            </a:r>
            <a:endParaRPr lang="en-US" altLang="zh-CN" dirty="0"/>
          </a:p>
          <a:p>
            <a:pPr lvl="1"/>
            <a:r>
              <a:rPr lang="zh-CN" altLang="en-US" dirty="0"/>
              <a:t>法利赛人对安息日不可做工的看法是有问题的</a:t>
            </a:r>
            <a:endParaRPr lang="en-US" altLang="zh-CN" dirty="0"/>
          </a:p>
          <a:p>
            <a:r>
              <a:rPr lang="zh-CN" altLang="en-US" dirty="0"/>
              <a:t>耶稣的反驳</a:t>
            </a:r>
            <a:endParaRPr lang="en-US" altLang="zh-CN" dirty="0"/>
          </a:p>
          <a:p>
            <a:pPr lvl="1"/>
            <a:r>
              <a:rPr lang="zh-CN" altLang="en-US" dirty="0"/>
              <a:t>大卫王的例子（撒上</a:t>
            </a:r>
            <a:r>
              <a:rPr lang="en-US" altLang="zh-CN" dirty="0"/>
              <a:t>21:1-6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大卫王吃了陈设饼</a:t>
            </a:r>
            <a:endParaRPr lang="en-US" altLang="zh-CN" dirty="0"/>
          </a:p>
          <a:p>
            <a:pPr lvl="3"/>
            <a:r>
              <a:rPr lang="zh-CN" altLang="en-US" dirty="0"/>
              <a:t>在欺骗了祭司以后吃的</a:t>
            </a:r>
            <a:endParaRPr lang="en-US" altLang="zh-CN" dirty="0"/>
          </a:p>
          <a:p>
            <a:pPr lvl="3"/>
            <a:r>
              <a:rPr lang="zh-CN" altLang="en-US" dirty="0"/>
              <a:t>违反了陈设饼的条例（利</a:t>
            </a:r>
            <a:r>
              <a:rPr lang="en-US" altLang="zh-CN" dirty="0"/>
              <a:t>24:5-9</a:t>
            </a:r>
            <a:r>
              <a:rPr lang="zh-CN" altLang="en-US" dirty="0"/>
              <a:t>）</a:t>
            </a:r>
            <a:endParaRPr lang="en-US" altLang="zh-CN" dirty="0"/>
          </a:p>
          <a:p>
            <a:pPr lvl="4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38150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0A9EC0-570B-428A-B780-EBAB92FDF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安息日的主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34D0AA3-215C-4CB0-9F1F-8AC4D76FB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4"/>
            <a:r>
              <a:rPr lang="zh-CN" altLang="en-US" dirty="0"/>
              <a:t>每安息日摆在神的面前</a:t>
            </a:r>
            <a:endParaRPr lang="en-US" altLang="zh-CN" dirty="0"/>
          </a:p>
          <a:p>
            <a:pPr lvl="4"/>
            <a:r>
              <a:rPr lang="zh-CN" altLang="en-US" dirty="0"/>
              <a:t>是给亚伦和他子孙吃的</a:t>
            </a:r>
            <a:endParaRPr lang="en-US" altLang="zh-CN" dirty="0"/>
          </a:p>
          <a:p>
            <a:pPr lvl="3"/>
            <a:r>
              <a:rPr lang="zh-CN" altLang="en-US" dirty="0"/>
              <a:t>这日可能是安息日（撒上</a:t>
            </a:r>
            <a:r>
              <a:rPr lang="en-US" altLang="zh-CN" dirty="0"/>
              <a:t>21:6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大卫王的例子表明</a:t>
            </a:r>
            <a:endParaRPr lang="en-US" altLang="zh-CN" dirty="0"/>
          </a:p>
          <a:p>
            <a:pPr lvl="3"/>
            <a:r>
              <a:rPr lang="zh-CN" altLang="en-US" dirty="0"/>
              <a:t>规条允许有例外（需要小心处理这样的例外）</a:t>
            </a:r>
            <a:endParaRPr lang="en-US" altLang="zh-CN" dirty="0"/>
          </a:p>
          <a:p>
            <a:pPr lvl="3"/>
            <a:r>
              <a:rPr lang="zh-CN" altLang="en-US" dirty="0"/>
              <a:t>法利赛人对律法死板的解释并不符合圣经</a:t>
            </a:r>
            <a:endParaRPr lang="en-US" altLang="zh-CN" dirty="0"/>
          </a:p>
          <a:p>
            <a:pPr lvl="1"/>
            <a:r>
              <a:rPr lang="zh-CN" altLang="en-US" dirty="0"/>
              <a:t>祭司的例子</a:t>
            </a:r>
            <a:endParaRPr lang="en-US" altLang="zh-CN" dirty="0"/>
          </a:p>
          <a:p>
            <a:pPr lvl="2"/>
            <a:r>
              <a:rPr lang="zh-CN" altLang="en-US" dirty="0"/>
              <a:t>祭司每周都“违反”安息日</a:t>
            </a:r>
            <a:endParaRPr lang="en-US" altLang="zh-CN" dirty="0"/>
          </a:p>
          <a:p>
            <a:pPr lvl="3"/>
            <a:r>
              <a:rPr lang="zh-CN" altLang="en-US" dirty="0"/>
              <a:t>更换陈设饼（利</a:t>
            </a:r>
            <a:r>
              <a:rPr lang="en-US" altLang="zh-CN" dirty="0"/>
              <a:t>24:8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献上双份的燔祭（民</a:t>
            </a:r>
            <a:r>
              <a:rPr lang="en-US" altLang="zh-CN" dirty="0"/>
              <a:t>28:9-10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祭司却没有罪：因为他们的职责也是律法规定的</a:t>
            </a:r>
          </a:p>
        </p:txBody>
      </p:sp>
    </p:spTree>
    <p:extLst>
      <p:ext uri="{BB962C8B-B14F-4D97-AF65-F5344CB8AC3E}">
        <p14:creationId xmlns:p14="http://schemas.microsoft.com/office/powerpoint/2010/main" val="19102819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8704CDB-5349-478B-8032-F5BDB27D3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安息日的主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F995ED4-91C5-4E69-A46D-5193D447D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zh-CN" altLang="en-US" dirty="0"/>
              <a:t>耶稣和门徒无罪的原因</a:t>
            </a:r>
            <a:endParaRPr lang="en-US" altLang="zh-CN" dirty="0"/>
          </a:p>
          <a:p>
            <a:pPr lvl="2"/>
            <a:r>
              <a:rPr lang="zh-CN" altLang="en-US" dirty="0"/>
              <a:t>祭司 </a:t>
            </a:r>
            <a:r>
              <a:rPr lang="en-US" altLang="zh-CN" dirty="0"/>
              <a:t>VS </a:t>
            </a:r>
            <a:r>
              <a:rPr lang="zh-CN" altLang="en-US" dirty="0"/>
              <a:t>安息日</a:t>
            </a:r>
            <a:endParaRPr lang="en-US" altLang="zh-CN" dirty="0"/>
          </a:p>
          <a:p>
            <a:pPr lvl="3"/>
            <a:r>
              <a:rPr lang="zh-CN" altLang="en-US" dirty="0"/>
              <a:t>祭司礼仪上的责任 </a:t>
            </a:r>
            <a:r>
              <a:rPr lang="zh-CN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&gt;</a:t>
            </a:r>
            <a:r>
              <a:rPr lang="en-US" altLang="zh-CN" dirty="0"/>
              <a:t> </a:t>
            </a:r>
            <a:r>
              <a:rPr lang="zh-CN" altLang="en-US" dirty="0"/>
              <a:t>安息日的规条</a:t>
            </a:r>
            <a:endParaRPr lang="en-US" altLang="zh-CN" dirty="0"/>
          </a:p>
          <a:p>
            <a:pPr lvl="3"/>
            <a:r>
              <a:rPr lang="zh-CN" altLang="en-US" dirty="0"/>
              <a:t>圣殿 </a:t>
            </a:r>
            <a:r>
              <a:rPr lang="zh-CN" altLang="zh-CN" dirty="0">
                <a:latin typeface="黑体" panose="02010609060101010101" pitchFamily="49" charset="-122"/>
                <a:ea typeface="黑体" panose="02010609060101010101" pitchFamily="49" charset="-122"/>
              </a:rPr>
              <a:t>&gt;</a:t>
            </a:r>
            <a:r>
              <a:rPr lang="en-US" altLang="zh-CN" dirty="0"/>
              <a:t> </a:t>
            </a:r>
            <a:r>
              <a:rPr lang="zh-CN" altLang="en-US" dirty="0"/>
              <a:t>安息日</a:t>
            </a:r>
            <a:endParaRPr lang="en-US" altLang="zh-CN" dirty="0"/>
          </a:p>
          <a:p>
            <a:pPr lvl="2"/>
            <a:r>
              <a:rPr lang="zh-CN" altLang="en-US" dirty="0"/>
              <a:t>耶稣比圣殿更大</a:t>
            </a:r>
            <a:endParaRPr lang="en-US" altLang="zh-CN" dirty="0"/>
          </a:p>
          <a:p>
            <a:pPr lvl="3"/>
            <a:r>
              <a:rPr lang="zh-CN" altLang="en-US" dirty="0"/>
              <a:t>律法指向祂</a:t>
            </a:r>
            <a:endParaRPr lang="en-US" altLang="zh-CN" dirty="0"/>
          </a:p>
          <a:p>
            <a:pPr lvl="3"/>
            <a:r>
              <a:rPr lang="zh-CN" altLang="en-US" dirty="0"/>
              <a:t>律法在祂那里得以成全</a:t>
            </a:r>
            <a:endParaRPr lang="en-US" altLang="zh-CN" dirty="0"/>
          </a:p>
          <a:p>
            <a:pPr lvl="2"/>
            <a:r>
              <a:rPr lang="zh-CN" altLang="en-US" dirty="0"/>
              <a:t>耶稣的权柄</a:t>
            </a:r>
            <a:r>
              <a:rPr lang="en-US" altLang="zh-CN" dirty="0"/>
              <a:t> VS </a:t>
            </a:r>
            <a:r>
              <a:rPr lang="zh-CN" altLang="en-US" dirty="0"/>
              <a:t>祭司的权柄</a:t>
            </a:r>
            <a:endParaRPr lang="en-US" altLang="zh-CN" dirty="0"/>
          </a:p>
          <a:p>
            <a:pPr lvl="3"/>
            <a:r>
              <a:rPr lang="zh-CN" altLang="en-US" dirty="0"/>
              <a:t>圣殿律法的权柄庇护了祭司“违反”安息日</a:t>
            </a:r>
            <a:endParaRPr lang="en-US" altLang="zh-CN" dirty="0"/>
          </a:p>
          <a:p>
            <a:pPr lvl="3"/>
            <a:r>
              <a:rPr lang="zh-CN" altLang="en-US" dirty="0"/>
              <a:t>耶稣的权柄也可以庇护祂门徒的过失（何况门徒没有违反）</a:t>
            </a:r>
          </a:p>
        </p:txBody>
      </p:sp>
    </p:spTree>
    <p:extLst>
      <p:ext uri="{BB962C8B-B14F-4D97-AF65-F5344CB8AC3E}">
        <p14:creationId xmlns:p14="http://schemas.microsoft.com/office/powerpoint/2010/main" val="1088724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24583</TotalTime>
  <Words>805</Words>
  <Application>Microsoft Office PowerPoint</Application>
  <PresentationFormat>全屏显示(4:3)</PresentationFormat>
  <Paragraphs>95</Paragraphs>
  <Slides>11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黑体</vt:lpstr>
      <vt:lpstr>微软雅黑</vt:lpstr>
      <vt:lpstr>Arial</vt:lpstr>
      <vt:lpstr>Calibri</vt:lpstr>
      <vt:lpstr>Office 主题</vt:lpstr>
      <vt:lpstr>马太福音 12:1-8</vt:lpstr>
      <vt:lpstr>马太福音 12:1-8</vt:lpstr>
      <vt:lpstr>天国的样式：第三篇</vt:lpstr>
      <vt:lpstr>回顾</vt:lpstr>
      <vt:lpstr>安息日的主</vt:lpstr>
      <vt:lpstr>安息日的主</vt:lpstr>
      <vt:lpstr>安息日的主</vt:lpstr>
      <vt:lpstr>安息日的主</vt:lpstr>
      <vt:lpstr>安息日的主</vt:lpstr>
      <vt:lpstr>安息日的主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1501</cp:revision>
  <dcterms:modified xsi:type="dcterms:W3CDTF">2019-11-16T10:17:34Z</dcterms:modified>
</cp:coreProperties>
</file>