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约翰正是因为立场坚定而被下了监狱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7184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2019/9/29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11:7-11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>
                <a:solidFill>
                  <a:schemeClr val="bg1"/>
                </a:solidFill>
              </a:rPr>
              <a:t>耶稣为施洗约翰</a:t>
            </a:r>
            <a:r>
              <a:rPr lang="zh-CN" altLang="en-US" sz="4800" dirty="0">
                <a:solidFill>
                  <a:schemeClr val="bg1"/>
                </a:solidFill>
              </a:rPr>
              <a:t>作见证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800" dirty="0"/>
              <a:t>施洗约翰的伟大之处</a:t>
            </a:r>
            <a:endParaRPr lang="en-US" altLang="zh-CN" sz="2800" dirty="0"/>
          </a:p>
          <a:p>
            <a:pPr lvl="1"/>
            <a:r>
              <a:rPr lang="zh-CN" altLang="en-US" sz="2400" dirty="0"/>
              <a:t>他不是善变和软弱的</a:t>
            </a:r>
            <a:endParaRPr lang="en-US" altLang="zh-CN" sz="2400" dirty="0"/>
          </a:p>
          <a:p>
            <a:pPr lvl="1"/>
            <a:r>
              <a:rPr lang="zh-CN" altLang="en-US" sz="2400" dirty="0"/>
              <a:t>他是先知中最大的</a:t>
            </a:r>
            <a:endParaRPr lang="en-US" altLang="zh-CN" sz="2400" dirty="0"/>
          </a:p>
          <a:p>
            <a:pPr lvl="1"/>
            <a:r>
              <a:rPr lang="zh-CN" altLang="en-US" sz="2400" dirty="0"/>
              <a:t>他是天国事工的先驱</a:t>
            </a:r>
            <a:endParaRPr lang="en-US" altLang="zh-CN" sz="2400" dirty="0"/>
          </a:p>
          <a:p>
            <a:r>
              <a:rPr lang="zh-CN" altLang="en-US" sz="2800" dirty="0"/>
              <a:t>耶稣门徒的伟大之处</a:t>
            </a:r>
            <a:endParaRPr lang="en-US" altLang="zh-CN" sz="2800" dirty="0"/>
          </a:p>
          <a:p>
            <a:pPr lvl="1"/>
            <a:r>
              <a:rPr lang="zh-CN" altLang="en-US" sz="2400" dirty="0"/>
              <a:t>清楚认识耶稣和祂的事工</a:t>
            </a:r>
            <a:endParaRPr lang="en-US" altLang="zh-CN" sz="2400" dirty="0"/>
          </a:p>
          <a:p>
            <a:pPr lvl="1"/>
            <a:r>
              <a:rPr lang="zh-CN" altLang="en-US" sz="2400" dirty="0"/>
              <a:t>要在人面前为耶稣作见证</a:t>
            </a:r>
            <a:endParaRPr lang="en-US" altLang="zh-CN" sz="2400" dirty="0"/>
          </a:p>
          <a:p>
            <a:r>
              <a:rPr lang="zh-CN" altLang="en-US" sz="2800" dirty="0"/>
              <a:t>耶稣和祂事工的卓越之处</a:t>
            </a:r>
            <a:endParaRPr lang="en-US" altLang="zh-CN" sz="2800" dirty="0"/>
          </a:p>
          <a:p>
            <a:pPr lvl="1"/>
            <a:r>
              <a:rPr lang="zh-CN" altLang="en-US" sz="2400" dirty="0"/>
              <a:t>完成了救赎大工</a:t>
            </a:r>
            <a:endParaRPr lang="en-US" altLang="zh-CN" sz="2400" dirty="0"/>
          </a:p>
          <a:p>
            <a:pPr lvl="1"/>
            <a:r>
              <a:rPr lang="zh-CN" altLang="en-US" sz="2400" dirty="0"/>
              <a:t>建立了天国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11:7-11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000" baseline="30000" dirty="0"/>
              <a:t>          </a:t>
            </a:r>
            <a:r>
              <a:rPr lang="en-US" altLang="zh-CN" sz="2400" baseline="30000" dirty="0"/>
              <a:t>7</a:t>
            </a:r>
            <a:r>
              <a:rPr lang="zh-CN" altLang="en-US" sz="2800" dirty="0"/>
              <a:t>他们走的时候，耶稣就对众人讲论约翰说：“你们从前出到旷野是要看什么呢？要看风吹动的芦苇吗？</a:t>
            </a:r>
            <a:r>
              <a:rPr lang="en-US" altLang="zh-CN" sz="2400" baseline="30000" dirty="0"/>
              <a:t>8</a:t>
            </a:r>
            <a:r>
              <a:rPr lang="zh-CN" altLang="en-US" sz="2800" dirty="0"/>
              <a:t>你们出去到底是要看什么？要看穿细软衣服的人吗？那穿细软衣服的人是在王宫里。</a:t>
            </a:r>
            <a:r>
              <a:rPr lang="en-US" altLang="zh-CN" sz="2400" baseline="30000" dirty="0"/>
              <a:t>9</a:t>
            </a:r>
            <a:r>
              <a:rPr lang="zh-CN" altLang="en-US" sz="2800" dirty="0"/>
              <a:t>你们出去究竟是为什么？是要看先知吗？我告诉你们：是的，他比先知大多了。</a:t>
            </a:r>
            <a:r>
              <a:rPr lang="en-US" altLang="zh-CN" sz="2400" baseline="30000" dirty="0"/>
              <a:t>10</a:t>
            </a:r>
            <a:r>
              <a:rPr lang="zh-CN" altLang="en-US" sz="2800" dirty="0"/>
              <a:t>经上记着说：‘我要差遣我的使者，在你前面预备道路。’所说的就是这个人。</a:t>
            </a:r>
            <a:r>
              <a:rPr lang="en-US" altLang="zh-CN" sz="2400" baseline="30000" dirty="0"/>
              <a:t>11</a:t>
            </a:r>
            <a:r>
              <a:rPr lang="zh-CN" altLang="en-US" sz="2800" dirty="0"/>
              <a:t>我实在告诉你们：凡妇人所生的，没有一个兴起来大过施洗约翰的；然而天国里最小的比他还大。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天国的来临（太</a:t>
            </a:r>
            <a:r>
              <a:rPr lang="en-US" altLang="zh-CN" dirty="0"/>
              <a:t>3:1-7:29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spcBef>
                <a:spcPts val="768"/>
              </a:spcBef>
            </a:pPr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耶稣与施洗约翰（太</a:t>
            </a:r>
            <a:r>
              <a:rPr lang="en-US" altLang="zh-CN" dirty="0"/>
              <a:t>11:2-19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/>
              <a:t>施洗约翰的疑问（太</a:t>
            </a:r>
            <a:r>
              <a:rPr lang="en-US" altLang="zh-CN" dirty="0"/>
              <a:t>11:2-6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耶稣为施洗约翰作见证（太</a:t>
            </a:r>
            <a:r>
              <a:rPr lang="en-US" altLang="zh-CN" dirty="0">
                <a:solidFill>
                  <a:srgbClr val="FFC000"/>
                </a:solidFill>
              </a:rPr>
              <a:t>11:7-11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3">
              <a:spcBef>
                <a:spcPts val="768"/>
              </a:spcBef>
            </a:pPr>
            <a:r>
              <a:rPr lang="zh-CN" altLang="en-US" dirty="0"/>
              <a:t>天国扩张中的反对声音（太</a:t>
            </a:r>
            <a:r>
              <a:rPr lang="en-US" altLang="zh-CN" dirty="0"/>
              <a:t>11:12-19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E199C6-B30A-4C2B-9A96-578C7DE7D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1747BDD-3AFD-40C4-B6C5-C8956772FEEE}"/>
              </a:ext>
            </a:extLst>
          </p:cNvPr>
          <p:cNvSpPr txBox="1"/>
          <p:nvPr/>
        </p:nvSpPr>
        <p:spPr>
          <a:xfrm>
            <a:off x="732452" y="2123472"/>
            <a:ext cx="1728192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施洗约翰</a:t>
            </a:r>
          </a:p>
        </p:txBody>
      </p:sp>
      <p:sp>
        <p:nvSpPr>
          <p:cNvPr id="4" name="箭头: 右 3">
            <a:extLst>
              <a:ext uri="{FF2B5EF4-FFF2-40B4-BE49-F238E27FC236}">
                <a16:creationId xmlns:a16="http://schemas.microsoft.com/office/drawing/2014/main" id="{C20BF8AE-7AC4-496C-BD17-51371CC19717}"/>
              </a:ext>
            </a:extLst>
          </p:cNvPr>
          <p:cNvSpPr/>
          <p:nvPr/>
        </p:nvSpPr>
        <p:spPr>
          <a:xfrm>
            <a:off x="2771800" y="2140173"/>
            <a:ext cx="3384376" cy="52322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D15E18D-C706-452D-A94A-CE99D75BB4DA}"/>
              </a:ext>
            </a:extLst>
          </p:cNvPr>
          <p:cNvSpPr txBox="1"/>
          <p:nvPr/>
        </p:nvSpPr>
        <p:spPr>
          <a:xfrm>
            <a:off x="705339" y="3982444"/>
            <a:ext cx="1728192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耶稣基督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6A90B7E-88CA-4289-9155-44780D6F0DAE}"/>
              </a:ext>
            </a:extLst>
          </p:cNvPr>
          <p:cNvSpPr txBox="1"/>
          <p:nvPr/>
        </p:nvSpPr>
        <p:spPr>
          <a:xfrm>
            <a:off x="3043323" y="1738162"/>
            <a:ext cx="2952328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对弥赛亚的认识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347B7BF-3213-4CCE-9838-2EEA4EE11361}"/>
              </a:ext>
            </a:extLst>
          </p:cNvPr>
          <p:cNvSpPr txBox="1"/>
          <p:nvPr/>
        </p:nvSpPr>
        <p:spPr>
          <a:xfrm>
            <a:off x="6467332" y="2140173"/>
            <a:ext cx="1728192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施行审判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324806A-FFC4-4B24-8003-F1938C5A0A0F}"/>
              </a:ext>
            </a:extLst>
          </p:cNvPr>
          <p:cNvSpPr txBox="1"/>
          <p:nvPr/>
        </p:nvSpPr>
        <p:spPr>
          <a:xfrm>
            <a:off x="6569853" y="5410528"/>
            <a:ext cx="1728192" cy="138499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CN" altLang="en-US" sz="2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医治者？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公义的神？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箭头: 右 8">
            <a:extLst>
              <a:ext uri="{FF2B5EF4-FFF2-40B4-BE49-F238E27FC236}">
                <a16:creationId xmlns:a16="http://schemas.microsoft.com/office/drawing/2014/main" id="{A6A751DC-5409-4C08-BF62-801C79568456}"/>
              </a:ext>
            </a:extLst>
          </p:cNvPr>
          <p:cNvSpPr/>
          <p:nvPr/>
        </p:nvSpPr>
        <p:spPr>
          <a:xfrm>
            <a:off x="2803578" y="3932998"/>
            <a:ext cx="3384376" cy="52322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1B49943-98BC-4B98-B0EA-F3E560D9BD1E}"/>
              </a:ext>
            </a:extLst>
          </p:cNvPr>
          <p:cNvSpPr txBox="1"/>
          <p:nvPr/>
        </p:nvSpPr>
        <p:spPr>
          <a:xfrm>
            <a:off x="6467332" y="3982444"/>
            <a:ext cx="1728192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恩典的主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971B41E8-18E7-48DB-B886-EAC3B43C0502}"/>
              </a:ext>
            </a:extLst>
          </p:cNvPr>
          <p:cNvSpPr txBox="1"/>
          <p:nvPr/>
        </p:nvSpPr>
        <p:spPr>
          <a:xfrm>
            <a:off x="2915816" y="4314685"/>
            <a:ext cx="2952328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真正的弥赛亚</a:t>
            </a:r>
          </a:p>
        </p:txBody>
      </p:sp>
      <p:sp>
        <p:nvSpPr>
          <p:cNvPr id="13" name="箭头: 右 12">
            <a:extLst>
              <a:ext uri="{FF2B5EF4-FFF2-40B4-BE49-F238E27FC236}">
                <a16:creationId xmlns:a16="http://schemas.microsoft.com/office/drawing/2014/main" id="{0A8231FE-D2CA-4E59-B05A-648BF55210D8}"/>
              </a:ext>
            </a:extLst>
          </p:cNvPr>
          <p:cNvSpPr/>
          <p:nvPr/>
        </p:nvSpPr>
        <p:spPr>
          <a:xfrm rot="1025236">
            <a:off x="2672713" y="2965819"/>
            <a:ext cx="3661985" cy="52322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C00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3370758-4908-4371-AA74-CABFD8DD92AD}"/>
              </a:ext>
            </a:extLst>
          </p:cNvPr>
          <p:cNvSpPr txBox="1"/>
          <p:nvPr/>
        </p:nvSpPr>
        <p:spPr>
          <a:xfrm>
            <a:off x="693487" y="5841416"/>
            <a:ext cx="1728192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世上的人</a:t>
            </a:r>
          </a:p>
        </p:txBody>
      </p:sp>
      <p:sp>
        <p:nvSpPr>
          <p:cNvPr id="16" name="箭头: 右 15">
            <a:extLst>
              <a:ext uri="{FF2B5EF4-FFF2-40B4-BE49-F238E27FC236}">
                <a16:creationId xmlns:a16="http://schemas.microsoft.com/office/drawing/2014/main" id="{BDCCEFCC-7152-40EE-B6B7-48525E88509D}"/>
              </a:ext>
            </a:extLst>
          </p:cNvPr>
          <p:cNvSpPr/>
          <p:nvPr/>
        </p:nvSpPr>
        <p:spPr>
          <a:xfrm>
            <a:off x="2803578" y="5841416"/>
            <a:ext cx="3384376" cy="52322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7" name="箭头: 右 16">
            <a:extLst>
              <a:ext uri="{FF2B5EF4-FFF2-40B4-BE49-F238E27FC236}">
                <a16:creationId xmlns:a16="http://schemas.microsoft.com/office/drawing/2014/main" id="{9916C465-E503-49D4-BA93-1CFA93ACE8E8}"/>
              </a:ext>
            </a:extLst>
          </p:cNvPr>
          <p:cNvSpPr/>
          <p:nvPr/>
        </p:nvSpPr>
        <p:spPr>
          <a:xfrm rot="20480232">
            <a:off x="2688495" y="4965159"/>
            <a:ext cx="3661985" cy="52322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A5BA0E1-543F-48C5-ABDD-50588FD5A583}"/>
              </a:ext>
            </a:extLst>
          </p:cNvPr>
          <p:cNvSpPr txBox="1"/>
          <p:nvPr/>
        </p:nvSpPr>
        <p:spPr>
          <a:xfrm>
            <a:off x="2987824" y="6197290"/>
            <a:ext cx="2952328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对弥赛亚的认识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65EB2C26-E0DE-4C55-93DA-7FFAA33E64DF}"/>
              </a:ext>
            </a:extLst>
          </p:cNvPr>
          <p:cNvSpPr txBox="1"/>
          <p:nvPr/>
        </p:nvSpPr>
        <p:spPr>
          <a:xfrm>
            <a:off x="2915816" y="3577124"/>
            <a:ext cx="2952328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不因耶稣跌倒</a:t>
            </a:r>
          </a:p>
        </p:txBody>
      </p:sp>
      <p:sp>
        <p:nvSpPr>
          <p:cNvPr id="21" name="思想气泡: 云 20">
            <a:extLst>
              <a:ext uri="{FF2B5EF4-FFF2-40B4-BE49-F238E27FC236}">
                <a16:creationId xmlns:a16="http://schemas.microsoft.com/office/drawing/2014/main" id="{02938CD7-D890-47D3-A610-0B25E2C09773}"/>
              </a:ext>
            </a:extLst>
          </p:cNvPr>
          <p:cNvSpPr/>
          <p:nvPr/>
        </p:nvSpPr>
        <p:spPr>
          <a:xfrm>
            <a:off x="1331640" y="493364"/>
            <a:ext cx="2232248" cy="1506408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应该怎样看待他？</a:t>
            </a:r>
          </a:p>
        </p:txBody>
      </p:sp>
    </p:spTree>
    <p:extLst>
      <p:ext uri="{BB962C8B-B14F-4D97-AF65-F5344CB8AC3E}">
        <p14:creationId xmlns:p14="http://schemas.microsoft.com/office/powerpoint/2010/main" val="72196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9" grpId="0" animBg="1"/>
      <p:bldP spid="10" grpId="0"/>
      <p:bldP spid="11" grpId="0"/>
      <p:bldP spid="13" grpId="0" animBg="1"/>
      <p:bldP spid="15" grpId="0"/>
      <p:bldP spid="16" grpId="0" animBg="1"/>
      <p:bldP spid="17" grpId="0" animBg="1"/>
      <p:bldP spid="19" grpId="0"/>
      <p:bldP spid="20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249F91-7ED0-4573-AD2D-6B67E715D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约翰是谁？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67B401-A925-4C45-8FE5-2A3EE5717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施洗约翰是怎样的人？</a:t>
            </a:r>
            <a:endParaRPr lang="en-US" altLang="zh-CN" dirty="0"/>
          </a:p>
          <a:p>
            <a:pPr lvl="1"/>
            <a:r>
              <a:rPr lang="zh-CN" altLang="en-US" dirty="0"/>
              <a:t>约翰是善变的人吗？</a:t>
            </a:r>
            <a:endParaRPr lang="en-US" altLang="zh-CN" dirty="0"/>
          </a:p>
          <a:p>
            <a:pPr lvl="2"/>
            <a:r>
              <a:rPr lang="zh-CN" altLang="en-US" dirty="0"/>
              <a:t>耶稣受洗时约翰的对祂的认识（约</a:t>
            </a:r>
            <a:r>
              <a:rPr lang="en-US" altLang="zh-CN" dirty="0"/>
              <a:t>1:29-34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看哪，　神的羔羊，除去世人罪孽的。</a:t>
            </a:r>
            <a:endParaRPr lang="en-US" altLang="zh-CN" dirty="0"/>
          </a:p>
          <a:p>
            <a:pPr lvl="3"/>
            <a:r>
              <a:rPr lang="zh-CN" altLang="en-US" dirty="0"/>
              <a:t>我看见了，就证明这是　神的儿子。</a:t>
            </a:r>
            <a:endParaRPr lang="en-US" altLang="zh-CN" dirty="0"/>
          </a:p>
          <a:p>
            <a:pPr lvl="2"/>
            <a:r>
              <a:rPr lang="zh-CN" altLang="en-US" dirty="0"/>
              <a:t>约翰在监狱里对耶稣的疑惑（太</a:t>
            </a:r>
            <a:r>
              <a:rPr lang="en-US" altLang="zh-CN" dirty="0"/>
              <a:t>11:2-3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那将要来的是你吗？还是我们等候别人呢？</a:t>
            </a:r>
            <a:endParaRPr lang="en-US" altLang="zh-CN" dirty="0"/>
          </a:p>
          <a:p>
            <a:pPr lvl="2"/>
            <a:r>
              <a:rPr lang="zh-CN" altLang="en-US" dirty="0"/>
              <a:t>风吹动的芦苇</a:t>
            </a:r>
            <a:r>
              <a:rPr lang="en-US" altLang="zh-CN" dirty="0"/>
              <a:t>——</a:t>
            </a:r>
            <a:r>
              <a:rPr lang="zh-CN" altLang="en-US" dirty="0"/>
              <a:t>立场不稳定的人</a:t>
            </a:r>
            <a:endParaRPr lang="en-US" altLang="zh-CN" dirty="0"/>
          </a:p>
          <a:p>
            <a:pPr lvl="3"/>
            <a:r>
              <a:rPr lang="zh-CN" altLang="en-US" dirty="0"/>
              <a:t>随着舆论改变自己的意见</a:t>
            </a:r>
            <a:endParaRPr lang="en-US" altLang="zh-CN" dirty="0"/>
          </a:p>
          <a:p>
            <a:pPr lvl="3"/>
            <a:r>
              <a:rPr lang="zh-CN" altLang="en-US" dirty="0"/>
              <a:t>随着自己的不幸处境改变自己的意见</a:t>
            </a:r>
          </a:p>
        </p:txBody>
      </p:sp>
    </p:spTree>
    <p:extLst>
      <p:ext uri="{BB962C8B-B14F-4D97-AF65-F5344CB8AC3E}">
        <p14:creationId xmlns:p14="http://schemas.microsoft.com/office/powerpoint/2010/main" val="1296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0C4929-6E7E-4E23-AD28-2CF23B22A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约翰是谁？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E4D6B6-F95B-4684-AC64-A3639D04B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约翰是没有纪律的人吗？</a:t>
            </a:r>
            <a:endParaRPr lang="en-US" altLang="zh-CN" dirty="0"/>
          </a:p>
          <a:p>
            <a:pPr lvl="2"/>
            <a:r>
              <a:rPr lang="zh-CN" altLang="en-US" dirty="0"/>
              <a:t>约翰的衣食住行（太</a:t>
            </a:r>
            <a:r>
              <a:rPr lang="en-US" altLang="zh-CN" dirty="0"/>
              <a:t>3:4</a:t>
            </a:r>
            <a:r>
              <a:rPr lang="zh-CN" altLang="en-US" dirty="0"/>
              <a:t>，路</a:t>
            </a:r>
            <a:r>
              <a:rPr lang="en-US" altLang="zh-CN" dirty="0"/>
              <a:t>1:80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身穿骆驼毛的衣服，腰束皮带</a:t>
            </a:r>
            <a:endParaRPr lang="en-US" altLang="zh-CN" dirty="0"/>
          </a:p>
          <a:p>
            <a:pPr lvl="3"/>
            <a:r>
              <a:rPr lang="zh-CN" altLang="en-US" dirty="0"/>
              <a:t>吃的是蝗虫、野蜜</a:t>
            </a:r>
            <a:endParaRPr lang="en-US" altLang="zh-CN" dirty="0"/>
          </a:p>
          <a:p>
            <a:pPr lvl="3"/>
            <a:r>
              <a:rPr lang="zh-CN" altLang="en-US" dirty="0"/>
              <a:t>那孩子渐渐长大，心灵强健，住在旷野</a:t>
            </a:r>
            <a:endParaRPr lang="en-US" altLang="zh-CN" dirty="0"/>
          </a:p>
          <a:p>
            <a:pPr lvl="2"/>
            <a:r>
              <a:rPr lang="zh-CN" altLang="en-US" dirty="0"/>
              <a:t>穿细软衣服的人 </a:t>
            </a:r>
            <a:r>
              <a:rPr lang="en-US" altLang="zh-CN" dirty="0"/>
              <a:t>VS </a:t>
            </a:r>
            <a:r>
              <a:rPr lang="zh-CN" altLang="en-US" dirty="0"/>
              <a:t>穿粗糙装束的人</a:t>
            </a:r>
            <a:endParaRPr lang="en-US" altLang="zh-CN" dirty="0"/>
          </a:p>
          <a:p>
            <a:pPr lvl="3"/>
            <a:r>
              <a:rPr lang="zh-CN" altLang="en-US" dirty="0"/>
              <a:t>穿细软衣服的的人</a:t>
            </a:r>
            <a:r>
              <a:rPr lang="en-US" altLang="zh-CN" dirty="0"/>
              <a:t>——</a:t>
            </a:r>
            <a:r>
              <a:rPr lang="zh-CN" altLang="en-US" dirty="0"/>
              <a:t>住在王宫里的人</a:t>
            </a:r>
            <a:endParaRPr lang="en-US" altLang="zh-CN" dirty="0"/>
          </a:p>
          <a:p>
            <a:pPr lvl="3"/>
            <a:r>
              <a:rPr lang="zh-CN" altLang="en-US" dirty="0"/>
              <a:t>穿细软衣服的的人</a:t>
            </a:r>
            <a:r>
              <a:rPr lang="en-US" altLang="zh-CN" dirty="0"/>
              <a:t>——</a:t>
            </a:r>
            <a:r>
              <a:rPr lang="zh-CN" altLang="en-US" dirty="0"/>
              <a:t>应该是守规矩的人</a:t>
            </a:r>
            <a:endParaRPr lang="en-US" altLang="zh-CN" dirty="0"/>
          </a:p>
          <a:p>
            <a:pPr lvl="3"/>
            <a:r>
              <a:rPr lang="zh-CN" altLang="en-US" dirty="0"/>
              <a:t>讽刺的对比：外表和内在（太</a:t>
            </a:r>
            <a:r>
              <a:rPr lang="en-US" altLang="zh-CN" dirty="0"/>
              <a:t>14:3-4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约翰因为要遵行神的律法而被下监</a:t>
            </a:r>
            <a:endParaRPr lang="en-US" altLang="zh-CN" dirty="0"/>
          </a:p>
          <a:p>
            <a:pPr lvl="4"/>
            <a:r>
              <a:rPr lang="zh-CN" altLang="en-US" dirty="0"/>
              <a:t>希律王因不遵行神的律法而把约翰下监</a:t>
            </a:r>
          </a:p>
        </p:txBody>
      </p:sp>
    </p:spTree>
    <p:extLst>
      <p:ext uri="{BB962C8B-B14F-4D97-AF65-F5344CB8AC3E}">
        <p14:creationId xmlns:p14="http://schemas.microsoft.com/office/powerpoint/2010/main" val="4146736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74F495-5D05-4CBD-869C-E4F23D1C2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约翰是谁？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6CE8C77-74D9-421B-ACB0-C2F009B33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约翰是先知吗？</a:t>
            </a:r>
            <a:endParaRPr lang="en-US" altLang="zh-CN" dirty="0"/>
          </a:p>
          <a:p>
            <a:pPr lvl="2"/>
            <a:r>
              <a:rPr lang="zh-CN" altLang="en-US" dirty="0"/>
              <a:t>以色列已经数百年没有出现过先知了</a:t>
            </a:r>
            <a:endParaRPr lang="en-US" altLang="zh-CN" dirty="0"/>
          </a:p>
          <a:p>
            <a:pPr lvl="2"/>
            <a:r>
              <a:rPr lang="zh-CN" altLang="en-US" dirty="0"/>
              <a:t>耶稣的见证</a:t>
            </a:r>
            <a:endParaRPr lang="en-US" altLang="zh-CN" dirty="0"/>
          </a:p>
          <a:p>
            <a:pPr lvl="3"/>
            <a:r>
              <a:rPr lang="zh-CN" altLang="en-US" dirty="0"/>
              <a:t>约翰不仅是先知</a:t>
            </a:r>
            <a:endParaRPr lang="en-US" altLang="zh-CN" dirty="0"/>
          </a:p>
          <a:p>
            <a:pPr lvl="4"/>
            <a:r>
              <a:rPr lang="zh-CN" altLang="en-US" dirty="0"/>
              <a:t>从他的穿着（王下</a:t>
            </a:r>
            <a:r>
              <a:rPr lang="en-US" altLang="zh-CN" dirty="0"/>
              <a:t>1:8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从他的事工：他代表神呼吁以色列人悔改（路</a:t>
            </a:r>
            <a:r>
              <a:rPr lang="en-US" altLang="zh-CN" dirty="0"/>
              <a:t>3:2-3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他比先知更大</a:t>
            </a:r>
            <a:endParaRPr lang="en-US" altLang="zh-CN" dirty="0"/>
          </a:p>
          <a:p>
            <a:pPr lvl="4"/>
            <a:r>
              <a:rPr lang="zh-CN" altLang="en-US" dirty="0"/>
              <a:t>约翰自己也是预言的对象</a:t>
            </a:r>
            <a:endParaRPr lang="en-US" altLang="zh-CN" dirty="0"/>
          </a:p>
          <a:p>
            <a:pPr lvl="5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玛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3:1</a:t>
            </a:r>
          </a:p>
          <a:p>
            <a:pPr lvl="5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玛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4:5</a:t>
            </a:r>
          </a:p>
          <a:p>
            <a:pPr lvl="5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23:20</a:t>
            </a:r>
          </a:p>
          <a:p>
            <a:pPr lvl="4"/>
            <a:r>
              <a:rPr lang="zh-CN" altLang="en-US" dirty="0"/>
              <a:t>在所有先知里，约翰是为耶稣预备道路的先驱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/>
            <a:endParaRPr lang="en-US" altLang="zh-CN" dirty="0"/>
          </a:p>
          <a:p>
            <a:pPr lvl="4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3809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2D09D8-45C6-4A37-B06C-2905ADC54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约翰是谁？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8893CC-7A8E-4D2A-9BB5-7A8CD5BDB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zh-CN" altLang="en-US" dirty="0"/>
              <a:t>耶稣为约翰辩护</a:t>
            </a:r>
            <a:endParaRPr lang="en-US" altLang="zh-CN" dirty="0"/>
          </a:p>
          <a:p>
            <a:pPr lvl="3"/>
            <a:r>
              <a:rPr lang="zh-CN" altLang="en-US" dirty="0"/>
              <a:t>他是妇人所生的中最大的</a:t>
            </a:r>
            <a:endParaRPr lang="en-US" altLang="zh-CN" dirty="0"/>
          </a:p>
          <a:p>
            <a:pPr lvl="4"/>
            <a:r>
              <a:rPr lang="zh-CN" altLang="en-US" dirty="0"/>
              <a:t>他比其他人（旧时代）更清楚指向耶稣</a:t>
            </a:r>
            <a:endParaRPr lang="en-US" altLang="zh-CN" dirty="0"/>
          </a:p>
          <a:p>
            <a:pPr lvl="4"/>
            <a:r>
              <a:rPr lang="zh-CN" altLang="en-US" dirty="0"/>
              <a:t>他是走在弥赛亚前面的那位</a:t>
            </a:r>
            <a:endParaRPr lang="en-US" altLang="zh-CN" dirty="0"/>
          </a:p>
          <a:p>
            <a:pPr lvl="3"/>
            <a:r>
              <a:rPr lang="zh-CN" altLang="en-US" dirty="0"/>
              <a:t>天国里最小的比他还大</a:t>
            </a:r>
            <a:endParaRPr lang="en-US" altLang="zh-CN" dirty="0"/>
          </a:p>
          <a:p>
            <a:pPr lvl="4"/>
            <a:r>
              <a:rPr lang="zh-CN" altLang="en-US" dirty="0"/>
              <a:t>约翰只是天国的报信者</a:t>
            </a:r>
            <a:endParaRPr lang="en-US" altLang="zh-CN" dirty="0"/>
          </a:p>
          <a:p>
            <a:pPr lvl="4"/>
            <a:r>
              <a:rPr lang="zh-CN" altLang="en-US" dirty="0"/>
              <a:t>天国里最小的比约翰还大是因为</a:t>
            </a:r>
            <a:endParaRPr lang="en-US" altLang="zh-CN" dirty="0"/>
          </a:p>
          <a:p>
            <a:pPr lvl="5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他们是新时代的人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5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他们生活在耶稣上十字架之后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5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他们比旧时代的人更认识耶稣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3390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37C229-A9F9-4FA4-8922-11B4C3E29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约翰是谁？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4D8CA3-9D85-42FA-AD79-B910F1516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800" dirty="0"/>
              <a:t>耶稣为什么要为约翰作见证？</a:t>
            </a:r>
            <a:endParaRPr lang="en-US" altLang="zh-CN" sz="2800" dirty="0"/>
          </a:p>
          <a:p>
            <a:pPr lvl="1"/>
            <a:r>
              <a:rPr lang="zh-CN" altLang="en-US" sz="2400" dirty="0"/>
              <a:t>为施洗约翰辩护，他对耶稣弥赛亚身份的疑惑</a:t>
            </a:r>
            <a:endParaRPr lang="en-US" altLang="zh-CN" sz="2400" dirty="0"/>
          </a:p>
          <a:p>
            <a:pPr lvl="2"/>
            <a:r>
              <a:rPr lang="zh-CN" altLang="en-US" sz="2000" dirty="0"/>
              <a:t>不是出于善变或软弱</a:t>
            </a:r>
            <a:endParaRPr lang="en-US" altLang="zh-CN" sz="2000" dirty="0"/>
          </a:p>
          <a:p>
            <a:pPr lvl="2"/>
            <a:r>
              <a:rPr lang="zh-CN" altLang="en-US" sz="2000" dirty="0"/>
              <a:t>也没有失去他在先知中首位的地位</a:t>
            </a:r>
            <a:endParaRPr lang="en-US" altLang="zh-CN" sz="2000" dirty="0"/>
          </a:p>
          <a:p>
            <a:pPr lvl="2"/>
            <a:r>
              <a:rPr lang="zh-CN" altLang="en-US" sz="2000" dirty="0"/>
              <a:t>只是因为他在救恩历史中的地位而有的误解</a:t>
            </a:r>
            <a:endParaRPr lang="en-US" altLang="zh-CN" sz="2000" dirty="0"/>
          </a:p>
          <a:p>
            <a:pPr lvl="1"/>
            <a:r>
              <a:rPr lang="zh-CN" altLang="en-US" sz="2400" dirty="0"/>
              <a:t>指出门徒的真正伟大之处</a:t>
            </a:r>
            <a:endParaRPr lang="en-US" altLang="zh-CN" sz="2400" dirty="0"/>
          </a:p>
          <a:p>
            <a:pPr lvl="2"/>
            <a:r>
              <a:rPr lang="zh-CN" altLang="en-US" sz="2000" dirty="0"/>
              <a:t>因为他们经历了耶稣的事工和十字架</a:t>
            </a:r>
            <a:endParaRPr lang="en-US" altLang="zh-CN" sz="2000" dirty="0"/>
          </a:p>
          <a:p>
            <a:pPr lvl="2"/>
            <a:r>
              <a:rPr lang="zh-CN" altLang="en-US" sz="2000" dirty="0"/>
              <a:t>他们比任何旧时代的人都更清楚的认识耶稣</a:t>
            </a:r>
            <a:endParaRPr lang="en-US" altLang="zh-CN" sz="2000" dirty="0"/>
          </a:p>
          <a:p>
            <a:pPr lvl="2"/>
            <a:r>
              <a:rPr lang="zh-CN" altLang="en-US" sz="2000" dirty="0"/>
              <a:t>所以他们要在人的面前承认耶稣（太</a:t>
            </a:r>
            <a:r>
              <a:rPr lang="en-US" altLang="zh-CN" sz="2000" dirty="0"/>
              <a:t>10:32-33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/>
            <a:r>
              <a:rPr lang="zh-CN" altLang="en-US" sz="2000" dirty="0"/>
              <a:t>他们也要在人面前为耶稣作见证</a:t>
            </a:r>
            <a:r>
              <a:rPr lang="en-US" altLang="zh-CN" sz="2000" dirty="0"/>
              <a:t>——</a:t>
            </a:r>
            <a:r>
              <a:rPr lang="zh-CN" altLang="en-US" sz="2000" dirty="0"/>
              <a:t>大使命</a:t>
            </a:r>
            <a:endParaRPr lang="en-US" altLang="zh-CN" sz="2000" dirty="0"/>
          </a:p>
          <a:p>
            <a:pPr lvl="1"/>
            <a:r>
              <a:rPr lang="zh-CN" altLang="en-US" sz="2400" dirty="0"/>
              <a:t>显明祂和祂事工的卓越性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830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22592</TotalTime>
  <Words>799</Words>
  <Application>Microsoft Office PowerPoint</Application>
  <PresentationFormat>全屏显示(4:3)</PresentationFormat>
  <Paragraphs>103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11:7-11</vt:lpstr>
      <vt:lpstr>马太福音 11:7-11</vt:lpstr>
      <vt:lpstr>天国的样式：第三篇</vt:lpstr>
      <vt:lpstr>回顾</vt:lpstr>
      <vt:lpstr>约翰是谁？</vt:lpstr>
      <vt:lpstr>约翰是谁？</vt:lpstr>
      <vt:lpstr>约翰是谁？</vt:lpstr>
      <vt:lpstr>约翰是谁？</vt:lpstr>
      <vt:lpstr>约翰是谁？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1387</cp:revision>
  <dcterms:modified xsi:type="dcterms:W3CDTF">2019-09-29T00:39:48Z</dcterms:modified>
</cp:coreProperties>
</file>