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  <p:sldMasterId id="2147484008" r:id="rId31"/>
    <p:sldMasterId id="2147484020" r:id="rId32"/>
    <p:sldMasterId id="2147484032" r:id="rId33"/>
    <p:sldMasterId id="2147484044" r:id="rId34"/>
    <p:sldMasterId id="2147484056" r:id="rId35"/>
    <p:sldMasterId id="2147484068" r:id="rId36"/>
    <p:sldMasterId id="2147484080" r:id="rId37"/>
    <p:sldMasterId id="2147484092" r:id="rId38"/>
  </p:sldMasterIdLst>
  <p:notesMasterIdLst>
    <p:notesMasterId r:id="rId67"/>
  </p:notesMasterIdLst>
  <p:sldIdLst>
    <p:sldId id="300" r:id="rId39"/>
    <p:sldId id="969" r:id="rId40"/>
    <p:sldId id="1019" r:id="rId41"/>
    <p:sldId id="1021" r:id="rId42"/>
    <p:sldId id="1038" r:id="rId43"/>
    <p:sldId id="1017" r:id="rId44"/>
    <p:sldId id="1027" r:id="rId45"/>
    <p:sldId id="1007" r:id="rId46"/>
    <p:sldId id="977" r:id="rId47"/>
    <p:sldId id="1028" r:id="rId48"/>
    <p:sldId id="1008" r:id="rId49"/>
    <p:sldId id="1029" r:id="rId50"/>
    <p:sldId id="1018" r:id="rId51"/>
    <p:sldId id="1035" r:id="rId52"/>
    <p:sldId id="978" r:id="rId53"/>
    <p:sldId id="1030" r:id="rId54"/>
    <p:sldId id="997" r:id="rId55"/>
    <p:sldId id="1031" r:id="rId56"/>
    <p:sldId id="1032" r:id="rId57"/>
    <p:sldId id="986" r:id="rId58"/>
    <p:sldId id="1033" r:id="rId59"/>
    <p:sldId id="1025" r:id="rId60"/>
    <p:sldId id="1026" r:id="rId61"/>
    <p:sldId id="1004" r:id="rId62"/>
    <p:sldId id="1005" r:id="rId63"/>
    <p:sldId id="1036" r:id="rId64"/>
    <p:sldId id="1037" r:id="rId65"/>
    <p:sldId id="957" r:id="rId66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DB5E60B-E6C9-4867-9268-4D9357F45CE2}">
          <p14:sldIdLst>
            <p14:sldId id="300"/>
            <p14:sldId id="969"/>
            <p14:sldId id="1019"/>
            <p14:sldId id="1021"/>
            <p14:sldId id="1038"/>
            <p14:sldId id="1017"/>
            <p14:sldId id="1027"/>
            <p14:sldId id="1007"/>
            <p14:sldId id="977"/>
            <p14:sldId id="1028"/>
            <p14:sldId id="1008"/>
            <p14:sldId id="1029"/>
            <p14:sldId id="1018"/>
            <p14:sldId id="1035"/>
            <p14:sldId id="978"/>
            <p14:sldId id="1030"/>
            <p14:sldId id="997"/>
            <p14:sldId id="1031"/>
            <p14:sldId id="1032"/>
          </p14:sldIdLst>
        </p14:section>
        <p14:section name="无标题节" id="{BB3F5A9E-1FC7-4F81-9EF6-AB081BD3E27B}">
          <p14:sldIdLst>
            <p14:sldId id="986"/>
            <p14:sldId id="1033"/>
            <p14:sldId id="1025"/>
            <p14:sldId id="1026"/>
            <p14:sldId id="1004"/>
            <p14:sldId id="1005"/>
            <p14:sldId id="1036"/>
            <p14:sldId id="1037"/>
            <p14:sldId id="9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5F5FF"/>
    <a:srgbClr val="660066"/>
    <a:srgbClr val="9933FF"/>
    <a:srgbClr val="FF0066"/>
    <a:srgbClr val="66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79492" autoAdjust="0"/>
  </p:normalViewPr>
  <p:slideViewPr>
    <p:cSldViewPr showGuides="1">
      <p:cViewPr varScale="1">
        <p:scale>
          <a:sx n="49" d="100"/>
          <a:sy n="49" d="100"/>
        </p:scale>
        <p:origin x="163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684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244"/>
    </p:cViewPr>
  </p:sorterViewPr>
  <p:notesViewPr>
    <p:cSldViewPr>
      <p:cViewPr varScale="1">
        <p:scale>
          <a:sx n="48" d="100"/>
          <a:sy n="48" d="100"/>
        </p:scale>
        <p:origin x="268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63" Type="http://schemas.openxmlformats.org/officeDocument/2006/relationships/slide" Target="slides/slide25.xml"/><Relationship Id="rId68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2.xml"/><Relationship Id="rId55" Type="http://schemas.openxmlformats.org/officeDocument/2006/relationships/slide" Target="slides/slide1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8" name="Rectangl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  <a:noFill/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9" name="Rectangle 6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/>
          <a:lstStyle/>
          <a:p>
            <a:pPr lvl="0"/>
            <a:endParaRPr lang="en-US" altLang="en-US" dirty="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/>
          <a:p>
            <a:pPr lvl="0" algn="r" defTabSz="0" eaLnBrk="1" fontAlgn="base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algn="r" defTabSz="0" eaLnBrk="1" fontAlgn="base" hangingPunct="1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‹#›</a:t>
            </a:fld>
            <a:endParaRPr lang="en-US" altLang="en-US" sz="1200" strike="noStrike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1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33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75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8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79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21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70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60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3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4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8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6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271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07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80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53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24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17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93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32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92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7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0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5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6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6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6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7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8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126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229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331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433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536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638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741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843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945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048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150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253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355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457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560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66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76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86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96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072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174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277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379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481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584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686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789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891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993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512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614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717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819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921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024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1.xml"/><Relationship Id="rId4" Type="http://schemas.openxmlformats.org/officeDocument/2006/relationships/image" Target="http:/www.bible.ca/bible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2.xml"/><Relationship Id="rId4" Type="http://schemas.openxmlformats.org/officeDocument/2006/relationships/image" Target="http:/www.bible.ca/bible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3.xml"/><Relationship Id="rId4" Type="http://schemas.openxmlformats.org/officeDocument/2006/relationships/image" Target="http:/www.bible.ca/bible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christian-cross-church-worship-sparkle-backgrou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27305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8" name="Rectangle 4"/>
          <p:cNvSpPr/>
          <p:nvPr/>
        </p:nvSpPr>
        <p:spPr>
          <a:xfrm>
            <a:off x="0" y="1075214"/>
            <a:ext cx="8713788" cy="35693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800" dirty="0" smtClean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大卫之约 </a:t>
            </a:r>
            <a:endParaRPr lang="en-GB" altLang="zh-CN" sz="48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000" dirty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（撒母耳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记</a:t>
            </a:r>
            <a:r>
              <a:rPr lang="zh-CN" altLang="en-US" sz="4000" dirty="0" smtClean="0">
                <a:solidFill>
                  <a:srgbClr val="660066"/>
                </a:solidFill>
                <a:ea typeface="FZKai-Z03S" pitchFamily="65" charset="-122"/>
              </a:rPr>
              <a:t>下 </a:t>
            </a:r>
            <a:r>
              <a:rPr lang="en-US" altLang="zh-CN" sz="4000" dirty="0" smtClean="0">
                <a:solidFill>
                  <a:srgbClr val="660066"/>
                </a:solidFill>
                <a:ea typeface="FZKai-Z03S" pitchFamily="65" charset="-122"/>
              </a:rPr>
              <a:t>7</a:t>
            </a:r>
            <a:r>
              <a:rPr lang="zh-CN" altLang="en-US" sz="4000" dirty="0" smtClean="0">
                <a:solidFill>
                  <a:srgbClr val="660066"/>
                </a:solidFill>
                <a:ea typeface="FZKai-Z03S" pitchFamily="65" charset="-122"/>
              </a:rPr>
              <a:t>：</a:t>
            </a:r>
            <a:r>
              <a:rPr lang="en-US" altLang="zh-CN" sz="4000" dirty="0" smtClean="0">
                <a:solidFill>
                  <a:srgbClr val="660066"/>
                </a:solidFill>
                <a:ea typeface="FZKai-Z03S" pitchFamily="65" charset="-122"/>
              </a:rPr>
              <a:t>1-17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）</a:t>
            </a:r>
            <a:r>
              <a:rPr lang="zh-CN" altLang="en-US" sz="4000" dirty="0" smtClean="0">
                <a:latin typeface="Arial" panose="020B0604020202020204" pitchFamily="34" charset="0"/>
                <a:ea typeface="FZKai-Z03S" pitchFamily="65" charset="-122"/>
              </a:rPr>
              <a:t> </a:t>
            </a:r>
            <a:endParaRPr lang="zh-CN" altLang="en-US" sz="4000" dirty="0">
              <a:latin typeface="Arial" panose="020B0604020202020204" pitchFamily="34" charset="0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zh-CN" altLang="en-GB" sz="10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3200" dirty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和平教会</a:t>
            </a:r>
            <a:endParaRPr lang="zh-CN" altLang="en-GB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神拒绝大卫为祂建造殿宇还因为大卫是战士，留了人的血。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历代志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2-3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大卫王就站起来，说，我的弟兄，我的百姓阿，你们当听我言，我心里本想建造殿宇，安放耶和华的约柜，作为我神的脚凳。我已经预备建造的材料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。只是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神对我说，你不可为我的名建造殿宇。因你是战士，流了人的血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663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神拒绝大卫为祂建造殿宇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4077670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撒下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23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5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却与我立永远的约。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结构：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回顾对大卫的拣选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给大卫本人的拣选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应许使百姓安靖不被仇敌扰害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10-11a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应许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使大卫安靖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不被仇敌扰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害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11b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给大卫及后裔的应许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11c-12</a:t>
            </a:r>
          </a:p>
        </p:txBody>
      </p:sp>
      <p:sp>
        <p:nvSpPr>
          <p:cNvPr id="86019" name="Text Box 3"/>
          <p:cNvSpPr txBox="1"/>
          <p:nvPr/>
        </p:nvSpPr>
        <p:spPr>
          <a:xfrm>
            <a:off x="12291" y="620688"/>
            <a:ext cx="6948487" cy="57990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大卫之约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40574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吩咐大卫的后裔建造殿宇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13-15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给大卫王朝的应许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16 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12291" y="620688"/>
            <a:ext cx="6948487" cy="57990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大卫之约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906297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9-11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神应许大卫得大名，应许以色列得平安，应许为大卫建立家室，这些应许都有已经成就但又尚未完全成就的意味，预表耶稣基督成就的平安，也预示大卫家将出现弥赛亚。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13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为我的名建造殿宇，名表示拥有与居住，说明神保护与巩固大卫王朝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107504" y="761536"/>
            <a:ext cx="6948487" cy="57990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经文解读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6408865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15 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“我的慈爱仍不离开他“，上帝与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立约是单方面维系的，上帝的信实超越了人的软弱，上帝的慈爱就是上帝的约，上帝的慈爱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不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离开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就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表示永不废约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107504" y="761536"/>
            <a:ext cx="6948487" cy="57990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经文解读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037810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50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将要生一个儿子接续他的王位，并且建立他的王国（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12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；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的儿子（所罗门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）将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会建一所圣殿（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13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节上）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；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所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罗门国度的王位要坚定到永远（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13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节下）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；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虽然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大卫的罪应得到惩戒，但神的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“慈爱” 永远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与他同在（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14,15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；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的家室、国度和王位将要永远坚立（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16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大卫之约的内容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044286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1894"/>
            <a:ext cx="8821488" cy="42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3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路加福音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31-33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要怀孕生子，可以给他起名叫耶稣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。他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要为大，称为至高者的儿子。主神要把他祖大卫的位给他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。他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要作雅各家的王，直到永远。他的国也没有穷尽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使徒行传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29-33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弟兄们，先祖大卫的事，我可以明明地对你们说，他死了，也葬埋了，并且他的坟墓，直到今日还在我们这里。 </a:t>
            </a: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663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耶稣基督是应许的应验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567256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19297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既是先知，又晓得神曾向他起誓，要从他的后裔中，立一位坐在他的宝座上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。就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预先看明这事，讲论基督复活说，他的灵魂，不撇在阴间，他的肉身，也不见朽坏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。这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耶稣，神已经叫他复活了，我们都为这事作见证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。他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既被神的右手高举，（或作他既高举在神的右边）又从父受了所应许的圣灵，就把你们所看见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所</a:t>
            </a:r>
            <a:endParaRPr lang="zh-CN" altLang="en-US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/>
            </a:r>
            <a:b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</a:b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34</a:t>
            </a:r>
          </a:p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大卫并没有升到天上，但自己说，主对我主说，你坐在我的右边， </a:t>
            </a:r>
          </a:p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/>
            </a:r>
            <a:b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</a:b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35</a:t>
            </a:r>
          </a:p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等我使你仇敌作你的脚凳。 </a:t>
            </a:r>
          </a:p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/>
            </a:r>
            <a:b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</a:b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36</a:t>
            </a:r>
          </a:p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故此，以色列全家当确实的知道，你们钉在十字架上的这位耶稣，神已经立他为主为基督了。 </a:t>
            </a:r>
          </a:p>
          <a:p>
            <a:endParaRPr lang="zh-CN" altLang="en-US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耶稣基督就是这些应许最终的应验（路一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31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～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33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），而虽然祂现在不在大卫的王位上统治（来一二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2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），但到祂再来的时候，祂便要恢复这王位。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在耶和华的约柜前，脸伏地，头和两手折断。所到之处的人都长痔疮。非利士人把约柜放在车上，用两头有乳的母牛拉回来。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耶和华因伯示麦人擅观他的约柜，就击杀了他们七十人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撒母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耳记上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基列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耶琳人就下来，将耶和华的约柜接上去，放在山上亚比拿达的家中，分派他儿子以利亚撒看守耶和华的约柜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663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耶稣基督是应许的应验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2953336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40318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听见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的，浇灌下来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。大卫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并没有升到天上，但自己说，主对我主说，你坐在我的右边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，等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我使你仇敌作你的脚凳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。故此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，以色列全家当确实的知道，你们钉在十字架上的这位耶稣，神已经立他为主为基督了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663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耶稣基督是应许的应验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2397220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22263" y="1095375"/>
            <a:ext cx="8600876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王住在自己宫中，耶和华使他安靖，不被四围的仇敌扰乱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。那时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，王对先知拿单说，看哪，我住在香柏木的宫中，神的约柜反在幔子里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。拿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单对王说，你可以照你的心意而行，因为耶和华与你同在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。当夜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，耶和华的话临到拿单说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，你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去告诉我仆人大卫，说耶和华如此说，你岂可建造殿宇给我居住呢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？自从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我领以色列人出埃及直到今日，我未曾住过殿宇，常在会幕和帐幕中行走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。凡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我同以色列人所走的地方，我何曾向以色列一支派的士师，就是我吩咐牧养我民以色列的说，你们为何不给我建造香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柏木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7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1-17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54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337151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「永远」：原文可能是指「永恒」大卫王朝衔接至未来的弥赛亚王朝，达成这个「永恒」的应许。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在这个约中，大卫以及其后裔不用付出任何代价就可以获得神「永远王权」的保证，跟基督徒与神立的「新约」一样。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之约是以亚伯拉罕之约（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创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6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）为基础的，因为以色列民已建立了一个王国，并展望那个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以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之约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527651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337151" cy="6494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基督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为王的永远的国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创世纪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17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必使你的后裔极其繁多。国度从你而立，君王从你而出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罗马书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2-4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这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福音是神从前借众先知，在圣经上所应许的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。论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到他儿子，我主耶稣基督。按肉体说，是从大卫后裔生的。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按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圣善的灵说，因从死里复活，以大能显明是神的儿子。 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514350" indent="-514350">
              <a:buFont typeface="Wingdings" panose="05000000000000000000" pitchFamily="2" charset="2"/>
              <a:buChar char="l"/>
            </a:pPr>
            <a:endParaRPr lang="zh-CN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之约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905554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5076"/>
            <a:ext cx="662518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弥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赛亚的人性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(12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):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弥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赛亚以大卫的子孙的身份来到世上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太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1:1;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1:3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);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弥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赛亚的神性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诗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2:7;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太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1:1;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1:4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道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成肉身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(13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),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圣殿是神临在的象征。耶稣基督的道成肉身是神同在的标志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永远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的王国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(13b,16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):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大卫王国预表的弥赛亚的王国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赛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9:6,7;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路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1:32,33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);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之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约的属灵意义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0793538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5076"/>
            <a:ext cx="662518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恩典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王国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(15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 :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弥赛亚王国不是靠人的努力或功劳成就的国度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,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是神的恩典支配的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国度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赛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55:3)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之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约的属灵意义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6073793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809625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圣约乃是神与人之间不可改变的、有神所加诸的法律协定；这协定规定规定出他们之间关系的条件。（古德恩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《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系统神学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》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809625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恩典之约规定神与他要救赎的百姓之间的关系。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809625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亚伯拉罕之约、大卫之约、耶稣基督与我们所立的“新的约”都是恩典之约的不同形式。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圣约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1409065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553175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如今耶稣所得的职任是更美的，正如他作更美之约的中保。这约原是凭更美之应许立的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。那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前约若没有瑕疵，就无处寻求后约了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。所以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主指责他的百姓说，（或作所以主指前约的缺欠说）日子将到，我要与以色列家，和犹大家，另立新约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。不像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我拉着他们祖宗的手，领他们出埃及的时候，与他们所立的约。因为他们不恒心守我的约，我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希伯来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书</a:t>
            </a:r>
            <a:r>
              <a:rPr lang="en-US" altLang="zh-CN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8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6-13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779409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553175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不理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他们。这是主说的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。主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又说，那些日子以后，我与以色列家所立的约乃是这样。我要将我的律法放在他们里面，写在他们心上，我要作他们的神，他们要作我的子民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。他们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不用各人教导自己的乡邻，和自己的弟兄，说，你该认识主。因为他们从最小的到至大的，都必认识我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。我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要宽恕他们的不义，不再记念他们的罪愆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。既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说新约，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就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希伯来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书</a:t>
            </a:r>
            <a:r>
              <a:rPr lang="en-US" altLang="zh-CN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8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6-13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022082"/>
      </p:ext>
    </p:extLst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55317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以前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约为旧了。但那渐旧渐衰的，就必快归无有了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希伯来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书</a:t>
            </a:r>
            <a:r>
              <a:rPr lang="en-US" altLang="zh-CN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8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6-13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631441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24744"/>
            <a:ext cx="6265143" cy="550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基督徒的身份是什么？我们是上帝的子民，是神国度的一份子，应清楚自己的属灵召命，带着使命过每一天。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感恩神的救赎</a:t>
            </a:r>
            <a:r>
              <a:rPr lang="zh-CN" altLang="en-US" sz="320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恩典，任何时候要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有信心，知道神的慈爱永不离开。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当我们对上帝的好意被拒绝时，我们是否会埋怨？应该知道上帝在我们身上的恩典与慈爱是何等长阔高深。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397409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22263" y="1095375"/>
            <a:ext cx="8600876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殿宇呢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？现在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，你要告诉我仆人大卫，说万军之耶和华如此说，我从羊圈中将你召来，叫你不再跟从羊群，立你作我民以色列的君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。你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无论往哪里去，我常与你同在，剪除你的一切仇敌。我必使你得大名，好像世上大大有名的人一样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。我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必为我民以色列选定一个地方，栽培他们，使他们住自己的地方，不再迁移。凶恶之子也不像从前扰害他们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，并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不像我命士师治理我民以色列的时候一样。我必使你安靖，不被一切仇敌扰乱，并且我耶和华应许你，必为你建立家室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。你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寿数满足，与你列祖同睡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7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1-17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9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22263" y="1095375"/>
            <a:ext cx="8600876" cy="4526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时候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，我必使你的后裔接续你的位。我也必坚定他的国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。他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必为我的名建造殿宇。我必坚定他的国位，直到永远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。我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要作他的父，他要作我的子。他若犯了罪，我必用人的杖责打他，用人的鞭责罚他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。但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我的慈爱仍不离开他，像离开在你面前所废弃的扫罗一样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。你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的家和你的国必在我（原文作你）面前永远坚立。你的国位也必坚定，直到永远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。拿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单就按这一切话，照这默示，告诉大卫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7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1-17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52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新的约：神与祂所要救赎的百姓订立的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以在基督里的信心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为条件以与神同在的永生为应许的祝福的约。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旧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的约是不是就是整本旧约圣经？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不是的。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亚伯拉罕之约、大卫之约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约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5201715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（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1-3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大卫起意要为神建造圣殿，把他的心意告诉拿单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（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4-17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耶和华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启示拿单：大卫不应为他建造殿宇，大卫的后裔要为神建造圣殿，并且神要坚立大卫的国度。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7:4-7 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拒绝大卫为他建造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殿宇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7:8-17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反倒要为大卫建立家室，让大卫的后裔可以长期统治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zh-CN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本章的结构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9362683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（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18-29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）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祷告耶和华，表明自己不配得，但求神照他的应许来坚固大卫的王朝。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7:18-21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感谢神对卑微的自己之提拔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7:22-24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称颂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神的本质与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作为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7:25-29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求神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坚定他的应许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zh-CN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本章的结构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2010546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252536" y="1546993"/>
            <a:ext cx="6265143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受膏为王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(5:3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);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定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都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耶路撒冷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5:6-10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);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搬运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约柜到耶路撒冷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(6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章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赐他平安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(1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);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有了建造存放约柜的圣殿的意愿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(2,3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)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zh-CN" altLang="en-US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-395287" y="765175"/>
            <a:ext cx="6948487" cy="57990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大卫之约的历史背景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387070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7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4-7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强调上帝是自由行动的神，不受人手所造的殿宇的限制，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而是</a:t>
            </a:r>
            <a:r>
              <a:rPr lang="zh-CN" altLang="zh-CN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无所不在的那</a:t>
            </a:r>
            <a:r>
              <a:rPr lang="zh-CN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位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。神从未向人要求殿宇作居所。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列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王纪上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8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27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、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29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果真住在地上吗？看哪，天和天上的天尚且不足你居住的，何况我所建的这殿呢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？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…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愿你昼夜看顾这殿，就是你应许立为你名的居所。求你垂听仆人向此处祷告的话。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663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神拒绝大卫为祂建造殿宇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831807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4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2385</Words>
  <Application>Microsoft Office PowerPoint</Application>
  <PresentationFormat>全屏显示(4:3)</PresentationFormat>
  <Paragraphs>139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38</vt:i4>
      </vt:variant>
      <vt:variant>
        <vt:lpstr>幻灯片标题</vt:lpstr>
      </vt:variant>
      <vt:variant>
        <vt:i4>28</vt:i4>
      </vt:variant>
    </vt:vector>
  </HeadingPairs>
  <TitlesOfParts>
    <vt:vector size="77" baseType="lpstr">
      <vt:lpstr>Arial Unicode MS</vt:lpstr>
      <vt:lpstr>FZKai-Z03S</vt:lpstr>
      <vt:lpstr>MS PGothic</vt:lpstr>
      <vt:lpstr>PMingLiU</vt:lpstr>
      <vt:lpstr>华文新魏</vt:lpstr>
      <vt:lpstr>宋体</vt:lpstr>
      <vt:lpstr>文鼎粗黑－ＨＫ１</vt:lpstr>
      <vt:lpstr>Arial</vt:lpstr>
      <vt:lpstr>Calibri</vt:lpstr>
      <vt:lpstr>Times New Roman</vt:lpstr>
      <vt:lpstr>Wingdings</vt:lpstr>
      <vt:lpstr>1_Default Design</vt:lpstr>
      <vt:lpstr>2_Default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42_Default Design</vt:lpstr>
      <vt:lpstr>44_Default Design</vt:lpstr>
      <vt:lpstr>45_Default Design</vt:lpstr>
      <vt:lpstr>46_Default Design</vt:lpstr>
      <vt:lpstr>47_Default Design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admin</cp:lastModifiedBy>
  <cp:revision>1360</cp:revision>
  <dcterms:created xsi:type="dcterms:W3CDTF">2012-02-04T15:40:00Z</dcterms:created>
  <dcterms:modified xsi:type="dcterms:W3CDTF">2019-04-14T11:52:16Z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