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comments/comment6.xml" ContentType="application/vnd.openxmlformats-officedocument.presentationml.comments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comments/comment3.xml" ContentType="application/vnd.openxmlformats-officedocument.presentationml.comments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comments/comment5.xml" ContentType="application/vnd.openxmlformats-officedocument.presentationml.comments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comments/comment2.xml" ContentType="application/vnd.openxmlformats-officedocument.presentationml.comment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comments/comment7.xml" ContentType="application/vnd.openxmlformats-officedocument.presentationml.comment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comments/comment4.xml" ContentType="application/vnd.openxmlformats-officedocument.presentationml.comments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comments/comment1.xml" ContentType="application/vnd.openxmlformats-officedocument.presentationml.comments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  <p:sldMasterId id="2147484008" r:id="rId31"/>
    <p:sldMasterId id="2147484020" r:id="rId32"/>
    <p:sldMasterId id="2147484032" r:id="rId33"/>
    <p:sldMasterId id="2147484044" r:id="rId34"/>
    <p:sldMasterId id="2147484056" r:id="rId35"/>
    <p:sldMasterId id="2147484068" r:id="rId36"/>
    <p:sldMasterId id="2147484080" r:id="rId37"/>
    <p:sldMasterId id="2147484092" r:id="rId38"/>
  </p:sldMasterIdLst>
  <p:notesMasterIdLst>
    <p:notesMasterId r:id="rId64"/>
  </p:notesMasterIdLst>
  <p:sldIdLst>
    <p:sldId id="300" r:id="rId39"/>
    <p:sldId id="969" r:id="rId40"/>
    <p:sldId id="970" r:id="rId41"/>
    <p:sldId id="971" r:id="rId42"/>
    <p:sldId id="918" r:id="rId43"/>
    <p:sldId id="967" r:id="rId44"/>
    <p:sldId id="927" r:id="rId45"/>
    <p:sldId id="968" r:id="rId46"/>
    <p:sldId id="977" r:id="rId47"/>
    <p:sldId id="978" r:id="rId48"/>
    <p:sldId id="972" r:id="rId49"/>
    <p:sldId id="973" r:id="rId50"/>
    <p:sldId id="974" r:id="rId51"/>
    <p:sldId id="956" r:id="rId52"/>
    <p:sldId id="984" r:id="rId53"/>
    <p:sldId id="986" r:id="rId54"/>
    <p:sldId id="985" r:id="rId55"/>
    <p:sldId id="957" r:id="rId56"/>
    <p:sldId id="979" r:id="rId57"/>
    <p:sldId id="961" r:id="rId58"/>
    <p:sldId id="982" r:id="rId59"/>
    <p:sldId id="960" r:id="rId60"/>
    <p:sldId id="987" r:id="rId61"/>
    <p:sldId id="959" r:id="rId62"/>
    <p:sldId id="983" r:id="rId63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E5F5FF"/>
    <a:srgbClr val="660066"/>
    <a:srgbClr val="9933FF"/>
    <a:srgbClr val="FF0066"/>
    <a:srgbClr val="6600CC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79492" autoAdjust="0"/>
  </p:normalViewPr>
  <p:slideViewPr>
    <p:cSldViewPr showGuides="1">
      <p:cViewPr varScale="1">
        <p:scale>
          <a:sx n="81" d="100"/>
          <a:sy n="81" d="100"/>
        </p:scale>
        <p:origin x="-240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684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-244"/>
    </p:cViewPr>
  </p:sorterViewPr>
  <p:notesViewPr>
    <p:cSldViewPr>
      <p:cViewPr varScale="1">
        <p:scale>
          <a:sx n="48" d="100"/>
          <a:sy n="48" d="100"/>
        </p:scale>
        <p:origin x="2684" y="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slide" Target="slides/slide2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61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30T11:01:53.669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8" name="Rectangl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prstGeom prst="rect">
            <a:avLst/>
          </a:prstGeom>
          <a:noFill/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9" name="Rectangle 6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/>
          <a:lstStyle/>
          <a:p>
            <a:pPr lvl="0"/>
            <a:endParaRPr lang="en-US" altLang="en-US" dirty="0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/>
          <a:p>
            <a:pPr lvl="0" algn="r" defTabSz="0" eaLnBrk="1" fontAlgn="base" hangingPunct="1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algn="r" defTabSz="0" eaLnBrk="1" fontAlgn="base" hangingPunct="1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‹#›</a:t>
            </a:fld>
            <a:endParaRPr lang="en-US" altLang="en-US" sz="1200" strike="noStrike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1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33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16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76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76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76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76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778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61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09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92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50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8271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504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99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0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095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121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879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439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785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581D5F4F-03D6-4A32-9E6F-62E49D8E23A9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499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0000" tIns="46800" rIns="90000" bIns="4680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/>
          <a:lstStyle/>
          <a:p>
            <a:pPr lvl="0" indent="0" algn="r" defTabSz="0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indent="0" algn="r" defTabSz="0">
                <a:buSzPct val="45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98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en-GB" altLang="en-US" strike="noStrike" noProof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GB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GB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45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900" y="1600200"/>
            <a:ext cx="3086100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7438" y="274638"/>
            <a:ext cx="1579562" cy="5848350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GB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1050" cy="5848350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GB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126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229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331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433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536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638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741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843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945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048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150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253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355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PMingLiU" panose="02020500000000000000" pitchFamily="18" charset="-120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PMingLiU" panose="02020500000000000000" pitchFamily="18" charset="-120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PMingLiU" panose="02020500000000000000" pitchFamily="18" charset="-120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PMingLiU" panose="02020500000000000000" pitchFamily="18" charset="-120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457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560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66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765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867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296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072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409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174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277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4819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5843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686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7891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38915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endParaRPr lang="en-GB" altLang="en-US" strike="noStrike" noProof="1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GB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GB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993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512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6147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7171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8195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9219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3487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/>
          <a:p>
            <a:pPr lvl="0"/>
            <a:r>
              <a:rPr lang="en-GB" altLang="en-US" dirty="0"/>
              <a:t>单击鼠标编辑标题文的格式</a:t>
            </a:r>
          </a:p>
        </p:txBody>
      </p:sp>
      <p:sp>
        <p:nvSpPr>
          <p:cNvPr id="10243" name="Rectangle 2"/>
          <p:cNvSpPr>
            <a:spLocks noGrp="1"/>
          </p:cNvSpPr>
          <p:nvPr>
            <p:ph type="body"/>
          </p:nvPr>
        </p:nvSpPr>
        <p:spPr>
          <a:xfrm>
            <a:off x="2693988" y="1600200"/>
            <a:ext cx="6323012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en-US" dirty="0"/>
              <a:t>单击鼠标编辑大纲正文格式</a:t>
            </a:r>
          </a:p>
          <a:p>
            <a:pPr lvl="1" indent="-285750"/>
            <a:r>
              <a:rPr lang="en-GB" altLang="en-US" dirty="0"/>
              <a:t>第二个大纲级</a:t>
            </a:r>
          </a:p>
          <a:p>
            <a:pPr lvl="2" indent="-228600"/>
            <a:r>
              <a:rPr lang="en-GB" altLang="en-US" dirty="0"/>
              <a:t>第三个大纲级</a:t>
            </a:r>
          </a:p>
          <a:p>
            <a:pPr lvl="3" indent="-228600"/>
            <a:r>
              <a:rPr lang="en-GB" altLang="en-US" dirty="0"/>
              <a:t>第四个大纲级</a:t>
            </a:r>
          </a:p>
          <a:p>
            <a:pPr lvl="4" indent="-228600"/>
            <a:r>
              <a:rPr lang="en-GB" altLang="en-US" dirty="0"/>
              <a:t>第五个大纲级</a:t>
            </a:r>
          </a:p>
          <a:p>
            <a:pPr lvl="4" indent="-228600"/>
            <a:r>
              <a:rPr lang="en-GB" altLang="en-US" dirty="0"/>
              <a:t>第六个大纲级</a:t>
            </a:r>
          </a:p>
          <a:p>
            <a:pPr lvl="4" indent="-228600"/>
            <a:r>
              <a:rPr lang="en-GB" altLang="en-US" dirty="0"/>
              <a:t>第七个大纲级</a:t>
            </a:r>
          </a:p>
          <a:p>
            <a:pPr lvl="4" indent="-228600"/>
            <a:r>
              <a:rPr lang="en-GB" altLang="en-US" dirty="0"/>
              <a:t>第八个大纲级</a:t>
            </a:r>
          </a:p>
          <a:p>
            <a:pPr lvl="4" indent="-228600"/>
            <a:r>
              <a:rPr lang="en-GB" altLang="en-US" dirty="0"/>
              <a:t>第九个大纲级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lvl="0" eaLnBrk="1" fontAlgn="base" hangingPunct="1"/>
              <a:t>‹#›</a:t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j-lt"/>
          <a:ea typeface="宋体" panose="02010600030101010101" pitchFamily="2" charset="-122"/>
          <a:cs typeface="+mj-cs"/>
        </a:defRPr>
      </a:lvl1pPr>
      <a:lvl2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defTabSz="448945" rtl="0" eaLnBrk="0" fontAlgn="base" hangingPunct="0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defTabSz="448945" rtl="0" eaLnBrk="0" fontAlgn="base" hangingPunct="0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1.xml"/><Relationship Id="rId4" Type="http://schemas.openxmlformats.org/officeDocument/2006/relationships/image" Target="http:/www.bible.ca/bible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2.xml"/><Relationship Id="rId4" Type="http://schemas.openxmlformats.org/officeDocument/2006/relationships/image" Target="http:/www.bible.ca/bible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3.xml"/><Relationship Id="rId4" Type="http://schemas.openxmlformats.org/officeDocument/2006/relationships/image" Target="http:/www.bible.ca/bible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4.xml"/><Relationship Id="rId4" Type="http://schemas.openxmlformats.org/officeDocument/2006/relationships/image" Target="http:/www.bible.ca/bible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5.xml"/><Relationship Id="rId4" Type="http://schemas.openxmlformats.org/officeDocument/2006/relationships/image" Target="http:/www.bible.ca/bible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6.xml"/><Relationship Id="rId4" Type="http://schemas.openxmlformats.org/officeDocument/2006/relationships/image" Target="http:/www.bible.ca/bible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4.xml"/><Relationship Id="rId5" Type="http://schemas.openxmlformats.org/officeDocument/2006/relationships/comments" Target="../comments/comment7.xml"/><Relationship Id="rId4" Type="http://schemas.openxmlformats.org/officeDocument/2006/relationships/image" Target="http:/www.bible.ca/bible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christian-cross-church-worship-sparkle-backgrou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27305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8" name="Rectangle 4"/>
          <p:cNvSpPr/>
          <p:nvPr/>
        </p:nvSpPr>
        <p:spPr>
          <a:xfrm>
            <a:off x="0" y="1075214"/>
            <a:ext cx="8713788" cy="35693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800" dirty="0" smtClean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盛衰背后的神的手 </a:t>
            </a:r>
            <a:endParaRPr lang="en-GB" altLang="zh-CN" sz="48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4000" dirty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（撒母耳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记</a:t>
            </a:r>
            <a:r>
              <a:rPr lang="zh-CN" altLang="en-US" sz="4000" dirty="0" smtClean="0">
                <a:solidFill>
                  <a:srgbClr val="660066"/>
                </a:solidFill>
                <a:ea typeface="FZKai-Z03S" pitchFamily="65" charset="-122"/>
              </a:rPr>
              <a:t>下 </a:t>
            </a:r>
            <a:r>
              <a:rPr lang="en-US" altLang="zh-CN" sz="4000" dirty="0" smtClean="0">
                <a:solidFill>
                  <a:srgbClr val="660066"/>
                </a:solidFill>
                <a:ea typeface="FZKai-Z03S" pitchFamily="65" charset="-122"/>
              </a:rPr>
              <a:t>1-3</a:t>
            </a:r>
            <a:r>
              <a:rPr lang="zh-CN" altLang="en-US" sz="4000" dirty="0" smtClean="0">
                <a:solidFill>
                  <a:srgbClr val="660066"/>
                </a:solidFill>
                <a:latin typeface="Arial" panose="020B0604020202020204" pitchFamily="34" charset="0"/>
                <a:ea typeface="FZKai-Z03S" pitchFamily="65" charset="-122"/>
              </a:rPr>
              <a:t>）</a:t>
            </a:r>
            <a:r>
              <a:rPr lang="zh-CN" altLang="en-US" sz="4000" dirty="0" smtClean="0">
                <a:latin typeface="Arial" panose="020B0604020202020204" pitchFamily="34" charset="0"/>
                <a:ea typeface="FZKai-Z03S" pitchFamily="65" charset="-122"/>
              </a:rPr>
              <a:t> </a:t>
            </a:r>
            <a:endParaRPr lang="zh-CN" altLang="en-US" sz="4000" dirty="0">
              <a:latin typeface="Arial" panose="020B0604020202020204" pitchFamily="34" charset="0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zh-CN" altLang="en-GB" sz="10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endParaRPr lang="en-US" altLang="zh-CN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  <a:p>
            <a:pPr algn="ctr">
              <a:buFont typeface="Times New Roman" panose="02020603050405020304" pitchFamily="18" charset="0"/>
              <a:buNone/>
            </a:pPr>
            <a:r>
              <a:rPr lang="zh-CN" altLang="en-US" sz="3200" dirty="0">
                <a:solidFill>
                  <a:srgbClr val="660066"/>
                </a:solidFill>
                <a:latin typeface="FZKai-Z03S" pitchFamily="65" charset="-122"/>
                <a:ea typeface="FZKai-Z03S" pitchFamily="65" charset="-122"/>
              </a:rPr>
              <a:t>和平教会</a:t>
            </a:r>
            <a:endParaRPr lang="zh-CN" altLang="en-GB" sz="3200" dirty="0">
              <a:solidFill>
                <a:srgbClr val="660066"/>
              </a:solidFill>
              <a:latin typeface="FZKai-Z03S" pitchFamily="65" charset="-122"/>
              <a:ea typeface="FZKai-Z03S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在希伯伦    撒下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1-4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的兴旺     撒下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5-10</a:t>
            </a: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的失败</a:t>
            </a:r>
          </a:p>
          <a:p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    个人的失败    撒下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11-12</a:t>
            </a:r>
            <a:endParaRPr lang="zh-TW" altLang="en-US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    家庭的失败    撒下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13-18</a:t>
            </a:r>
            <a:endParaRPr lang="zh-TW" altLang="en-US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    国家的失败    撒下 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19-20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大卫的晚</a:t>
            </a:r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年和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附录</a:t>
            </a:r>
            <a:r>
              <a:rPr lang="zh-TW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    撒下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21-24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撒母耳记下 结构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044286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ervice\Sermon November 4 2018\01300000560404126146976327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392" y="24822"/>
            <a:ext cx="4309856" cy="6572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112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ervice\Sermon November 4 2018\1Samual31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136904" cy="6026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974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706" y="0"/>
            <a:ext cx="484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49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50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大卫听闻扫罗死讯，哀悼扫罗和约拿单，杀亚玛力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少年人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大卫上希伯仑去，犹大人膏大卫为犹大的王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押尼珥立伊施波设为以色列王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押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尼珥杀亚撒黑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娶妻生子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押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尼珥投靠大卫，遭约押所杀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伊施波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设遭杀，米非波设只有五岁，而且瘸腿，扫罗王朝结束</a:t>
            </a:r>
            <a:endParaRPr lang="en-US" altLang="zh-CN" sz="32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/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一至四章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梳理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27651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大卫用哀歌追到扫罗和约拿单、大卫对待亚玛力少年人的方式、大卫对待杀死伊施波设的两个人的方式，这些都体现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大卫对扫罗的饶恕，明白受逼迫是出于神的，伸冤在神，听凭主怒。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大卫娶妻生子体现两点：第一，大卫家的兴旺，第二，大卫犯多妻的罪（在希伯伦七年里娶了四个妻子，后面到耶路撒冷后还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一至四章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梳理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2765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续）。这为后面大卫犯奸淫的罪、大卫家族的犯罪（暗嫩奸淫自己的妹妹、押沙龙反叛大卫）都埋下了种子 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玛拉基书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13-15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你们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还说，这是为什么呢？因耶和华在你和你幼年所娶的妻中间作见证。她虽是你的配偶，又是你盟约的妻，你却以诡诈待她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。虽然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神有灵的余力能造多人，他不是单造一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人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一至四章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梳理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27651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吗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？为何只造一人呢？乃是他愿人得虔诚的后裔。所以当谨守你们的心，谁也不可以诡诈待幼年所娶的妻。</a:t>
            </a:r>
          </a:p>
          <a:p>
            <a:pPr eaLnBrk="0" hangingPunct="0"/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</a:pP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一至四章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</a:t>
            </a: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梳理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27651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24744"/>
            <a:ext cx="6265143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耳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3</a:t>
            </a:r>
            <a:r>
              <a:rPr kumimoji="1"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 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家和大卫家争战许久。大卫家日见强盛。扫罗家日见衰弱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王朝兴衰背后是神的旨意的成就和神的工作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扫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罗原有正规军至少三千，大卫原有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600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追随者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15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24-30 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</a:t>
            </a:r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母耳对扫罗说，我不同你回去。因为你厌弃耶和华的命令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耶和华也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厌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王朝兴衰背后的神的手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74094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24744"/>
            <a:ext cx="6265143" cy="6001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弃你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作以色列的王。撒母耳转身要走，扫罗就扯住他外袍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的衣襟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，衣襟就撕断了。撒母耳对他说，如此，今日耶和华使以色列国与你断绝，将这国赐与比你更好的人。以色列的大能者必不至说谎，也不至后悔。因为他迥非世人，决不后悔。</a:t>
            </a:r>
            <a:endParaRPr lang="en-US" altLang="zh-CN" sz="36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王朝兴衰背后的神的手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1820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539552" y="823323"/>
            <a:ext cx="8383587" cy="6003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扫罗死后，大卫击杀亚玛力人回来，在洗革拉住了两天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。第三天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，有一人从扫罗的营里出来，衣服撕裂，头蒙灰尘，到大卫面前伏地叩拜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问他说，你从哪里来。他说，我从以色列的营里逃来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又问他说，事情怎样。请你告诉我。他回答说，百姓从阵上逃跑，也有许多人仆倒死亡。扫罗和他儿子约拿单也死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了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问报信的少年人说，你怎么知道扫罗和他儿子约拿单死了呢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？报信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的少年人说，我偶然到基利波山，看见扫罗伏在自己枪上，有战车，马兵紧紧地追他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。他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回头看见我，就呼叫我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我说，我在这里。他问我说，你是什么人。我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1-16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354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30467" y="1397805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撒母耳膏大卫 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撒上 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16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13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大卫逃避扫罗追杀 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大卫做犹大王 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撒下 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4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大卫成为以色列王 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撒下 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4-5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大卫建都耶路撒冷 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撒下 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6-7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大卫把象征神的同在与治理的约柜抬进大卫城 </a:t>
            </a:r>
            <a:r>
              <a:rPr kumimoji="1" lang="zh-CN" altLang="en-US" sz="32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撒下 </a:t>
            </a:r>
            <a:r>
              <a:rPr kumimoji="1"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6</a:t>
            </a:r>
          </a:p>
          <a:p>
            <a:r>
              <a:rPr lang="zh-CN" altLang="en-US" sz="32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大卫王朝兴起的过程同时也是神使以色列回转，使其灵性生活复兴的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过程。</a:t>
            </a:r>
            <a:endParaRPr kumimoji="1" lang="en-US" altLang="zh-CN" sz="3200" dirty="0">
              <a:solidFill>
                <a:schemeClr val="accent6">
                  <a:lumMod val="50000"/>
                </a:schemeClr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神对大卫的旨意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947648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9554" y="1200590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大卫是主耶稣的预表，预表主耶稣是从苦难进入荣耀的君王，然而，大卫并非创世纪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49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10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所应许的那一位出自犹大支派的赐平安者，他有犯罪。以色列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国是“局部的国度”，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神会透过耶稣这位伟大的大卫子孙来实现祂的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应许，上帝的国度彰显为“同在的国度”、“宣扬的国度”和“完美的国度”。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神对大卫的旨意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22688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24744"/>
            <a:ext cx="6265143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坚忍 忍耐扫罗的追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杀（这是神对大卫的试炼），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忍耐扫罗王朝的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衰微（而不是主动的争战）。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顺服 大卫随遭受扫罗的追杀，但不敢伤害神的受膏者。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饶恕 大卫善待扫罗王朝的人 （对待宣称杀死扫罗的人、对待押尼珥，对待杀死伊施波设的人，对待米非波设）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看到兴衰背后的神的手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70443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124744"/>
            <a:ext cx="6265143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上帝工作奇妙的例子：基督教在中国的传播历史（景教、也里可温、天主教、新教）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饶恕：仇恨的例子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---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伍子胥，饶恕的例子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---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内地会。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620688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看到兴衰背后的神的手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70443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528" y="1484784"/>
            <a:ext cx="6265143" cy="5078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在凡事上看到神的工作的手，因而顺服、感恩、饶恕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帖撒罗尼</a:t>
            </a:r>
            <a:r>
              <a:rPr kumimoji="1"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迦前书</a:t>
            </a:r>
            <a:r>
              <a:rPr kumimoji="1"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5</a:t>
            </a:r>
            <a:r>
              <a:rPr kumimoji="1" lang="zh-CN" altLang="en-US" sz="36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15-18 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你们要谨慎，无论是谁都不可以恶报恶。或是彼此相待，或是待众人，常要追求良善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。要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常常喜乐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。不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住地祷告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。凡事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谢恩。因为这是神在基督耶稣里向你们所定的旨意</a:t>
            </a: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。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085882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0" y="1124744"/>
            <a:ext cx="6265143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6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如今我们生活在爱子的国度里，应当感恩与喜乐，行事为人与基督的福音相称。</a:t>
            </a:r>
            <a:endParaRPr lang="en-US" altLang="zh-CN" sz="36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歌罗西书</a:t>
            </a:r>
            <a:r>
              <a:rPr kumimoji="1" lang="en-US" altLang="zh-CN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</a:t>
            </a:r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13 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他救了我们脱离黑暗的权势，把我们迁到他爱子的国里。</a:t>
            </a:r>
            <a:endParaRPr lang="en-US" altLang="zh-CN" sz="36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希伯来书</a:t>
            </a:r>
            <a:r>
              <a:rPr kumimoji="1" lang="en-US" altLang="zh-CN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12</a:t>
            </a:r>
            <a:r>
              <a:rPr kumimoji="1" lang="zh-CN" altLang="en-US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：</a:t>
            </a:r>
            <a:r>
              <a:rPr kumimoji="1" lang="en-US" altLang="zh-CN" sz="3600" dirty="0">
                <a:solidFill>
                  <a:schemeClr val="accent6">
                    <a:lumMod val="50000"/>
                  </a:schemeClr>
                </a:solidFill>
                <a:latin typeface="文鼎粗黑－ＨＫ１" pitchFamily="34" charset="-120"/>
                <a:ea typeface="文鼎粗黑－ＨＫ１" pitchFamily="34" charset="-120"/>
              </a:rPr>
              <a:t>28 </a:t>
            </a:r>
            <a:r>
              <a:rPr lang="zh-CN" altLang="en-US" sz="36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所以我们既得了不能震动的国，就当感恩，照神所喜悦的，用虔诚敬畏的心事奉神。</a:t>
            </a:r>
            <a:endParaRPr lang="en-US" altLang="zh-CN" sz="36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179512" y="639782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应用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33271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539552" y="1023938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说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，我是亚玛力人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。他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说，请你来，将我杀死。因为痛苦抓住我，我的生命尚存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。我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准知他仆倒必不能活，就去将他杀死，把他头上的冠冕，臂上的镯子拿到我主这里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就撕裂衣服，跟随他的人也是如此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，而且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悲哀哭号，禁食到晚上，是因扫罗和他儿子约拿单，并耶和华的民以色列家的人，倒在刀下。 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问报信的少年人说，你是哪里的人。他说，我是亚玛力客人的儿子。 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说，你伸手杀害耶和华的受膏者，怎么不畏惧呢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叫了一个少年人来，说，你去杀他吧。 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对他说，你流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人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1-16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931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539552" y="1023938"/>
            <a:ext cx="8383587" cy="1079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血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的罪归到自己的头上，因为你亲口作见证说，我杀了耶和华的受膏者。少年人就把他杀了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1-16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27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539552" y="1013962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此后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，大卫问耶和华说，我上犹大的一个城去可以吗？耶和华说，可以。大卫说，我上哪一个城去呢？耶和华说，上希伯仑去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。于是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大卫和他的两个妻，一个是耶斯列人亚希暖，一个是作过迦密人拿八妻的亚比该，都上那里去了。 </a:t>
            </a:r>
          </a:p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也将跟随他的人和他们各人的眷属一同带上去，住在希伯仑的城邑中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。犹大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人来到希伯仑，在那里膏大卫作犹大家的王。有人告诉大卫说，葬埋扫罗的是基列雅比人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就差人去见基列雅比人，对他们说，你们厚待你们的主扫罗，将他葬埋。愿耶和华赐福与你们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。你</a:t>
            </a:r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下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2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1-11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539552" y="1013962"/>
            <a:ext cx="8383587" cy="3049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们立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他作王，治理基列，亚书利，耶斯列，以法莲，便雅悯，和以色列众人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罗的儿子伊施波设登基的时候年四十岁，作以色列王二年。惟独犹大家归从大卫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在希伯仑作犹大家的王，共七年零六个月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3200" b="0" dirty="0" smtClean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下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2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1-11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204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80048" y="1095058"/>
            <a:ext cx="8383587" cy="55113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扫罗家和大卫家争战许久。大卫家日见强盛。扫罗家日见衰弱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。大卫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在希伯仑得了几个儿子，长子暗嫩是耶斯列人亚希暖所生的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。次子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基利押（基利押历代上三章一节作但以利）是作过迦密人拿八的妻亚比该所生的。三子押沙龙是基述王达买的女儿玛迦所生的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。四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子亚多尼雅是哈及所生的。五子示法提雅是亚比他所生的。 </a:t>
            </a:r>
          </a:p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六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子以特念是大卫的妻以格拉所生的。大卫这六个儿子都是在希伯仑生的。扫罗家和大卫家争战的时候，押尼珥在扫罗家大有权势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。扫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罗有一妃嫔，名叫利斯巴，是爱亚的女儿。一日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 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1-9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080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380048" y="1095058"/>
            <a:ext cx="8383587" cy="4034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伊施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波设对押尼珥说，你为什么与我父的妃嫔同房呢？ 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押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尼珥因伊施波设的话就甚发怒，说，我岂是犹大的狗头呢？我恩待你父扫罗的家和他的弟兄，朋友，不将你交在大卫手里，今日你竟为这妇人责备我吗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？我</a:t>
            </a:r>
            <a:r>
              <a:rPr lang="zh-CN" altLang="en-US" sz="32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若不照着耶和华起誓应许大卫的话行，废去扫罗的位，建立大卫的位，使他治理以色列和犹大，从但直到别是巴，愿神重重地降罚与我</a:t>
            </a:r>
            <a:r>
              <a:rPr lang="zh-CN" altLang="en-US" sz="32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3200" b="0" dirty="0">
              <a:solidFill>
                <a:srgbClr val="37609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263" y="115888"/>
            <a:ext cx="7129462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defTabSz="448945">
              <a:spcBef>
                <a:spcPts val="1000"/>
              </a:spcBef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CN" altLang="en-US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ZKai-Z03S" pitchFamily="65" charset="-122"/>
                <a:ea typeface="FZKai-Z03S" pitchFamily="65" charset="-122"/>
                <a:cs typeface="Arial Unicode MS" pitchFamily="34" charset="-122"/>
                <a:sym typeface="+mn-ea"/>
              </a:rPr>
              <a:t>读经：</a:t>
            </a:r>
            <a:r>
              <a:rPr lang="zh-CN" altLang="en-US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撒母耳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记下 </a:t>
            </a:r>
            <a:r>
              <a:rPr lang="en-US" altLang="zh-CN" sz="4000" b="0" dirty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3</a:t>
            </a:r>
            <a:r>
              <a:rPr lang="zh-CN" altLang="en-US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：</a:t>
            </a:r>
            <a:r>
              <a:rPr lang="en-US" altLang="zh-CN" sz="4000" b="0" dirty="0" smtClean="0">
                <a:solidFill>
                  <a:srgbClr val="376092"/>
                </a:solidFill>
                <a:latin typeface="华文新魏" pitchFamily="2" charset="-122"/>
                <a:ea typeface="华文新魏" pitchFamily="2" charset="-122"/>
                <a:sym typeface="+mn-ea"/>
              </a:rPr>
              <a:t>1-9</a:t>
            </a:r>
            <a:endParaRPr lang="zh-CN" alt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ZKai-Z03S" pitchFamily="65" charset="-122"/>
              <a:ea typeface="FZKai-Z03S" pitchFamily="65" charset="-122"/>
              <a:cs typeface="Arial Unicode MS" pitchFamily="34" charset="-122"/>
              <a:sym typeface="+mn-ea"/>
            </a:endParaRPr>
          </a:p>
        </p:txBody>
      </p:sp>
      <p:pic>
        <p:nvPicPr>
          <p:cNvPr id="67587" name="Picture 3" descr="http://www.bible.ca/bibl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43738" y="0"/>
            <a:ext cx="2028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883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5287" y="0"/>
            <a:ext cx="95392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 Box 3"/>
          <p:cNvSpPr txBox="1"/>
          <p:nvPr/>
        </p:nvSpPr>
        <p:spPr>
          <a:xfrm>
            <a:off x="-180975" y="1341438"/>
            <a:ext cx="6265143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 作者：根据犹太人的记载，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《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撒母耳记上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》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第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25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章</a:t>
            </a:r>
            <a:r>
              <a:rPr lang="en-US" altLang="zh-CN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1</a:t>
            </a:r>
            <a:r>
              <a:rPr lang="zh-CN" altLang="en-US" sz="32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节撒母耳死之前的事是撒母耳所记，其余由先知拿单和迦得所补充。</a:t>
            </a:r>
            <a:endParaRPr lang="en-US" altLang="zh-CN" sz="3200" dirty="0" smtClean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  <p:sp>
        <p:nvSpPr>
          <p:cNvPr id="86019" name="Text Box 3"/>
          <p:cNvSpPr txBox="1"/>
          <p:nvPr/>
        </p:nvSpPr>
        <p:spPr>
          <a:xfrm>
            <a:off x="0" y="765175"/>
            <a:ext cx="6553200" cy="57990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1436370" algn="l"/>
              </a:tabLst>
            </a:pPr>
            <a:r>
              <a:rPr lang="zh-CN" altLang="en-US" sz="4400" dirty="0" smtClean="0">
                <a:solidFill>
                  <a:srgbClr val="003366"/>
                </a:solidFill>
                <a:latin typeface="文鼎粗黑－ＨＫ１" pitchFamily="34" charset="-120"/>
                <a:ea typeface="文鼎粗黑－ＨＫ１" pitchFamily="34" charset="-120"/>
              </a:rPr>
              <a:t>撒母耳记下</a:t>
            </a:r>
            <a:endParaRPr lang="zh-CN" altLang="zh-TW" sz="4400" dirty="0">
              <a:solidFill>
                <a:srgbClr val="003366"/>
              </a:solidFill>
              <a:latin typeface="文鼎粗黑－ＨＫ１" pitchFamily="34" charset="-120"/>
              <a:ea typeface="文鼎粗黑－ＨＫ１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83180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4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2095</Words>
  <Application>Microsoft Office PowerPoint</Application>
  <PresentationFormat>全屏显示(4:3)</PresentationFormat>
  <Paragraphs>104</Paragraphs>
  <Slides>25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38</vt:i4>
      </vt:variant>
      <vt:variant>
        <vt:lpstr>幻灯片标题</vt:lpstr>
      </vt:variant>
      <vt:variant>
        <vt:i4>25</vt:i4>
      </vt:variant>
    </vt:vector>
  </HeadingPairs>
  <TitlesOfParts>
    <vt:vector size="63" baseType="lpstr">
      <vt:lpstr>1_Default Design</vt:lpstr>
      <vt:lpstr>2_Default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42_Default Design</vt:lpstr>
      <vt:lpstr>44_Default Design</vt:lpstr>
      <vt:lpstr>45_Default Design</vt:lpstr>
      <vt:lpstr>46_Default Design</vt:lpstr>
      <vt:lpstr>47_Default Design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admin</cp:lastModifiedBy>
  <cp:revision>1250</cp:revision>
  <dcterms:created xsi:type="dcterms:W3CDTF">2012-02-04T15:40:00Z</dcterms:created>
  <dcterms:modified xsi:type="dcterms:W3CDTF">2019-01-14T03:42:59Z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