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56" r:id="rId2"/>
    <p:sldId id="257" r:id="rId3"/>
    <p:sldId id="258" r:id="rId4"/>
    <p:sldId id="259" r:id="rId5"/>
    <p:sldId id="260" r:id="rId6"/>
    <p:sldId id="261" r:id="rId7"/>
    <p:sldId id="263" r:id="rId8"/>
    <p:sldId id="264" r:id="rId9"/>
    <p:sldId id="270" r:id="rId10"/>
    <p:sldId id="294" r:id="rId11"/>
    <p:sldId id="291" r:id="rId12"/>
    <p:sldId id="271" r:id="rId13"/>
    <p:sldId id="300" r:id="rId14"/>
    <p:sldId id="274" r:id="rId15"/>
    <p:sldId id="295" r:id="rId16"/>
    <p:sldId id="277" r:id="rId17"/>
    <p:sldId id="306" r:id="rId18"/>
    <p:sldId id="308" r:id="rId19"/>
    <p:sldId id="301" r:id="rId20"/>
    <p:sldId id="313" r:id="rId21"/>
    <p:sldId id="302" r:id="rId22"/>
    <p:sldId id="303" r:id="rId23"/>
    <p:sldId id="310" r:id="rId24"/>
    <p:sldId id="304" r:id="rId25"/>
    <p:sldId id="281" r:id="rId26"/>
    <p:sldId id="311" r:id="rId27"/>
    <p:sldId id="290" r:id="rId28"/>
    <p:sldId id="312" r:id="rId29"/>
    <p:sldId id="305" r:id="rId30"/>
    <p:sldId id="314" r:id="rId31"/>
    <p:sldId id="275" r:id="rId32"/>
    <p:sldId id="273" r:id="rId33"/>
    <p:sldId id="279" r:id="rId34"/>
    <p:sldId id="307" r:id="rId35"/>
    <p:sldId id="280" r:id="rId36"/>
    <p:sldId id="296" r:id="rId3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024" autoAdjust="0"/>
  </p:normalViewPr>
  <p:slideViewPr>
    <p:cSldViewPr>
      <p:cViewPr varScale="1">
        <p:scale>
          <a:sx n="69" d="100"/>
          <a:sy n="69" d="100"/>
        </p:scale>
        <p:origin x="-696" y="-6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24"/>
    </p:cViewPr>
  </p:sorterViewPr>
  <p:notesViewPr>
    <p:cSldViewPr>
      <p:cViewPr varScale="1">
        <p:scale>
          <a:sx n="51" d="100"/>
          <a:sy n="51" d="100"/>
        </p:scale>
        <p:origin x="-269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7F7428-93E1-4DB5-A31A-5AAE1E0DC527}" type="doc">
      <dgm:prSet loTypeId="urn:microsoft.com/office/officeart/2005/8/layout/process1" loCatId="process" qsTypeId="urn:microsoft.com/office/officeart/2005/8/quickstyle/simple5" qsCatId="simple" csTypeId="urn:microsoft.com/office/officeart/2005/8/colors/colorful1" csCatId="colorful" phldr="1"/>
      <dgm:spPr/>
    </dgm:pt>
    <dgm:pt modelId="{6A0435CC-5839-44F6-A9EC-B361CA5D2424}">
      <dgm:prSet phldrT="[文本]"/>
      <dgm:spPr/>
      <dgm:t>
        <a:bodyPr/>
        <a:lstStyle/>
        <a:p>
          <a:r>
            <a:rPr lang="zh-CN" altLang="en-US" b="1" dirty="0" smtClean="0"/>
            <a:t>神呼召</a:t>
          </a:r>
          <a:endParaRPr lang="zh-CN" altLang="en-US" b="1" dirty="0"/>
        </a:p>
      </dgm:t>
    </dgm:pt>
    <dgm:pt modelId="{A79974BC-DB7C-476F-9ED2-5D913AA758E4}" type="parTrans" cxnId="{8B9A70EE-6EFE-4B2D-91A2-4B9C4490F2AC}">
      <dgm:prSet/>
      <dgm:spPr/>
      <dgm:t>
        <a:bodyPr/>
        <a:lstStyle/>
        <a:p>
          <a:endParaRPr lang="zh-CN" altLang="en-US" b="1"/>
        </a:p>
      </dgm:t>
    </dgm:pt>
    <dgm:pt modelId="{A6B92EE9-2952-4893-9052-237005B1F5EC}" type="sibTrans" cxnId="{8B9A70EE-6EFE-4B2D-91A2-4B9C4490F2AC}">
      <dgm:prSet/>
      <dgm:spPr/>
      <dgm:t>
        <a:bodyPr/>
        <a:lstStyle/>
        <a:p>
          <a:endParaRPr lang="zh-CN" altLang="en-US" b="1"/>
        </a:p>
      </dgm:t>
    </dgm:pt>
    <dgm:pt modelId="{5EE9E058-F74C-4BD9-B949-34D7CED884DD}">
      <dgm:prSet phldrT="[文本]"/>
      <dgm:spPr/>
      <dgm:t>
        <a:bodyPr/>
        <a:lstStyle/>
        <a:p>
          <a:r>
            <a:rPr lang="zh-CN" altLang="en-US" b="1" dirty="0" smtClean="0"/>
            <a:t>人奉献</a:t>
          </a:r>
          <a:endParaRPr lang="zh-CN" altLang="en-US" b="1" dirty="0"/>
        </a:p>
      </dgm:t>
    </dgm:pt>
    <dgm:pt modelId="{4048D265-17E8-490D-9091-654F9980F919}" type="parTrans" cxnId="{3A655BD0-DEEF-4924-BBED-676FD1D4C2D9}">
      <dgm:prSet/>
      <dgm:spPr/>
      <dgm:t>
        <a:bodyPr/>
        <a:lstStyle/>
        <a:p>
          <a:endParaRPr lang="zh-CN" altLang="en-US" b="1"/>
        </a:p>
      </dgm:t>
    </dgm:pt>
    <dgm:pt modelId="{9D01BD49-1ADD-4AE5-BE36-17AC84DBE51C}" type="sibTrans" cxnId="{3A655BD0-DEEF-4924-BBED-676FD1D4C2D9}">
      <dgm:prSet/>
      <dgm:spPr/>
      <dgm:t>
        <a:bodyPr/>
        <a:lstStyle/>
        <a:p>
          <a:endParaRPr lang="zh-CN" altLang="en-US" b="1"/>
        </a:p>
      </dgm:t>
    </dgm:pt>
    <dgm:pt modelId="{49AD39F0-8D76-4D94-9E89-3ABBC3F1B68E}">
      <dgm:prSet phldrT="[文本]"/>
      <dgm:spPr/>
      <dgm:t>
        <a:bodyPr/>
        <a:lstStyle/>
        <a:p>
          <a:r>
            <a:rPr lang="zh-CN" altLang="en-US" b="1" dirty="0" smtClean="0"/>
            <a:t>富富有余</a:t>
          </a:r>
          <a:endParaRPr lang="zh-CN" altLang="en-US" b="1" dirty="0"/>
        </a:p>
      </dgm:t>
    </dgm:pt>
    <dgm:pt modelId="{274FCE1B-7080-48A7-98E7-5CAB4E62ECE5}" type="parTrans" cxnId="{0C892F9E-4380-4742-BDC3-7B4C959A9C97}">
      <dgm:prSet/>
      <dgm:spPr/>
      <dgm:t>
        <a:bodyPr/>
        <a:lstStyle/>
        <a:p>
          <a:endParaRPr lang="zh-CN" altLang="en-US" b="1"/>
        </a:p>
      </dgm:t>
    </dgm:pt>
    <dgm:pt modelId="{49D4470E-B083-46E5-BFA5-5043DE37CEB5}" type="sibTrans" cxnId="{0C892F9E-4380-4742-BDC3-7B4C959A9C97}">
      <dgm:prSet/>
      <dgm:spPr/>
      <dgm:t>
        <a:bodyPr/>
        <a:lstStyle/>
        <a:p>
          <a:endParaRPr lang="zh-CN" altLang="en-US" b="1"/>
        </a:p>
      </dgm:t>
    </dgm:pt>
    <dgm:pt modelId="{ED528484-A2F4-460B-86A1-91DFF9CAA0DF}" type="pres">
      <dgm:prSet presAssocID="{687F7428-93E1-4DB5-A31A-5AAE1E0DC527}" presName="Name0" presStyleCnt="0">
        <dgm:presLayoutVars>
          <dgm:dir/>
          <dgm:resizeHandles val="exact"/>
        </dgm:presLayoutVars>
      </dgm:prSet>
      <dgm:spPr/>
    </dgm:pt>
    <dgm:pt modelId="{887C7B32-1DFC-45FA-8ED7-4686FD9B3345}" type="pres">
      <dgm:prSet presAssocID="{6A0435CC-5839-44F6-A9EC-B361CA5D2424}" presName="node" presStyleLbl="node1" presStyleIdx="0" presStyleCnt="3">
        <dgm:presLayoutVars>
          <dgm:bulletEnabled val="1"/>
        </dgm:presLayoutVars>
      </dgm:prSet>
      <dgm:spPr/>
      <dgm:t>
        <a:bodyPr/>
        <a:lstStyle/>
        <a:p>
          <a:endParaRPr lang="zh-CN" altLang="en-US"/>
        </a:p>
      </dgm:t>
    </dgm:pt>
    <dgm:pt modelId="{41C0D4BC-137D-4643-BE05-A651BB928DE8}" type="pres">
      <dgm:prSet presAssocID="{A6B92EE9-2952-4893-9052-237005B1F5EC}" presName="sibTrans" presStyleLbl="sibTrans2D1" presStyleIdx="0" presStyleCnt="2"/>
      <dgm:spPr/>
      <dgm:t>
        <a:bodyPr/>
        <a:lstStyle/>
        <a:p>
          <a:endParaRPr lang="zh-CN" altLang="en-US"/>
        </a:p>
      </dgm:t>
    </dgm:pt>
    <dgm:pt modelId="{640998DD-DEEA-46C8-AD67-745DEB12980C}" type="pres">
      <dgm:prSet presAssocID="{A6B92EE9-2952-4893-9052-237005B1F5EC}" presName="connectorText" presStyleLbl="sibTrans2D1" presStyleIdx="0" presStyleCnt="2"/>
      <dgm:spPr/>
      <dgm:t>
        <a:bodyPr/>
        <a:lstStyle/>
        <a:p>
          <a:endParaRPr lang="zh-CN" altLang="en-US"/>
        </a:p>
      </dgm:t>
    </dgm:pt>
    <dgm:pt modelId="{E374E714-477D-4FF8-B46F-2330D85ECEF9}" type="pres">
      <dgm:prSet presAssocID="{5EE9E058-F74C-4BD9-B949-34D7CED884DD}" presName="node" presStyleLbl="node1" presStyleIdx="1" presStyleCnt="3">
        <dgm:presLayoutVars>
          <dgm:bulletEnabled val="1"/>
        </dgm:presLayoutVars>
      </dgm:prSet>
      <dgm:spPr/>
      <dgm:t>
        <a:bodyPr/>
        <a:lstStyle/>
        <a:p>
          <a:endParaRPr lang="zh-CN" altLang="en-US"/>
        </a:p>
      </dgm:t>
    </dgm:pt>
    <dgm:pt modelId="{E955D89D-1830-4DE3-84F0-0A357C9EEC54}" type="pres">
      <dgm:prSet presAssocID="{9D01BD49-1ADD-4AE5-BE36-17AC84DBE51C}" presName="sibTrans" presStyleLbl="sibTrans2D1" presStyleIdx="1" presStyleCnt="2"/>
      <dgm:spPr/>
      <dgm:t>
        <a:bodyPr/>
        <a:lstStyle/>
        <a:p>
          <a:endParaRPr lang="zh-CN" altLang="en-US"/>
        </a:p>
      </dgm:t>
    </dgm:pt>
    <dgm:pt modelId="{33C1BAEB-2E95-4C8F-A39D-5F5807B4652C}" type="pres">
      <dgm:prSet presAssocID="{9D01BD49-1ADD-4AE5-BE36-17AC84DBE51C}" presName="connectorText" presStyleLbl="sibTrans2D1" presStyleIdx="1" presStyleCnt="2"/>
      <dgm:spPr/>
      <dgm:t>
        <a:bodyPr/>
        <a:lstStyle/>
        <a:p>
          <a:endParaRPr lang="zh-CN" altLang="en-US"/>
        </a:p>
      </dgm:t>
    </dgm:pt>
    <dgm:pt modelId="{E1DE8530-F78A-41AA-9D2C-57605235D743}" type="pres">
      <dgm:prSet presAssocID="{49AD39F0-8D76-4D94-9E89-3ABBC3F1B68E}" presName="node" presStyleLbl="node1" presStyleIdx="2" presStyleCnt="3">
        <dgm:presLayoutVars>
          <dgm:bulletEnabled val="1"/>
        </dgm:presLayoutVars>
      </dgm:prSet>
      <dgm:spPr/>
      <dgm:t>
        <a:bodyPr/>
        <a:lstStyle/>
        <a:p>
          <a:endParaRPr lang="zh-CN" altLang="en-US"/>
        </a:p>
      </dgm:t>
    </dgm:pt>
  </dgm:ptLst>
  <dgm:cxnLst>
    <dgm:cxn modelId="{0C892F9E-4380-4742-BDC3-7B4C959A9C97}" srcId="{687F7428-93E1-4DB5-A31A-5AAE1E0DC527}" destId="{49AD39F0-8D76-4D94-9E89-3ABBC3F1B68E}" srcOrd="2" destOrd="0" parTransId="{274FCE1B-7080-48A7-98E7-5CAB4E62ECE5}" sibTransId="{49D4470E-B083-46E5-BFA5-5043DE37CEB5}"/>
    <dgm:cxn modelId="{CCCB9123-6612-43F9-9C24-8AA2FC75CE56}" type="presOf" srcId="{49AD39F0-8D76-4D94-9E89-3ABBC3F1B68E}" destId="{E1DE8530-F78A-41AA-9D2C-57605235D743}" srcOrd="0" destOrd="0" presId="urn:microsoft.com/office/officeart/2005/8/layout/process1"/>
    <dgm:cxn modelId="{A4E10F62-08B5-4023-AF41-78B85AE0D963}" type="presOf" srcId="{687F7428-93E1-4DB5-A31A-5AAE1E0DC527}" destId="{ED528484-A2F4-460B-86A1-91DFF9CAA0DF}" srcOrd="0" destOrd="0" presId="urn:microsoft.com/office/officeart/2005/8/layout/process1"/>
    <dgm:cxn modelId="{3A655BD0-DEEF-4924-BBED-676FD1D4C2D9}" srcId="{687F7428-93E1-4DB5-A31A-5AAE1E0DC527}" destId="{5EE9E058-F74C-4BD9-B949-34D7CED884DD}" srcOrd="1" destOrd="0" parTransId="{4048D265-17E8-490D-9091-654F9980F919}" sibTransId="{9D01BD49-1ADD-4AE5-BE36-17AC84DBE51C}"/>
    <dgm:cxn modelId="{AFF30496-CCEB-49A5-9CFE-6ABBBF293B78}" type="presOf" srcId="{A6B92EE9-2952-4893-9052-237005B1F5EC}" destId="{640998DD-DEEA-46C8-AD67-745DEB12980C}" srcOrd="1" destOrd="0" presId="urn:microsoft.com/office/officeart/2005/8/layout/process1"/>
    <dgm:cxn modelId="{D1D4BA0A-6431-4D3C-BA22-50BD2ABD9A4D}" type="presOf" srcId="{9D01BD49-1ADD-4AE5-BE36-17AC84DBE51C}" destId="{E955D89D-1830-4DE3-84F0-0A357C9EEC54}" srcOrd="0" destOrd="0" presId="urn:microsoft.com/office/officeart/2005/8/layout/process1"/>
    <dgm:cxn modelId="{9022EF12-842C-45FF-B8C1-DCDC474430C1}" type="presOf" srcId="{5EE9E058-F74C-4BD9-B949-34D7CED884DD}" destId="{E374E714-477D-4FF8-B46F-2330D85ECEF9}" srcOrd="0" destOrd="0" presId="urn:microsoft.com/office/officeart/2005/8/layout/process1"/>
    <dgm:cxn modelId="{8B9A70EE-6EFE-4B2D-91A2-4B9C4490F2AC}" srcId="{687F7428-93E1-4DB5-A31A-5AAE1E0DC527}" destId="{6A0435CC-5839-44F6-A9EC-B361CA5D2424}" srcOrd="0" destOrd="0" parTransId="{A79974BC-DB7C-476F-9ED2-5D913AA758E4}" sibTransId="{A6B92EE9-2952-4893-9052-237005B1F5EC}"/>
    <dgm:cxn modelId="{7B421BF9-0907-4DC1-BD4A-5845ADA35163}" type="presOf" srcId="{9D01BD49-1ADD-4AE5-BE36-17AC84DBE51C}" destId="{33C1BAEB-2E95-4C8F-A39D-5F5807B4652C}" srcOrd="1" destOrd="0" presId="urn:microsoft.com/office/officeart/2005/8/layout/process1"/>
    <dgm:cxn modelId="{1BA47E13-05CB-45B4-9FEE-64D62FA05205}" type="presOf" srcId="{6A0435CC-5839-44F6-A9EC-B361CA5D2424}" destId="{887C7B32-1DFC-45FA-8ED7-4686FD9B3345}" srcOrd="0" destOrd="0" presId="urn:microsoft.com/office/officeart/2005/8/layout/process1"/>
    <dgm:cxn modelId="{BD38D39B-2476-4AF8-B5A1-6D7E7CFEC771}" type="presOf" srcId="{A6B92EE9-2952-4893-9052-237005B1F5EC}" destId="{41C0D4BC-137D-4643-BE05-A651BB928DE8}" srcOrd="0" destOrd="0" presId="urn:microsoft.com/office/officeart/2005/8/layout/process1"/>
    <dgm:cxn modelId="{2EEB654D-C2C0-4AA7-966B-FEA153BE0D0C}" type="presParOf" srcId="{ED528484-A2F4-460B-86A1-91DFF9CAA0DF}" destId="{887C7B32-1DFC-45FA-8ED7-4686FD9B3345}" srcOrd="0" destOrd="0" presId="urn:microsoft.com/office/officeart/2005/8/layout/process1"/>
    <dgm:cxn modelId="{872FEBF0-D4D4-4701-AEFD-30077C0BF008}" type="presParOf" srcId="{ED528484-A2F4-460B-86A1-91DFF9CAA0DF}" destId="{41C0D4BC-137D-4643-BE05-A651BB928DE8}" srcOrd="1" destOrd="0" presId="urn:microsoft.com/office/officeart/2005/8/layout/process1"/>
    <dgm:cxn modelId="{F14EDC28-8817-4521-ADF6-E91973818428}" type="presParOf" srcId="{41C0D4BC-137D-4643-BE05-A651BB928DE8}" destId="{640998DD-DEEA-46C8-AD67-745DEB12980C}" srcOrd="0" destOrd="0" presId="urn:microsoft.com/office/officeart/2005/8/layout/process1"/>
    <dgm:cxn modelId="{7ADED714-CF4C-478B-9927-53EF4BD56B37}" type="presParOf" srcId="{ED528484-A2F4-460B-86A1-91DFF9CAA0DF}" destId="{E374E714-477D-4FF8-B46F-2330D85ECEF9}" srcOrd="2" destOrd="0" presId="urn:microsoft.com/office/officeart/2005/8/layout/process1"/>
    <dgm:cxn modelId="{A457CFA2-0141-4388-B700-B4832DBEE212}" type="presParOf" srcId="{ED528484-A2F4-460B-86A1-91DFF9CAA0DF}" destId="{E955D89D-1830-4DE3-84F0-0A357C9EEC54}" srcOrd="3" destOrd="0" presId="urn:microsoft.com/office/officeart/2005/8/layout/process1"/>
    <dgm:cxn modelId="{9F7F7DB7-90F8-4ADE-9348-329E79B5CA6E}" type="presParOf" srcId="{E955D89D-1830-4DE3-84F0-0A357C9EEC54}" destId="{33C1BAEB-2E95-4C8F-A39D-5F5807B4652C}" srcOrd="0" destOrd="0" presId="urn:microsoft.com/office/officeart/2005/8/layout/process1"/>
    <dgm:cxn modelId="{EDAB6F13-9204-46BF-8D39-5930354095A2}" type="presParOf" srcId="{ED528484-A2F4-460B-86A1-91DFF9CAA0DF}" destId="{E1DE8530-F78A-41AA-9D2C-57605235D743}"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C7B32-1DFC-45FA-8ED7-4686FD9B3345}">
      <dsp:nvSpPr>
        <dsp:cNvPr id="0" name=""/>
        <dsp:cNvSpPr/>
      </dsp:nvSpPr>
      <dsp:spPr>
        <a:xfrm>
          <a:off x="4957" y="103444"/>
          <a:ext cx="1481677" cy="889006"/>
        </a:xfrm>
        <a:prstGeom prst="roundRect">
          <a:avLst>
            <a:gd name="adj" fmla="val 1000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t>神呼召</a:t>
          </a:r>
          <a:endParaRPr lang="zh-CN" altLang="en-US" sz="2400" b="1" kern="1200" dirty="0"/>
        </a:p>
      </dsp:txBody>
      <dsp:txXfrm>
        <a:off x="30995" y="129482"/>
        <a:ext cx="1429601" cy="836930"/>
      </dsp:txXfrm>
    </dsp:sp>
    <dsp:sp modelId="{41C0D4BC-137D-4643-BE05-A651BB928DE8}">
      <dsp:nvSpPr>
        <dsp:cNvPr id="0" name=""/>
        <dsp:cNvSpPr/>
      </dsp:nvSpPr>
      <dsp:spPr>
        <a:xfrm>
          <a:off x="1634802" y="364220"/>
          <a:ext cx="314115" cy="367455"/>
        </a:xfrm>
        <a:prstGeom prst="rightArrow">
          <a:avLst>
            <a:gd name="adj1" fmla="val 60000"/>
            <a:gd name="adj2" fmla="val 50000"/>
          </a:avLst>
        </a:prstGeom>
        <a:gradFill rotWithShape="0">
          <a:gsLst>
            <a:gs pos="0">
              <a:schemeClr val="accent2">
                <a:hueOff val="0"/>
                <a:satOff val="0"/>
                <a:lumOff val="0"/>
                <a:alphaOff val="0"/>
                <a:lumMod val="95000"/>
              </a:schemeClr>
            </a:gs>
            <a:gs pos="100000">
              <a:schemeClr val="accent2">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2">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CN" altLang="en-US" sz="1600" b="1" kern="1200"/>
        </a:p>
      </dsp:txBody>
      <dsp:txXfrm>
        <a:off x="1634802" y="437711"/>
        <a:ext cx="219881" cy="220473"/>
      </dsp:txXfrm>
    </dsp:sp>
    <dsp:sp modelId="{E374E714-477D-4FF8-B46F-2330D85ECEF9}">
      <dsp:nvSpPr>
        <dsp:cNvPr id="0" name=""/>
        <dsp:cNvSpPr/>
      </dsp:nvSpPr>
      <dsp:spPr>
        <a:xfrm>
          <a:off x="2079305" y="103444"/>
          <a:ext cx="1481677" cy="889006"/>
        </a:xfrm>
        <a:prstGeom prst="roundRect">
          <a:avLst>
            <a:gd name="adj" fmla="val 10000"/>
          </a:avLst>
        </a:prstGeom>
        <a:gradFill rotWithShape="0">
          <a:gsLst>
            <a:gs pos="0">
              <a:schemeClr val="accent3">
                <a:hueOff val="0"/>
                <a:satOff val="0"/>
                <a:lumOff val="0"/>
                <a:alphaOff val="0"/>
                <a:lumMod val="95000"/>
              </a:schemeClr>
            </a:gs>
            <a:gs pos="100000">
              <a:schemeClr val="accent3">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t>人奉献</a:t>
          </a:r>
          <a:endParaRPr lang="zh-CN" altLang="en-US" sz="2400" b="1" kern="1200" dirty="0"/>
        </a:p>
      </dsp:txBody>
      <dsp:txXfrm>
        <a:off x="2105343" y="129482"/>
        <a:ext cx="1429601" cy="836930"/>
      </dsp:txXfrm>
    </dsp:sp>
    <dsp:sp modelId="{E955D89D-1830-4DE3-84F0-0A357C9EEC54}">
      <dsp:nvSpPr>
        <dsp:cNvPr id="0" name=""/>
        <dsp:cNvSpPr/>
      </dsp:nvSpPr>
      <dsp:spPr>
        <a:xfrm>
          <a:off x="3709150" y="364220"/>
          <a:ext cx="314115" cy="367455"/>
        </a:xfrm>
        <a:prstGeom prst="rightArrow">
          <a:avLst>
            <a:gd name="adj1" fmla="val 60000"/>
            <a:gd name="adj2" fmla="val 50000"/>
          </a:avLst>
        </a:prstGeom>
        <a:gradFill rotWithShape="0">
          <a:gsLst>
            <a:gs pos="0">
              <a:schemeClr val="accent3">
                <a:hueOff val="0"/>
                <a:satOff val="0"/>
                <a:lumOff val="0"/>
                <a:alphaOff val="0"/>
                <a:lumMod val="95000"/>
              </a:schemeClr>
            </a:gs>
            <a:gs pos="100000">
              <a:schemeClr val="accent3">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zh-CN" altLang="en-US" sz="1600" b="1" kern="1200"/>
        </a:p>
      </dsp:txBody>
      <dsp:txXfrm>
        <a:off x="3709150" y="437711"/>
        <a:ext cx="219881" cy="220473"/>
      </dsp:txXfrm>
    </dsp:sp>
    <dsp:sp modelId="{E1DE8530-F78A-41AA-9D2C-57605235D743}">
      <dsp:nvSpPr>
        <dsp:cNvPr id="0" name=""/>
        <dsp:cNvSpPr/>
      </dsp:nvSpPr>
      <dsp:spPr>
        <a:xfrm>
          <a:off x="4153653" y="103444"/>
          <a:ext cx="1481677" cy="889006"/>
        </a:xfrm>
        <a:prstGeom prst="roundRect">
          <a:avLst>
            <a:gd name="adj" fmla="val 10000"/>
          </a:avLst>
        </a:prstGeom>
        <a:gradFill rotWithShape="0">
          <a:gsLst>
            <a:gs pos="0">
              <a:schemeClr val="accent4">
                <a:hueOff val="0"/>
                <a:satOff val="0"/>
                <a:lumOff val="0"/>
                <a:alphaOff val="0"/>
                <a:lumMod val="95000"/>
              </a:schemeClr>
            </a:gs>
            <a:gs pos="100000">
              <a:schemeClr val="accent4">
                <a:hueOff val="0"/>
                <a:satOff val="0"/>
                <a:lumOff val="0"/>
                <a:alphaOff val="0"/>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4">
              <a:hueOff val="0"/>
              <a:satOff val="0"/>
              <a:lumOff val="0"/>
              <a:alphaOff val="0"/>
              <a:shade val="30000"/>
              <a:satMod val="12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zh-CN" altLang="en-US" sz="2400" b="1" kern="1200" dirty="0" smtClean="0"/>
            <a:t>富富有余</a:t>
          </a:r>
          <a:endParaRPr lang="zh-CN" altLang="en-US" sz="2400" b="1" kern="1200" dirty="0"/>
        </a:p>
      </dsp:txBody>
      <dsp:txXfrm>
        <a:off x="4179691" y="129482"/>
        <a:ext cx="1429601" cy="83693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6B8107-465C-4A53-90E5-1E06E6CDB97B}" type="datetimeFigureOut">
              <a:rPr lang="zh-CN" altLang="en-US" smtClean="0"/>
              <a:t>2018/8/25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614C95-0000-4FB1-8999-E93FCF9D2612}" type="slidenum">
              <a:rPr lang="zh-CN" altLang="en-US" smtClean="0"/>
              <a:t>‹#›</a:t>
            </a:fld>
            <a:endParaRPr lang="zh-CN" altLang="en-US"/>
          </a:p>
        </p:txBody>
      </p:sp>
    </p:spTree>
    <p:extLst>
      <p:ext uri="{BB962C8B-B14F-4D97-AF65-F5344CB8AC3E}">
        <p14:creationId xmlns:p14="http://schemas.microsoft.com/office/powerpoint/2010/main" val="25370661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CC7452-3B5F-48F2-963E-4F83EB03AA59}" type="datetimeFigureOut">
              <a:rPr lang="zh-CN" altLang="en-US" smtClean="0"/>
              <a:t>2018/8/25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84B9B1-64DD-4C3B-8C5D-D483538A62BC}" type="slidenum">
              <a:rPr lang="zh-CN" altLang="en-US" smtClean="0"/>
              <a:t>‹#›</a:t>
            </a:fld>
            <a:endParaRPr lang="zh-CN" altLang="en-US"/>
          </a:p>
        </p:txBody>
      </p:sp>
    </p:spTree>
    <p:extLst>
      <p:ext uri="{BB962C8B-B14F-4D97-AF65-F5344CB8AC3E}">
        <p14:creationId xmlns:p14="http://schemas.microsoft.com/office/powerpoint/2010/main" val="1902226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引言：看到“富富有余”这个题目，不知道会不会有人想，啊呀，我好像不是这样，最近有点缺钱、或者衣柜里总是缺一件衣服，或者某些方面还缺些什么。没关系，那就请你认真听，听完你就会富富有余了。</a:t>
            </a: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a:t>
            </a:fld>
            <a:endParaRPr lang="zh-CN" altLang="en-US"/>
          </a:p>
        </p:txBody>
      </p:sp>
    </p:spTree>
    <p:extLst>
      <p:ext uri="{BB962C8B-B14F-4D97-AF65-F5344CB8AC3E}">
        <p14:creationId xmlns:p14="http://schemas.microsoft.com/office/powerpoint/2010/main" val="37537895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smtClean="0"/>
          </a:p>
        </p:txBody>
      </p:sp>
      <p:sp>
        <p:nvSpPr>
          <p:cNvPr id="4" name="灯片编号占位符 3"/>
          <p:cNvSpPr>
            <a:spLocks noGrp="1"/>
          </p:cNvSpPr>
          <p:nvPr>
            <p:ph type="sldNum" sz="quarter" idx="10"/>
          </p:nvPr>
        </p:nvSpPr>
        <p:spPr/>
        <p:txBody>
          <a:bodyPr/>
          <a:lstStyle/>
          <a:p>
            <a:fld id="{8E84B9B1-64DD-4C3B-8C5D-D483538A62BC}" type="slidenum">
              <a:rPr lang="zh-CN" altLang="en-US" smtClean="0"/>
              <a:t>20</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奉献是爱的体现。爱神爱人，才会甘心奉献。怎么才能爱神爱人？我们都知道，要接通爱的源头，就是神，要先从神那里领受爱。圣经“我们爱，因为神先爱我们”</a:t>
            </a:r>
            <a:r>
              <a:rPr lang="zh-CN" altLang="en-US" strike="sngStrike" dirty="0" smtClean="0"/>
              <a:t>（约一</a:t>
            </a:r>
            <a:r>
              <a:rPr lang="en-US" altLang="zh-CN" strike="sngStrike" dirty="0" smtClean="0"/>
              <a:t>4</a:t>
            </a:r>
            <a:r>
              <a:rPr lang="zh-CN" altLang="en-US" strike="sngStrike" dirty="0" smtClean="0"/>
              <a:t>：</a:t>
            </a:r>
            <a:r>
              <a:rPr lang="en-US" altLang="zh-CN" strike="sngStrike" dirty="0" smtClean="0"/>
              <a:t>19</a:t>
            </a:r>
            <a:r>
              <a:rPr lang="zh-CN" altLang="en-US" strike="sngStrike" dirty="0" smtClean="0"/>
              <a:t>，婚礼请柬上喜欢用）</a:t>
            </a:r>
            <a:r>
              <a:rPr lang="zh-CN" altLang="en-US" dirty="0" smtClean="0"/>
              <a:t>。</a:t>
            </a:r>
            <a:endParaRPr lang="en-US" altLang="zh-CN" dirty="0" smtClean="0"/>
          </a:p>
          <a:p>
            <a:r>
              <a:rPr lang="zh-CN" altLang="en-US" dirty="0" smtClean="0"/>
              <a:t>国外还有一句类似的话：我们给出去，是因为神先给了我们。英文：奉献给神、捐赠给人都可用给（</a:t>
            </a:r>
            <a:r>
              <a:rPr lang="en-US" altLang="zh-CN" dirty="0" smtClean="0"/>
              <a:t>give</a:t>
            </a:r>
            <a:r>
              <a:rPr lang="zh-CN" altLang="en-US" dirty="0" smtClean="0"/>
              <a:t>），约</a:t>
            </a:r>
            <a:r>
              <a:rPr lang="en-US" altLang="zh-CN" dirty="0" smtClean="0"/>
              <a:t>3</a:t>
            </a:r>
            <a:r>
              <a:rPr lang="zh-CN" altLang="en-US" dirty="0" smtClean="0"/>
              <a:t>：</a:t>
            </a:r>
            <a:r>
              <a:rPr lang="en-US" altLang="zh-CN" dirty="0" smtClean="0"/>
              <a:t>16</a:t>
            </a:r>
            <a:r>
              <a:rPr lang="zh-CN" altLang="en-US" dirty="0" smtClean="0"/>
              <a:t>赐给（</a:t>
            </a:r>
            <a:r>
              <a:rPr lang="en-US" altLang="zh-CN" dirty="0" smtClean="0"/>
              <a:t>give</a:t>
            </a:r>
            <a:r>
              <a:rPr lang="zh-CN" altLang="en-US" dirty="0" smtClean="0"/>
              <a:t>）。</a:t>
            </a:r>
            <a:endParaRPr lang="en-US" altLang="zh-CN" dirty="0" smtClean="0"/>
          </a:p>
          <a:p>
            <a:r>
              <a:rPr lang="zh-CN" altLang="en-US" dirty="0" smtClean="0"/>
              <a:t>给了我们什么呢？</a:t>
            </a:r>
            <a:r>
              <a:rPr lang="zh-CN" altLang="en-US" b="1" dirty="0" smtClean="0"/>
              <a:t>往下翻之前，我先问一下，最大、最难的奉献？</a:t>
            </a:r>
            <a:r>
              <a:rPr lang="en-US" altLang="zh-CN" dirty="0" smtClean="0"/>
              <a:t>1</a:t>
            </a:r>
            <a:r>
              <a:rPr lang="zh-CN" altLang="en-US" dirty="0" smtClean="0"/>
              <a:t>、自己的生命。耶稣代替了我们一切的祭物礼物（来</a:t>
            </a:r>
            <a:r>
              <a:rPr lang="en-US" altLang="zh-CN" dirty="0" smtClean="0"/>
              <a:t>10</a:t>
            </a:r>
            <a:r>
              <a:rPr lang="zh-CN" altLang="en-US" dirty="0" smtClean="0"/>
              <a:t>：</a:t>
            </a:r>
            <a:r>
              <a:rPr lang="en-US" altLang="zh-CN" dirty="0" smtClean="0"/>
              <a:t>5-9</a:t>
            </a:r>
            <a:r>
              <a:rPr lang="zh-CN" altLang="en-US" dirty="0" smtClean="0"/>
              <a:t>），救赎了我们。</a:t>
            </a:r>
            <a:r>
              <a:rPr lang="en-US" altLang="zh-CN" dirty="0" smtClean="0"/>
              <a:t>2</a:t>
            </a:r>
            <a:r>
              <a:rPr lang="zh-CN" altLang="en-US" dirty="0" smtClean="0"/>
              <a:t>、对很多父母来说，献出自己的生命还不是，更难的是什么？是献出自己的孩子。他们常常看孩子的生命比自己的生命更宝贵。但是天父为我们舍弃了自己的独生爱子。所以，奉献自己的生命、舍弃自己的爱子，这两种最大、最难的奉献或者舍弃，我们三位一体的神都先为我们做到了。</a:t>
            </a:r>
            <a:r>
              <a:rPr lang="en-US" altLang="zh-CN" dirty="0" smtClean="0"/>
              <a:t>3</a:t>
            </a:r>
            <a:r>
              <a:rPr lang="zh-CN" altLang="en-US" dirty="0" smtClean="0"/>
              <a:t>、最大最难的舍弃都做了，就更不用说其它</a:t>
            </a:r>
            <a:r>
              <a:rPr lang="en-US" altLang="zh-CN" dirty="0" smtClean="0"/>
              <a:t>——</a:t>
            </a:r>
            <a:r>
              <a:rPr lang="zh-CN" altLang="en-US" dirty="0" smtClean="0"/>
              <a:t>圣经说：赐万物。三个</a:t>
            </a:r>
            <a:r>
              <a:rPr lang="en-US" altLang="zh-CN" dirty="0" smtClean="0"/>
              <a:t>GIVE</a:t>
            </a:r>
            <a:r>
              <a:rPr lang="zh-CN" altLang="en-US" dirty="0" smtClean="0"/>
              <a:t>，神先给，所以我们可以给、应该给。</a:t>
            </a:r>
            <a:endParaRPr lang="en-US" altLang="zh-CN" dirty="0" smtClean="0"/>
          </a:p>
        </p:txBody>
      </p:sp>
      <p:sp>
        <p:nvSpPr>
          <p:cNvPr id="4" name="灯片编号占位符 3"/>
          <p:cNvSpPr>
            <a:spLocks noGrp="1"/>
          </p:cNvSpPr>
          <p:nvPr>
            <p:ph type="sldNum" sz="quarter" idx="10"/>
          </p:nvPr>
        </p:nvSpPr>
        <p:spPr/>
        <p:txBody>
          <a:bodyPr/>
          <a:lstStyle/>
          <a:p>
            <a:fld id="{8E84B9B1-64DD-4C3B-8C5D-D483538A62BC}" type="slidenum">
              <a:rPr lang="zh-CN" altLang="en-US" smtClean="0"/>
              <a:t>21</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大卫和众民奉献建殿材料后，大卫的祷告。可同读</a:t>
            </a:r>
            <a:r>
              <a:rPr lang="zh-CN" altLang="en-US" dirty="0" smtClean="0"/>
              <a:t>。</a:t>
            </a:r>
            <a:endParaRPr lang="en-US" altLang="zh-CN" dirty="0" smtClean="0"/>
          </a:p>
        </p:txBody>
      </p:sp>
      <p:sp>
        <p:nvSpPr>
          <p:cNvPr id="4" name="灯片编号占位符 3"/>
          <p:cNvSpPr>
            <a:spLocks noGrp="1"/>
          </p:cNvSpPr>
          <p:nvPr>
            <p:ph type="sldNum" sz="quarter" idx="10"/>
          </p:nvPr>
        </p:nvSpPr>
        <p:spPr/>
        <p:txBody>
          <a:bodyPr/>
          <a:lstStyle/>
          <a:p>
            <a:fld id="{8E84B9B1-64DD-4C3B-8C5D-D483538A62BC}" type="slidenum">
              <a:rPr lang="zh-CN" altLang="en-US" smtClean="0"/>
              <a:t>22</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我们</a:t>
            </a:r>
            <a:r>
              <a:rPr lang="zh-CN" altLang="en-US" sz="1200" b="0" i="0" kern="1200" dirty="0" smtClean="0">
                <a:solidFill>
                  <a:schemeClr val="tx1"/>
                </a:solidFill>
                <a:effectLst/>
                <a:latin typeface="+mn-lt"/>
                <a:ea typeface="+mn-ea"/>
                <a:cs typeface="+mn-cs"/>
              </a:rPr>
              <a:t>的生命是神给的，我们的一切都是神的。如果你是把收入的</a:t>
            </a:r>
            <a:r>
              <a:rPr lang="en-US" altLang="zh-CN" sz="1200" b="0" i="0" kern="1200" dirty="0" smtClean="0">
                <a:solidFill>
                  <a:schemeClr val="tx1"/>
                </a:solidFill>
                <a:effectLst/>
                <a:latin typeface="+mn-lt"/>
                <a:ea typeface="+mn-ea"/>
                <a:cs typeface="+mn-cs"/>
              </a:rPr>
              <a:t>10%</a:t>
            </a:r>
            <a:r>
              <a:rPr lang="zh-CN" altLang="en-US" sz="1200" b="0" i="0" kern="1200" dirty="0" smtClean="0">
                <a:solidFill>
                  <a:schemeClr val="tx1"/>
                </a:solidFill>
                <a:effectLst/>
                <a:latin typeface="+mn-lt"/>
                <a:ea typeface="+mn-ea"/>
                <a:cs typeface="+mn-cs"/>
              </a:rPr>
              <a:t>奉献给神，其实另外的</a:t>
            </a:r>
            <a:r>
              <a:rPr lang="en-US" altLang="zh-CN" sz="1200" b="0" i="0" kern="1200" dirty="0" smtClean="0">
                <a:solidFill>
                  <a:schemeClr val="tx1"/>
                </a:solidFill>
                <a:effectLst/>
                <a:latin typeface="+mn-lt"/>
                <a:ea typeface="+mn-ea"/>
                <a:cs typeface="+mn-cs"/>
              </a:rPr>
              <a:t>90%</a:t>
            </a:r>
            <a:r>
              <a:rPr lang="zh-CN" altLang="en-US" sz="1200" b="0" i="0" kern="1200" dirty="0" smtClean="0">
                <a:solidFill>
                  <a:schemeClr val="tx1"/>
                </a:solidFill>
                <a:effectLst/>
                <a:latin typeface="+mn-lt"/>
                <a:ea typeface="+mn-ea"/>
                <a:cs typeface="+mn-cs"/>
              </a:rPr>
              <a:t>也应奉献给神；同样，周日献给神，一至六也应献给神；全职侍奉的</a:t>
            </a:r>
            <a:r>
              <a:rPr lang="en-US" altLang="zh-CN" sz="1200" b="0" i="0" kern="1200" dirty="0" smtClean="0">
                <a:solidFill>
                  <a:schemeClr val="tx1"/>
                </a:solidFill>
                <a:effectLst/>
                <a:latin typeface="+mn-lt"/>
                <a:ea typeface="+mn-ea"/>
                <a:cs typeface="+mn-cs"/>
              </a:rPr>
              <a:t>DXJM</a:t>
            </a:r>
            <a:r>
              <a:rPr lang="zh-CN" altLang="en-US" sz="1200" b="0" i="0" kern="1200" dirty="0" smtClean="0">
                <a:solidFill>
                  <a:schemeClr val="tx1"/>
                </a:solidFill>
                <a:effectLst/>
                <a:latin typeface="+mn-lt"/>
                <a:ea typeface="+mn-ea"/>
                <a:cs typeface="+mn-cs"/>
              </a:rPr>
              <a:t>是把自己完全献给神，我们其他每一位弟兄姐妹也应当是把自己完全献给神，因为不论做什么工作、家务、学习，都应当是为主而做。</a:t>
            </a:r>
            <a:endParaRPr lang="en-US" altLang="zh-CN" sz="1200" b="0" i="0" kern="1200" dirty="0" smtClean="0">
              <a:solidFill>
                <a:schemeClr val="tx1"/>
              </a:solidFill>
              <a:effectLst/>
              <a:latin typeface="+mn-lt"/>
              <a:ea typeface="+mn-ea"/>
              <a:cs typeface="+mn-cs"/>
            </a:endParaRPr>
          </a:p>
          <a:p>
            <a:r>
              <a:rPr lang="zh-CN" altLang="en-US" sz="1200" b="0" i="0" kern="1200" dirty="0" smtClean="0">
                <a:solidFill>
                  <a:schemeClr val="tx1"/>
                </a:solidFill>
                <a:effectLst/>
                <a:latin typeface="+mn-lt"/>
                <a:ea typeface="+mn-ea"/>
                <a:cs typeface="+mn-cs"/>
              </a:rPr>
              <a:t>（或吃或喝）有时该亲近神或该为神做工的时候，我们偷懒、贪图安逸、放纵享乐、贪恋罪中之乐。不是不可以休闲娱乐。</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8E84B9B1-64DD-4C3B-8C5D-D483538A62BC}" type="slidenum">
              <a:rPr lang="zh-CN" altLang="en-US" smtClean="0"/>
              <a:t>23</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（领受之后）有时候我们觉得，这都是我靠我的能力和我的努力赚来的，是我的辛苦钱，是我的钱，当然就不太乐意奉献出去了</a:t>
            </a:r>
            <a:r>
              <a:rPr lang="zh-CN" altLang="en-US" sz="1200" b="0" i="0" kern="1200" dirty="0" smtClean="0">
                <a:solidFill>
                  <a:schemeClr val="tx1"/>
                </a:solidFill>
                <a:effectLst/>
                <a:latin typeface="+mn-lt"/>
                <a:ea typeface="+mn-ea"/>
                <a:cs typeface="+mn-cs"/>
              </a:rPr>
              <a:t>。</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8E84B9B1-64DD-4C3B-8C5D-D483538A62BC}" type="slidenum">
              <a:rPr lang="zh-CN" altLang="en-US" smtClean="0"/>
              <a:t>24</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sz="1200" b="0" i="0" kern="1200" dirty="0" smtClean="0">
                <a:solidFill>
                  <a:schemeClr val="tx1"/>
                </a:solidFill>
                <a:effectLst/>
                <a:latin typeface="+mn-lt"/>
                <a:ea typeface="+mn-ea"/>
                <a:cs typeface="+mn-cs"/>
              </a:rPr>
              <a:t>有的基督徒明白自己是上帝财富的管家：</a:t>
            </a:r>
            <a:r>
              <a:rPr lang="en-US" altLang="zh-CN" dirty="0" smtClean="0"/>
              <a:t>JC Penny</a:t>
            </a:r>
            <a:r>
              <a:rPr lang="zh-CN" altLang="en-US" dirty="0" smtClean="0"/>
              <a:t>，</a:t>
            </a:r>
            <a:r>
              <a:rPr lang="en-US" altLang="zh-CN" dirty="0" smtClean="0"/>
              <a:t>10%-》90%</a:t>
            </a:r>
            <a:r>
              <a:rPr lang="zh-CN" altLang="en-US" dirty="0" smtClean="0"/>
              <a:t>。田州企业家</a:t>
            </a:r>
            <a:r>
              <a:rPr lang="en-US" altLang="zh-CN" dirty="0" smtClean="0"/>
              <a:t>Allen</a:t>
            </a:r>
            <a:r>
              <a:rPr lang="zh-CN" altLang="en-US" dirty="0" smtClean="0"/>
              <a:t>（家族），事业开始有点起飞的时候，兄弟两人及其妻子就一起约定好，不论以后事业怎么腾飞，他们几个拿普通收入，还请员工监督。神大大祝福他们的生意，现在大概五六十岁，他们财富本来是亿万富翁，一年十几万美元，买普通品牌。家族财富捐</a:t>
            </a:r>
            <a:r>
              <a:rPr lang="en-US" altLang="zh-CN" dirty="0" smtClean="0"/>
              <a:t>99%</a:t>
            </a:r>
            <a:r>
              <a:rPr lang="zh-CN" altLang="en-US" dirty="0" smtClean="0"/>
              <a:t>，捐给主内基金会。</a:t>
            </a:r>
            <a:endParaRPr lang="en-US" altLang="zh-CN" dirty="0" smtClean="0"/>
          </a:p>
          <a:p>
            <a:r>
              <a:rPr lang="zh-CN" altLang="en-US" dirty="0" smtClean="0"/>
              <a:t>所以美国为什么这两百年来有那么多的</a:t>
            </a:r>
            <a:r>
              <a:rPr lang="en-US" altLang="zh-CN" dirty="0" smtClean="0"/>
              <a:t>XJS</a:t>
            </a:r>
            <a:r>
              <a:rPr lang="zh-CN" altLang="en-US" dirty="0" smtClean="0"/>
              <a:t>、各种各样的事工全世界为上帝做工、提供奖学金给各国的神学生去美国读神学，与背后无数</a:t>
            </a:r>
            <a:r>
              <a:rPr lang="en-US" altLang="zh-CN" dirty="0" smtClean="0"/>
              <a:t>DXJM</a:t>
            </a:r>
            <a:r>
              <a:rPr lang="zh-CN" altLang="en-US" dirty="0" smtClean="0"/>
              <a:t>奉献是分不开的，（有钱也不一定愿去，更背后都是神的呼召和供应）。现我们支持一些事工，也与大家甘心乐意的奉献分不开。</a:t>
            </a:r>
            <a:endParaRPr lang="en-US" altLang="zh-CN" sz="1200" b="0" i="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8E84B9B1-64DD-4C3B-8C5D-D483538A62BC}" type="slidenum">
              <a:rPr lang="zh-CN" altLang="en-US" smtClean="0"/>
              <a:t>25</a:t>
            </a:fld>
            <a:endParaRPr lang="zh-CN" altLang="en-US"/>
          </a:p>
        </p:txBody>
      </p:sp>
    </p:spTree>
    <p:extLst>
      <p:ext uri="{BB962C8B-B14F-4D97-AF65-F5344CB8AC3E}">
        <p14:creationId xmlns:p14="http://schemas.microsoft.com/office/powerpoint/2010/main" val="38627060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为了</a:t>
            </a:r>
            <a:r>
              <a:rPr lang="zh-CN" altLang="en-US" dirty="0" smtClean="0"/>
              <a:t>某一项事工，可能你本来乐意捐</a:t>
            </a:r>
            <a:r>
              <a:rPr lang="en-US" altLang="zh-CN" dirty="0" smtClean="0"/>
              <a:t>500</a:t>
            </a:r>
            <a:r>
              <a:rPr lang="zh-CN" altLang="en-US" dirty="0" smtClean="0"/>
              <a:t>块，但夫妻两人一商量、考虑实际情况、你配偶不想捐那么多，只愿捐</a:t>
            </a:r>
            <a:r>
              <a:rPr lang="en-US" altLang="zh-CN" dirty="0" smtClean="0"/>
              <a:t>200</a:t>
            </a:r>
            <a:r>
              <a:rPr lang="zh-CN" altLang="en-US" dirty="0" smtClean="0"/>
              <a:t>，你们共同甘心乐意</a:t>
            </a:r>
            <a:r>
              <a:rPr lang="en-US" altLang="zh-CN" dirty="0" smtClean="0"/>
              <a:t>200</a:t>
            </a:r>
            <a:r>
              <a:rPr lang="zh-CN" altLang="en-US" dirty="0" smtClean="0"/>
              <a:t>。你担心捐得不够？不，你们甘心乐意了，就不要担心不够。不要小看其它人的奉献心意。</a:t>
            </a:r>
            <a:r>
              <a:rPr lang="zh-CN" altLang="en-US" strike="sngStrike" dirty="0" smtClean="0"/>
              <a:t>如果大家都按照甘心乐意的数量，总数还不够，有可能神的心意并不是要做这件事或祂现在还没准备做这件事或时机还没到；但也可能是体现出会众不够甘心乐意。</a:t>
            </a:r>
          </a:p>
          <a:p>
            <a:r>
              <a:rPr lang="zh-CN" altLang="en-US" dirty="0" smtClean="0"/>
              <a:t>    有人说，“我已经奉献不少了”，今天这场道大概主要不是针对我的。那么是不是像那位善良慷慨的少年财主一样，主呼召你“变卖所有的分给穷人”呢？我不知道。也不一定。美国有位医生，咨询主内顾问，</a:t>
            </a:r>
            <a:r>
              <a:rPr lang="en-US" altLang="zh-CN" dirty="0" smtClean="0"/>
              <a:t>JDT</a:t>
            </a:r>
            <a:r>
              <a:rPr lang="zh-CN" altLang="en-US" dirty="0" smtClean="0"/>
              <a:t>住</a:t>
            </a:r>
            <a:r>
              <a:rPr lang="en-US" altLang="zh-CN" dirty="0" smtClean="0"/>
              <a:t>100</a:t>
            </a:r>
            <a:r>
              <a:rPr lang="zh-CN" altLang="en-US" dirty="0" smtClean="0"/>
              <a:t>万美元房子合适吗，“去寻求神的心意”，考虑卖掉奉献给神，换小的住就可以了，没卖掉，后来神呼召他们用大房子来小组，几百人信主。</a:t>
            </a: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26</a:t>
            </a:fld>
            <a:endParaRPr lang="zh-CN" altLang="en-US"/>
          </a:p>
        </p:txBody>
      </p:sp>
    </p:spTree>
    <p:extLst>
      <p:ext uri="{BB962C8B-B14F-4D97-AF65-F5344CB8AC3E}">
        <p14:creationId xmlns:p14="http://schemas.microsoft.com/office/powerpoint/2010/main" val="3862706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可</a:t>
            </a:r>
            <a:r>
              <a:rPr lang="zh-CN" altLang="en-US" dirty="0" smtClean="0"/>
              <a:t>同读。</a:t>
            </a: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27</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我现在甘心乐意了，这个心意只是来自于我吗？不，是神在我们心中动的工。就像经文中，心有所感，神的灵进入他里面，感动他。</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今日圣灵进入我们里面，才会甘心乐意地奉献。</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以色列人清晰地知道自己怎样被救出埃及，经历神的大能和慈爱，因此他们也爱神，所以能够甘心乐意奉献给神；今日我们也一样，越清晰地认识神对我们的救恩，就会越以神为乐，也会越甘心乐意将自己全然献上、为神所用。</a:t>
            </a:r>
          </a:p>
        </p:txBody>
      </p:sp>
      <p:sp>
        <p:nvSpPr>
          <p:cNvPr id="4" name="灯片编号占位符 3"/>
          <p:cNvSpPr>
            <a:spLocks noGrp="1"/>
          </p:cNvSpPr>
          <p:nvPr>
            <p:ph type="sldNum" sz="quarter" idx="10"/>
          </p:nvPr>
        </p:nvSpPr>
        <p:spPr/>
        <p:txBody>
          <a:bodyPr/>
          <a:lstStyle/>
          <a:p>
            <a:fld id="{8E84B9B1-64DD-4C3B-8C5D-D483538A62BC}" type="slidenum">
              <a:rPr lang="zh-CN" altLang="en-US" smtClean="0"/>
              <a:t>28</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29</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10</a:t>
            </a:fld>
            <a:endParaRPr lang="zh-CN" altLang="en-US"/>
          </a:p>
        </p:txBody>
      </p:sp>
    </p:spTree>
    <p:extLst>
      <p:ext uri="{BB962C8B-B14F-4D97-AF65-F5344CB8AC3E}">
        <p14:creationId xmlns:p14="http://schemas.microsoft.com/office/powerpoint/2010/main" val="5089973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这件事之前不久</a:t>
            </a:r>
            <a:r>
              <a:rPr lang="en-US" altLang="zh-CN" dirty="0" smtClean="0"/>
              <a:t>-</a:t>
            </a:r>
            <a:r>
              <a:rPr lang="zh-CN" altLang="en-US" dirty="0" smtClean="0"/>
              <a:t>铸金牛犊时刚献过金耳环，那些金子后来去哪了？磨成粉倒在水里喝了。有可能每个人喝的浓度不高，所以没事，总之损失了不少金子。</a:t>
            </a:r>
            <a:endParaRPr lang="en-US" altLang="zh-CN" dirty="0" smtClean="0"/>
          </a:p>
          <a:p>
            <a:r>
              <a:rPr lang="zh-CN" altLang="en-US" dirty="0" smtClean="0"/>
              <a:t>这次为了做会幕又献一次，竟然还够。那么这些金银铜、宝石、海狗皮、香料等等，哪里来的？他们可都是埃及的奴隶。</a:t>
            </a:r>
            <a:endParaRPr lang="en-US" altLang="zh-CN" dirty="0" smtClean="0"/>
          </a:p>
          <a:p>
            <a:r>
              <a:rPr lang="zh-CN" altLang="en-US" dirty="0" smtClean="0"/>
              <a:t>埃及邻居们给的（刚被杀长子）。</a:t>
            </a:r>
            <a:r>
              <a:rPr lang="zh-CN" altLang="en-US" sz="1200" b="0" dirty="0" smtClean="0">
                <a:solidFill>
                  <a:srgbClr val="FF0000"/>
                </a:solidFill>
                <a:latin typeface="华文楷体" pitchFamily="2" charset="-122"/>
                <a:ea typeface="华文楷体" pitchFamily="2" charset="-122"/>
              </a:rPr>
              <a:t>奴隶把奴隶主的财物夺去了，</a:t>
            </a:r>
            <a:r>
              <a:rPr lang="zh-CN" altLang="en-US" dirty="0" smtClean="0"/>
              <a:t>匪夷所思。</a:t>
            </a:r>
            <a:r>
              <a:rPr lang="en-US" altLang="zh-CN" dirty="0" smtClean="0"/>
              <a:t>1</a:t>
            </a:r>
            <a:r>
              <a:rPr lang="zh-CN" altLang="en-US" dirty="0" smtClean="0"/>
              <a:t>、</a:t>
            </a:r>
            <a:r>
              <a:rPr lang="zh-CN" altLang="en-US" sz="1200" b="1" dirty="0" smtClean="0">
                <a:solidFill>
                  <a:srgbClr val="FF0000"/>
                </a:solidFill>
                <a:latin typeface="华文楷体" pitchFamily="2" charset="-122"/>
                <a:ea typeface="华文楷体" pitchFamily="2" charset="-122"/>
              </a:rPr>
              <a:t>在埃及人眼前蒙恩</a:t>
            </a:r>
            <a:r>
              <a:rPr lang="zh-CN" altLang="en-US" sz="1200" b="0" dirty="0" smtClean="0">
                <a:solidFill>
                  <a:srgbClr val="FF0000"/>
                </a:solidFill>
                <a:latin typeface="华文楷体" pitchFamily="2" charset="-122"/>
                <a:ea typeface="华文楷体" pitchFamily="2" charset="-122"/>
              </a:rPr>
              <a:t>；</a:t>
            </a:r>
            <a:r>
              <a:rPr lang="en-US" altLang="zh-CN" sz="1200" b="0" dirty="0" smtClean="0">
                <a:solidFill>
                  <a:srgbClr val="FF0000"/>
                </a:solidFill>
                <a:latin typeface="华文楷体" pitchFamily="2" charset="-122"/>
                <a:ea typeface="华文楷体" pitchFamily="2" charset="-122"/>
              </a:rPr>
              <a:t>2</a:t>
            </a:r>
            <a:r>
              <a:rPr lang="zh-CN" altLang="en-US" sz="1200" b="0" dirty="0" smtClean="0">
                <a:solidFill>
                  <a:srgbClr val="FF0000"/>
                </a:solidFill>
                <a:latin typeface="华文楷体" pitchFamily="2" charset="-122"/>
                <a:ea typeface="华文楷体" pitchFamily="2" charset="-122"/>
              </a:rPr>
              <a:t>、埃及人畏惧或者敬重摩西（出</a:t>
            </a:r>
            <a:r>
              <a:rPr lang="en-US" altLang="zh-CN" sz="1200" b="0" dirty="0" smtClean="0">
                <a:solidFill>
                  <a:srgbClr val="FF0000"/>
                </a:solidFill>
                <a:latin typeface="华文楷体" pitchFamily="2" charset="-122"/>
                <a:ea typeface="华文楷体" pitchFamily="2" charset="-122"/>
              </a:rPr>
              <a:t>11</a:t>
            </a:r>
            <a:r>
              <a:rPr lang="zh-CN" altLang="en-US" sz="1200" b="0" dirty="0" smtClean="0">
                <a:solidFill>
                  <a:srgbClr val="FF0000"/>
                </a:solidFill>
                <a:latin typeface="华文楷体" pitchFamily="2" charset="-122"/>
                <a:ea typeface="华文楷体" pitchFamily="2" charset="-122"/>
              </a:rPr>
              <a:t>：</a:t>
            </a:r>
            <a:r>
              <a:rPr lang="en-US" altLang="zh-CN" sz="1200" b="0" dirty="0" smtClean="0">
                <a:solidFill>
                  <a:srgbClr val="FF0000"/>
                </a:solidFill>
                <a:latin typeface="华文楷体" pitchFamily="2" charset="-122"/>
                <a:ea typeface="华文楷体" pitchFamily="2" charset="-122"/>
              </a:rPr>
              <a:t>3-</a:t>
            </a:r>
            <a:r>
              <a:rPr lang="zh-CN" altLang="en-US" sz="1200" b="0" dirty="0" smtClean="0">
                <a:solidFill>
                  <a:srgbClr val="FF0000"/>
                </a:solidFill>
                <a:latin typeface="华文楷体" pitchFamily="2" charset="-122"/>
                <a:ea typeface="华文楷体" pitchFamily="2" charset="-122"/>
              </a:rPr>
              <a:t>摩西在埃及地法老臣仆和百姓的眼中看为极大）。逾越节当晚，埃及人可能这么想的：“现在我们的大儿子都死了，你们再不快走，我们其他人可能也都得死。要这些钱财有什么用？唉，你们服侍我们这么多年也不容易，拿走拿走。” 不管怎么样，请记住神是大能的就可以了。</a:t>
            </a:r>
            <a:endParaRPr lang="zh-CN" altLang="en-US" b="0"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31</a:t>
            </a:fld>
            <a:endParaRPr lang="zh-CN" altLang="en-US"/>
          </a:p>
        </p:txBody>
      </p:sp>
    </p:spTree>
    <p:extLst>
      <p:ext uri="{BB962C8B-B14F-4D97-AF65-F5344CB8AC3E}">
        <p14:creationId xmlns:p14="http://schemas.microsoft.com/office/powerpoint/2010/main" val="10495078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（第</a:t>
            </a:r>
            <a:r>
              <a:rPr lang="en-US" altLang="zh-CN" dirty="0" smtClean="0"/>
              <a:t>1</a:t>
            </a:r>
            <a:r>
              <a:rPr lang="zh-CN" altLang="en-US" dirty="0" smtClean="0"/>
              <a:t>条）我刚工作时，一弟兄（全职）向我借钱急用，卡里钱</a:t>
            </a:r>
            <a:r>
              <a:rPr lang="en-US" altLang="zh-CN" dirty="0" smtClean="0"/>
              <a:t>+</a:t>
            </a:r>
            <a:r>
              <a:rPr lang="zh-CN" altLang="en-US" dirty="0" smtClean="0"/>
              <a:t>信用卡取现额度用满，加一起，正好够，给我剩一点零头，大概一两百之类的。我不由得就觉得神真的很神奇，在这件事上给我都预备好了，也给那位弟兄预备好了。越来越多这样的经历，我就相信神的恩典一定是够用的，所以到今天，我也觉得从来没有缺乏过。</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（火焰高）建</a:t>
            </a:r>
            <a:r>
              <a:rPr lang="zh-CN" altLang="zh-CN" sz="1200" kern="1200" dirty="0" smtClean="0">
                <a:solidFill>
                  <a:schemeClr val="tx1"/>
                </a:solidFill>
                <a:effectLst/>
                <a:latin typeface="+mn-lt"/>
                <a:ea typeface="+mn-ea"/>
                <a:cs typeface="+mn-cs"/>
              </a:rPr>
              <a:t>会幕</a:t>
            </a:r>
            <a:r>
              <a:rPr lang="zh-CN" altLang="en-US" sz="1200" kern="1200" dirty="0" smtClean="0">
                <a:solidFill>
                  <a:schemeClr val="tx1"/>
                </a:solidFill>
                <a:effectLst/>
                <a:latin typeface="+mn-lt"/>
                <a:ea typeface="+mn-ea"/>
                <a:cs typeface="+mn-cs"/>
              </a:rPr>
              <a:t>、圣殿都</a:t>
            </a:r>
            <a:r>
              <a:rPr lang="zh-CN" altLang="zh-CN" sz="1200" kern="1200" dirty="0" smtClean="0">
                <a:solidFill>
                  <a:schemeClr val="tx1"/>
                </a:solidFill>
                <a:effectLst/>
                <a:latin typeface="+mn-lt"/>
                <a:ea typeface="+mn-ea"/>
                <a:cs typeface="+mn-cs"/>
              </a:rPr>
              <a:t>是艰巨的工程。如果不是百姓齐心协力，就不能建成。现在的教会与社会，也常常需要这种合作精神，否则就不能成就大事。众人同心，其力断金。何况是在神的带领之下。</a:t>
            </a:r>
            <a:r>
              <a:rPr lang="zh-CN" altLang="en-US" sz="1200" kern="1200" dirty="0" smtClean="0">
                <a:solidFill>
                  <a:schemeClr val="tx1"/>
                </a:solidFill>
                <a:effectLst/>
                <a:latin typeface="+mn-lt"/>
                <a:ea typeface="+mn-ea"/>
                <a:cs typeface="+mn-cs"/>
              </a:rPr>
              <a:t>我们经常抱怨很多困难，但其实我们靠着神也还有很大的潜力。</a:t>
            </a:r>
            <a:endParaRPr lang="en-US" altLang="zh-CN" sz="1200" kern="1200" dirty="0" smtClean="0">
              <a:solidFill>
                <a:schemeClr val="tx1"/>
              </a:solidFill>
              <a:effectLst/>
              <a:latin typeface="+mn-lt"/>
              <a:ea typeface="+mn-ea"/>
              <a:cs typeface="+mn-cs"/>
            </a:endParaRPr>
          </a:p>
          <a:p>
            <a:r>
              <a:rPr lang="zh-CN" altLang="en-US" dirty="0" smtClean="0"/>
              <a:t>（五饼二鱼）实在没钱，神都可以用神迹：五饼二鱼、寡妇油面不尽。戴德生、</a:t>
            </a:r>
            <a:r>
              <a:rPr lang="en-US" altLang="zh-CN" dirty="0" smtClean="0"/>
              <a:t>WG</a:t>
            </a:r>
            <a:r>
              <a:rPr lang="zh-CN" altLang="en-US" dirty="0" smtClean="0"/>
              <a:t>期间有些弟兄被关，姐妹养孩子，实在没下顿了，祷告，神就马上派人送来。既是神的供应，同时也是人的奉献。</a:t>
            </a:r>
            <a:endParaRPr lang="en-US" altLang="zh-CN" dirty="0" smtClean="0"/>
          </a:p>
        </p:txBody>
      </p:sp>
      <p:sp>
        <p:nvSpPr>
          <p:cNvPr id="4" name="灯片编号占位符 3"/>
          <p:cNvSpPr>
            <a:spLocks noGrp="1"/>
          </p:cNvSpPr>
          <p:nvPr>
            <p:ph type="sldNum" sz="quarter" idx="10"/>
          </p:nvPr>
        </p:nvSpPr>
        <p:spPr/>
        <p:txBody>
          <a:bodyPr/>
          <a:lstStyle/>
          <a:p>
            <a:fld id="{8E84B9B1-64DD-4C3B-8C5D-D483538A62BC}" type="slidenum">
              <a:rPr lang="zh-CN" altLang="en-US" smtClean="0"/>
              <a:t>32</a:t>
            </a:fld>
            <a:endParaRPr lang="zh-CN" altLang="en-US"/>
          </a:p>
        </p:txBody>
      </p:sp>
    </p:spTree>
    <p:extLst>
      <p:ext uri="{BB962C8B-B14F-4D97-AF65-F5344CB8AC3E}">
        <p14:creationId xmlns:p14="http://schemas.microsoft.com/office/powerpoint/2010/main" val="31584430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我们</a:t>
            </a:r>
            <a:r>
              <a:rPr lang="en-US" altLang="zh-CN" dirty="0" smtClean="0"/>
              <a:t>JH</a:t>
            </a:r>
            <a:r>
              <a:rPr lang="zh-CN" altLang="en-US" dirty="0" smtClean="0"/>
              <a:t>大家甘心奉献，富富有余：支持</a:t>
            </a:r>
            <a:r>
              <a:rPr lang="en-US" altLang="zh-CN" dirty="0" smtClean="0"/>
              <a:t>JH</a:t>
            </a:r>
            <a:r>
              <a:rPr lang="zh-CN" altLang="en-US" dirty="0" smtClean="0"/>
              <a:t>内、外各项事工，有余</a:t>
            </a:r>
            <a:r>
              <a:rPr lang="en-US" altLang="zh-CN" dirty="0" smtClean="0"/>
              <a:t>-</a:t>
            </a:r>
            <a:r>
              <a:rPr lang="zh-CN" altLang="en-US" dirty="0" smtClean="0"/>
              <a:t>突然分堂房租、装修。</a:t>
            </a:r>
            <a:endParaRPr lang="en-US" altLang="zh-CN" dirty="0" smtClean="0"/>
          </a:p>
          <a:p>
            <a:r>
              <a:rPr lang="zh-CN" altLang="en-US" dirty="0" smtClean="0"/>
              <a:t>我们今年去支教</a:t>
            </a:r>
            <a:r>
              <a:rPr lang="en-US" altLang="zh-CN" dirty="0" smtClean="0"/>
              <a:t>-</a:t>
            </a:r>
            <a:r>
              <a:rPr lang="zh-CN" altLang="en-US" dirty="0" smtClean="0"/>
              <a:t>出力。我报名，原担心教不好语数外，之前工作忙也没时间准备。结果大学生富富有余，比我更适合，我后勤，很开心。</a:t>
            </a: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33</a:t>
            </a:fld>
            <a:endParaRPr lang="zh-CN" altLang="en-US"/>
          </a:p>
        </p:txBody>
      </p:sp>
    </p:spTree>
    <p:extLst>
      <p:ext uri="{BB962C8B-B14F-4D97-AF65-F5344CB8AC3E}">
        <p14:creationId xmlns:p14="http://schemas.microsoft.com/office/powerpoint/2010/main" val="31584430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经文</a:t>
            </a:r>
            <a:r>
              <a:rPr lang="zh-CN" altLang="en-US" dirty="0" smtClean="0"/>
              <a:t>解释：画面：你甘心乐意奉献出去、交给神，借着这笔奉献，神祝福人、人称颂神</a:t>
            </a:r>
            <a:r>
              <a:rPr lang="zh-CN" altLang="en-US" dirty="0" smtClean="0"/>
              <a:t>。</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只要是奉献给神，我们的奉献就有宝贵价值，可以用在很多领域。比如听说在</a:t>
            </a:r>
            <a:r>
              <a:rPr lang="en-US" altLang="zh-CN" dirty="0" smtClean="0"/>
              <a:t>SC</a:t>
            </a:r>
            <a:r>
              <a:rPr lang="zh-CN" altLang="en-US" dirty="0" smtClean="0"/>
              <a:t>有很多</a:t>
            </a:r>
            <a:r>
              <a:rPr lang="en-US" altLang="zh-CN" dirty="0" smtClean="0"/>
              <a:t>XJS</a:t>
            </a:r>
            <a:r>
              <a:rPr lang="zh-CN" altLang="en-US" dirty="0" smtClean="0"/>
              <a:t>因为经济上缺乏支持而不得不放弃</a:t>
            </a:r>
            <a:r>
              <a:rPr lang="en-US" altLang="zh-CN" dirty="0" smtClean="0"/>
              <a:t>XJ</a:t>
            </a:r>
            <a:r>
              <a:rPr lang="zh-CN" altLang="en-US" dirty="0" smtClean="0"/>
              <a:t>。我今天并不是呼召大家一定要给</a:t>
            </a:r>
            <a:r>
              <a:rPr lang="en-US" altLang="zh-CN" dirty="0" smtClean="0"/>
              <a:t>XJS</a:t>
            </a:r>
            <a:r>
              <a:rPr lang="zh-CN" altLang="en-US" dirty="0" smtClean="0"/>
              <a:t>奉献，只是拿这个打个比方。比如支持一位全职传道人或者</a:t>
            </a:r>
            <a:r>
              <a:rPr lang="en-US" altLang="zh-CN" dirty="0" smtClean="0"/>
              <a:t>XJS</a:t>
            </a:r>
            <a:r>
              <a:rPr lang="zh-CN" altLang="en-US" dirty="0" smtClean="0"/>
              <a:t>，一群人支持他一个人或一家人的生活费，说难也不难。他一个人或者一个家庭可能就可以影响很多人，一个教会的传道人可能影响教会内外很多人；一个</a:t>
            </a:r>
            <a:r>
              <a:rPr lang="en-US" altLang="zh-CN" dirty="0" smtClean="0"/>
              <a:t>XJS</a:t>
            </a:r>
            <a:r>
              <a:rPr lang="zh-CN" altLang="en-US" dirty="0" smtClean="0"/>
              <a:t>甚至能改变一个民族。西南的傈僳族多数信，当时就是神使用富能仁带动起来的。</a:t>
            </a:r>
          </a:p>
        </p:txBody>
      </p:sp>
      <p:sp>
        <p:nvSpPr>
          <p:cNvPr id="4" name="灯片编号占位符 3"/>
          <p:cNvSpPr>
            <a:spLocks noGrp="1"/>
          </p:cNvSpPr>
          <p:nvPr>
            <p:ph type="sldNum" sz="quarter" idx="10"/>
          </p:nvPr>
        </p:nvSpPr>
        <p:spPr/>
        <p:txBody>
          <a:bodyPr/>
          <a:lstStyle/>
          <a:p>
            <a:fld id="{8E84B9B1-64DD-4C3B-8C5D-D483538A62BC}" type="slidenum">
              <a:rPr lang="zh-CN" altLang="en-US" smtClean="0"/>
              <a:t>34</a:t>
            </a:fld>
            <a:endParaRPr lang="zh-CN" altLang="en-US"/>
          </a:p>
        </p:txBody>
      </p:sp>
    </p:spTree>
    <p:extLst>
      <p:ext uri="{BB962C8B-B14F-4D97-AF65-F5344CB8AC3E}">
        <p14:creationId xmlns:p14="http://schemas.microsoft.com/office/powerpoint/2010/main" val="31584430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穷寡妇虽没说怎样，相信神必供应，在圣经中有多处神供应穷寡妇的例子；哈拿甘心乐意把自己的长子撒母耳献给神，神就又赐她三个儿子、两个女儿。</a:t>
            </a: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35</a:t>
            </a:fld>
            <a:endParaRPr lang="zh-CN" altLang="en-US"/>
          </a:p>
        </p:txBody>
      </p:sp>
    </p:spTree>
    <p:extLst>
      <p:ext uri="{BB962C8B-B14F-4D97-AF65-F5344CB8AC3E}">
        <p14:creationId xmlns:p14="http://schemas.microsoft.com/office/powerpoint/2010/main" val="31584430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zh-CN" sz="1800" dirty="0" smtClean="0">
              <a:latin typeface="微软雅黑" pitchFamily="34" charset="-122"/>
              <a:ea typeface="微软雅黑" pitchFamily="34" charset="-122"/>
            </a:endParaRPr>
          </a:p>
        </p:txBody>
      </p:sp>
      <p:sp>
        <p:nvSpPr>
          <p:cNvPr id="4" name="灯片编号占位符 3"/>
          <p:cNvSpPr>
            <a:spLocks noGrp="1"/>
          </p:cNvSpPr>
          <p:nvPr>
            <p:ph type="sldNum" sz="quarter" idx="10"/>
          </p:nvPr>
        </p:nvSpPr>
        <p:spPr/>
        <p:txBody>
          <a:bodyPr/>
          <a:lstStyle/>
          <a:p>
            <a:fld id="{8E84B9B1-64DD-4C3B-8C5D-D483538A62BC}" type="slidenum">
              <a:rPr lang="zh-CN" altLang="en-US" smtClean="0"/>
              <a:t>36</a:t>
            </a:fld>
            <a:endParaRPr lang="zh-CN" altLang="en-US"/>
          </a:p>
        </p:txBody>
      </p:sp>
    </p:spTree>
    <p:extLst>
      <p:ext uri="{BB962C8B-B14F-4D97-AF65-F5344CB8AC3E}">
        <p14:creationId xmlns:p14="http://schemas.microsoft.com/office/powerpoint/2010/main" val="50899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13</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dirty="0" smtClean="0"/>
              <a:t>1986</a:t>
            </a:r>
            <a:r>
              <a:rPr lang="zh-CN" altLang="en-US" dirty="0" smtClean="0"/>
              <a:t>年世博会，温哥华。当地一个教会联会，祷告确信神要做一件事，就是让他们接触来自全球的游客，向他们传福音。定一年支出预算，前一年收入</a:t>
            </a:r>
            <a:r>
              <a:rPr lang="en-US" altLang="zh-CN" dirty="0" smtClean="0"/>
              <a:t>9</a:t>
            </a:r>
            <a:r>
              <a:rPr lang="zh-CN" altLang="en-US" dirty="0" smtClean="0"/>
              <a:t>千，下一年预算（</a:t>
            </a:r>
            <a:r>
              <a:rPr lang="en-US" altLang="zh-CN" dirty="0" smtClean="0"/>
              <a:t>8</a:t>
            </a:r>
            <a:r>
              <a:rPr lang="zh-CN" altLang="en-US" dirty="0" smtClean="0"/>
              <a:t>千？）。根据事工预算，</a:t>
            </a:r>
            <a:r>
              <a:rPr lang="en-US" altLang="zh-CN" dirty="0" smtClean="0"/>
              <a:t>20</a:t>
            </a:r>
            <a:r>
              <a:rPr lang="zh-CN" altLang="en-US" dirty="0" smtClean="0"/>
              <a:t>万。祷告、祈求、奉献，加拿大、美、全球汇来，共</a:t>
            </a:r>
            <a:r>
              <a:rPr lang="en-US" altLang="zh-CN" dirty="0" smtClean="0"/>
              <a:t>26</a:t>
            </a:r>
            <a:r>
              <a:rPr lang="zh-CN" altLang="en-US" dirty="0" smtClean="0"/>
              <a:t>万。近</a:t>
            </a:r>
            <a:r>
              <a:rPr lang="en-US" altLang="zh-CN" dirty="0" smtClean="0"/>
              <a:t>2</a:t>
            </a:r>
            <a:r>
              <a:rPr lang="zh-CN" altLang="en-US" dirty="0" smtClean="0"/>
              <a:t>万人认识耶稣。</a:t>
            </a:r>
            <a:r>
              <a:rPr lang="en-US" altLang="zh-CN" dirty="0" smtClean="0"/>
              <a:t>——《</a:t>
            </a:r>
            <a:r>
              <a:rPr lang="zh-CN" altLang="en-US" dirty="0" smtClean="0"/>
              <a:t>不再一样</a:t>
            </a:r>
            <a:r>
              <a:rPr lang="en-US" altLang="zh-CN" dirty="0" smtClean="0"/>
              <a:t>》</a:t>
            </a:r>
            <a:r>
              <a:rPr lang="zh-CN" altLang="en-US" dirty="0" smtClean="0"/>
              <a:t>第</a:t>
            </a:r>
            <a:r>
              <a:rPr lang="en-US" altLang="zh-CN" dirty="0" smtClean="0"/>
              <a:t>1</a:t>
            </a:r>
            <a:r>
              <a:rPr lang="zh-CN" altLang="en-US" dirty="0" smtClean="0"/>
              <a:t>页</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对比：有些募捐：不是神呼召的；不甘心乐意；募的人、捐的人存不纯正的动机</a:t>
            </a:r>
            <a:r>
              <a:rPr lang="en-US" altLang="zh-CN" dirty="0" smtClean="0"/>
              <a:t>——</a:t>
            </a:r>
            <a:r>
              <a:rPr lang="zh-CN" altLang="en-US" dirty="0" smtClean="0"/>
              <a:t>结果就各种问题。</a:t>
            </a:r>
            <a:endParaRPr lang="en-US" altLang="zh-CN" dirty="0" smtClean="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14</a:t>
            </a:fld>
            <a:endParaRPr lang="zh-CN" altLang="en-US"/>
          </a:p>
        </p:txBody>
      </p:sp>
    </p:spTree>
    <p:extLst>
      <p:ext uri="{BB962C8B-B14F-4D97-AF65-F5344CB8AC3E}">
        <p14:creationId xmlns:p14="http://schemas.microsoft.com/office/powerpoint/2010/main" val="5401243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男人、女人，做金器银器、纺线织布。有智慧、会手工的弟兄姐妹，方、九。</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非洲乌干达，战火后需要重建教堂，穷、无工作，做生意的出钱、木匠出力、种蕃茄、瘸腿老太唯一的一只鸡，建成。</a:t>
            </a:r>
            <a:endParaRPr lang="en-US" altLang="zh-C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印度米佐拉姆邦（很穷），</a:t>
            </a:r>
            <a:r>
              <a:rPr lang="en-US" altLang="zh-CN" dirty="0" smtClean="0"/>
              <a:t>1910</a:t>
            </a:r>
            <a:r>
              <a:rPr lang="zh-CN" altLang="en-US" dirty="0" smtClean="0"/>
              <a:t>开始“一把米”事工，某村庄，每天做饭时抓一把米到桶里，每周带到教会奉献。鼓励捐出米支持当地的女传道人。最初教会卖米获得的第一笔收入</a:t>
            </a:r>
            <a:r>
              <a:rPr lang="en-US" altLang="zh-CN" dirty="0" smtClean="0"/>
              <a:t>1.5</a:t>
            </a:r>
            <a:r>
              <a:rPr lang="zh-CN" altLang="en-US" dirty="0" smtClean="0"/>
              <a:t>美元。到现在还有很多人很穷，是捐一把米的，有人说“只要我们每天还有吃的东西，每天就可以有东西奉献给上帝”；有人说随着上帝越来越祝福我的经济条件，我就从每次一把米增加到一杯米。后来整个地区贫富老幼几乎每个人都参与了，有的捐米、有的捐钱。当地</a:t>
            </a:r>
            <a:r>
              <a:rPr lang="en-US" altLang="zh-CN" dirty="0" smtClean="0"/>
              <a:t>95%</a:t>
            </a:r>
            <a:r>
              <a:rPr lang="zh-CN" altLang="en-US" dirty="0" smtClean="0"/>
              <a:t>的人成为基督徒，当地最大的一家教会所有堂点加起来有</a:t>
            </a:r>
            <a:r>
              <a:rPr lang="en-US" altLang="zh-CN" dirty="0" smtClean="0"/>
              <a:t>50</a:t>
            </a:r>
            <a:r>
              <a:rPr lang="zh-CN" altLang="en-US" dirty="0" smtClean="0"/>
              <a:t>万人。</a:t>
            </a:r>
            <a:r>
              <a:rPr lang="en-US" altLang="zh-CN" dirty="0" smtClean="0"/>
              <a:t>2010</a:t>
            </a:r>
            <a:r>
              <a:rPr lang="zh-CN" altLang="en-US" dirty="0" smtClean="0"/>
              <a:t>年（事工</a:t>
            </a:r>
            <a:r>
              <a:rPr lang="en-US" altLang="zh-CN" dirty="0" smtClean="0"/>
              <a:t>100</a:t>
            </a:r>
            <a:r>
              <a:rPr lang="zh-CN" altLang="en-US" dirty="0" smtClean="0"/>
              <a:t>周年庆时）收入</a:t>
            </a:r>
            <a:r>
              <a:rPr lang="en-US" altLang="zh-CN" dirty="0" smtClean="0"/>
              <a:t>150</a:t>
            </a:r>
            <a:r>
              <a:rPr lang="zh-CN" altLang="en-US" dirty="0" smtClean="0"/>
              <a:t>万美元，这几年仍在增长。支持</a:t>
            </a:r>
            <a:r>
              <a:rPr lang="en-US" altLang="zh-CN" dirty="0" smtClean="0"/>
              <a:t>1800</a:t>
            </a:r>
            <a:r>
              <a:rPr lang="zh-CN" altLang="en-US" dirty="0" smtClean="0"/>
              <a:t>名传道人和</a:t>
            </a:r>
            <a:r>
              <a:rPr lang="en-US" altLang="zh-CN" dirty="0" smtClean="0"/>
              <a:t>XJS</a:t>
            </a:r>
            <a:r>
              <a:rPr lang="zh-CN" altLang="en-US" dirty="0" smtClean="0"/>
              <a:t>，包括差派海外。</a:t>
            </a:r>
          </a:p>
        </p:txBody>
      </p:sp>
      <p:sp>
        <p:nvSpPr>
          <p:cNvPr id="4" name="灯片编号占位符 3"/>
          <p:cNvSpPr>
            <a:spLocks noGrp="1"/>
          </p:cNvSpPr>
          <p:nvPr>
            <p:ph type="sldNum" sz="quarter" idx="10"/>
          </p:nvPr>
        </p:nvSpPr>
        <p:spPr/>
        <p:txBody>
          <a:bodyPr/>
          <a:lstStyle/>
          <a:p>
            <a:fld id="{8E84B9B1-64DD-4C3B-8C5D-D483538A62BC}" type="slidenum">
              <a:rPr lang="zh-CN" altLang="en-US" smtClean="0"/>
              <a:t>15</a:t>
            </a:fld>
            <a:endParaRPr lang="zh-CN" altLang="en-US"/>
          </a:p>
        </p:txBody>
      </p:sp>
    </p:spTree>
    <p:extLst>
      <p:ext uri="{BB962C8B-B14F-4D97-AF65-F5344CB8AC3E}">
        <p14:creationId xmlns:p14="http://schemas.microsoft.com/office/powerpoint/2010/main" val="508997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（人手之后）</a:t>
            </a:r>
            <a:r>
              <a:rPr lang="zh-CN" altLang="zh-CN" sz="1200" kern="1200" dirty="0" smtClean="0">
                <a:solidFill>
                  <a:schemeClr val="tx1"/>
                </a:solidFill>
                <a:effectLst/>
                <a:latin typeface="+mn-lt"/>
                <a:ea typeface="+mn-ea"/>
                <a:cs typeface="+mn-cs"/>
              </a:rPr>
              <a:t>从神的角度来说，神不缺钱、不缺人手。但是从人的角度来看，我们也可以说很多领域都缺钱、缺人，神希望我们看到这些需要，然后甘心乐意地去奉献。</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（有份之后）祂如果要做什么事，并且呼召你参与出钱或出力，然后你甘心乐意地奉献了。然后假设</a:t>
            </a:r>
            <a:r>
              <a:rPr lang="zh-CN" altLang="en-US" sz="1200" kern="1200" dirty="0" smtClean="0">
                <a:solidFill>
                  <a:schemeClr val="tx1"/>
                </a:solidFill>
                <a:effectLst/>
                <a:latin typeface="+mn-lt"/>
                <a:ea typeface="+mn-ea"/>
                <a:cs typeface="+mn-cs"/>
              </a:rPr>
              <a:t>你看到了最后的捐赠清单，你发现要是缺了你那一份钱还就不够了，有你那份就富富有余了，哦原来祂就是希望借着你的慷慨奉献来成就祂的富富有余！所以你会怎么样，正常情况你应该会感到很荣幸、很喜悦，感谢赞美神。</a:t>
            </a:r>
            <a:endParaRPr lang="zh-CN"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反过来，神呼召你的时候，你如果不奉献，神完全可以兴起其他人来奉献，仍然富富有余，而你就在这个圣工上没分了（有点像末底改对以斯帖说的话</a:t>
            </a:r>
            <a:r>
              <a:rPr lang="en-US" altLang="zh-CN" dirty="0" smtClean="0"/>
              <a:t>……</a:t>
            </a:r>
            <a:r>
              <a:rPr lang="zh-CN" altLang="en-US" dirty="0" smtClean="0"/>
              <a:t>）。</a:t>
            </a:r>
            <a:endParaRPr lang="en-US" altLang="zh-CN" dirty="0" smtClean="0"/>
          </a:p>
          <a:p>
            <a:r>
              <a:rPr lang="zh-CN" altLang="en-US" dirty="0" smtClean="0"/>
              <a:t>（何等荣耀之后）有时我们跟哪个名人同台了、跟哪个著名专家合作了，觉得很荣耀，发个朋友圈炫耀。神人同工，何等荣耀！</a:t>
            </a:r>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16</a:t>
            </a:fld>
            <a:endParaRPr lang="zh-CN" altLang="en-US"/>
          </a:p>
        </p:txBody>
      </p:sp>
    </p:spTree>
    <p:extLst>
      <p:ext uri="{BB962C8B-B14F-4D97-AF65-F5344CB8AC3E}">
        <p14:creationId xmlns:p14="http://schemas.microsoft.com/office/powerpoint/2010/main" val="3553017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1</a:t>
            </a:r>
            <a:r>
              <a:rPr lang="zh-CN" altLang="en-US"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我今天讲这个主题，并不是因为我们要盖个新堂了，或者有什么特别的事工准备募款了，不是，至少我不知道。我讲这个</a:t>
            </a:r>
            <a:r>
              <a:rPr lang="zh-CN" altLang="zh-CN" sz="1200" kern="1200" dirty="0" smtClean="0">
                <a:solidFill>
                  <a:schemeClr val="tx1"/>
                </a:solidFill>
                <a:effectLst/>
                <a:latin typeface="+mn-lt"/>
                <a:ea typeface="+mn-ea"/>
                <a:cs typeface="+mn-cs"/>
              </a:rPr>
              <a:t>主题</a:t>
            </a:r>
            <a:r>
              <a:rPr lang="zh-CN" altLang="en-US" sz="1200" kern="1200" dirty="0" smtClean="0">
                <a:solidFill>
                  <a:schemeClr val="tx1"/>
                </a:solidFill>
                <a:effectLst/>
                <a:latin typeface="+mn-lt"/>
                <a:ea typeface="+mn-ea"/>
                <a:cs typeface="+mn-cs"/>
              </a:rPr>
              <a:t>（今年三四月读经时有感动）</a:t>
            </a:r>
            <a:r>
              <a:rPr lang="zh-CN" altLang="zh-CN" sz="1200" kern="1200" dirty="0" smtClean="0">
                <a:solidFill>
                  <a:schemeClr val="tx1"/>
                </a:solidFill>
                <a:effectLst/>
                <a:latin typeface="+mn-lt"/>
                <a:ea typeface="+mn-ea"/>
                <a:cs typeface="+mn-cs"/>
              </a:rPr>
              <a:t>是</a:t>
            </a:r>
            <a:r>
              <a:rPr lang="zh-CN" altLang="zh-CN" sz="1200" kern="1200" dirty="0" smtClean="0">
                <a:solidFill>
                  <a:schemeClr val="tx1"/>
                </a:solidFill>
                <a:effectLst/>
                <a:latin typeface="+mn-lt"/>
                <a:ea typeface="+mn-ea"/>
                <a:cs typeface="+mn-cs"/>
              </a:rPr>
              <a:t>因为：一方面，神随时可能会就某一项特别的事工呼召你参与；另一方面，即使没有针对某项特别的事工，神也在圣经中明确地呼召我们</a:t>
            </a:r>
            <a:r>
              <a:rPr lang="zh-CN" altLang="zh-CN" sz="1200" kern="1200" dirty="0" smtClean="0">
                <a:solidFill>
                  <a:schemeClr val="tx1"/>
                </a:solidFill>
                <a:effectLst/>
                <a:latin typeface="+mn-lt"/>
                <a:ea typeface="+mn-ea"/>
                <a:cs typeface="+mn-cs"/>
              </a:rPr>
              <a:t>要</a:t>
            </a:r>
            <a:r>
              <a:rPr lang="zh-CN" altLang="en-US" sz="1200" b="0"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n-lt"/>
                <a:ea typeface="+mn-ea"/>
                <a:cs typeface="+mn-cs"/>
              </a:rPr>
              <a:t>活出全然奉献的生命：</a:t>
            </a:r>
            <a:r>
              <a:rPr lang="zh-CN" altLang="zh-CN" sz="1200" kern="1200" dirty="0" smtClean="0">
                <a:solidFill>
                  <a:schemeClr val="tx1"/>
                </a:solidFill>
                <a:effectLst/>
                <a:latin typeface="+mn-lt"/>
                <a:ea typeface="+mn-ea"/>
                <a:cs typeface="+mn-cs"/>
              </a:rPr>
              <a:t>甘心</a:t>
            </a:r>
            <a:r>
              <a:rPr lang="zh-CN" altLang="zh-CN" sz="1200" kern="1200" dirty="0" smtClean="0">
                <a:solidFill>
                  <a:schemeClr val="tx1"/>
                </a:solidFill>
                <a:effectLst/>
                <a:latin typeface="+mn-lt"/>
                <a:ea typeface="+mn-ea"/>
                <a:cs typeface="+mn-cs"/>
              </a:rPr>
              <a:t>乐意地奉献、要慷慨、要顾念有需要的人、怜悯穷乏人、“不要积攒财宝在地上，要积攒财宝在天上”等等。神一直在世界各地、各个领域做工，有很多需要</a:t>
            </a:r>
            <a:r>
              <a:rPr lang="zh-CN" altLang="en-US" sz="1200" kern="1200" dirty="0" smtClean="0">
                <a:solidFill>
                  <a:schemeClr val="tx1"/>
                </a:solidFill>
                <a:effectLst/>
                <a:latin typeface="+mn-lt"/>
                <a:ea typeface="+mn-ea"/>
                <a:cs typeface="+mn-cs"/>
              </a:rPr>
              <a:t>。</a:t>
            </a:r>
            <a:r>
              <a:rPr lang="zh-CN" altLang="zh-CN" sz="1200" kern="1200" dirty="0" smtClean="0">
                <a:solidFill>
                  <a:schemeClr val="tx1"/>
                </a:solidFill>
                <a:effectLst/>
                <a:latin typeface="+mn-lt"/>
                <a:ea typeface="+mn-ea"/>
                <a:cs typeface="+mn-cs"/>
              </a:rPr>
              <a:t>所以</a:t>
            </a:r>
            <a:r>
              <a:rPr lang="zh-CN" altLang="en-US" sz="1200" kern="1200" dirty="0" smtClean="0">
                <a:solidFill>
                  <a:schemeClr val="tx1"/>
                </a:solidFill>
                <a:effectLst/>
                <a:latin typeface="+mn-lt"/>
                <a:ea typeface="+mn-ea"/>
                <a:cs typeface="+mn-cs"/>
              </a:rPr>
              <a:t>，</a:t>
            </a:r>
            <a:r>
              <a:rPr lang="zh-CN" altLang="en-US" dirty="0" smtClean="0"/>
              <a:t>有时候你可以针对某一项事工而特别奉献，更多的时候</a:t>
            </a:r>
            <a:r>
              <a:rPr lang="zh-CN" altLang="zh-CN" sz="1200" kern="1200" dirty="0" smtClean="0">
                <a:solidFill>
                  <a:schemeClr val="tx1"/>
                </a:solidFill>
                <a:effectLst/>
                <a:latin typeface="+mn-lt"/>
                <a:ea typeface="+mn-ea"/>
                <a:cs typeface="+mn-cs"/>
              </a:rPr>
              <a:t>我们可以只是把钱放心地交托给神，让神去安排。</a:t>
            </a:r>
            <a:endParaRPr lang="en-US" altLang="zh-CN"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mn-lt"/>
                <a:ea typeface="+mn-ea"/>
                <a:cs typeface="+mn-cs"/>
              </a:rPr>
              <a:t>2</a:t>
            </a:r>
            <a:r>
              <a:rPr lang="zh-CN" altLang="en-US" sz="1200" kern="1200" dirty="0" smtClean="0">
                <a:solidFill>
                  <a:schemeClr val="tx1"/>
                </a:solidFill>
                <a:effectLst/>
                <a:latin typeface="+mn-lt"/>
                <a:ea typeface="+mn-ea"/>
                <a:cs typeface="+mn-cs"/>
              </a:rPr>
              <a:t>、正常情况</a:t>
            </a:r>
            <a:r>
              <a:rPr lang="zh-CN" altLang="zh-CN" sz="1200" kern="1200" dirty="0" smtClean="0">
                <a:solidFill>
                  <a:schemeClr val="tx1"/>
                </a:solidFill>
                <a:effectLst/>
                <a:latin typeface="+mn-lt"/>
                <a:ea typeface="+mn-ea"/>
                <a:cs typeface="+mn-cs"/>
              </a:rPr>
              <a:t>你可以奉献到</a:t>
            </a:r>
            <a:r>
              <a:rPr lang="en-US" altLang="zh-CN" sz="1200" kern="1200" dirty="0" smtClean="0">
                <a:solidFill>
                  <a:schemeClr val="tx1"/>
                </a:solidFill>
                <a:effectLst/>
                <a:latin typeface="+mn-lt"/>
                <a:ea typeface="+mn-ea"/>
                <a:cs typeface="+mn-cs"/>
              </a:rPr>
              <a:t>JH</a:t>
            </a:r>
            <a:r>
              <a:rPr lang="zh-CN" altLang="zh-CN" sz="1200" kern="1200" dirty="0" smtClean="0">
                <a:solidFill>
                  <a:schemeClr val="tx1"/>
                </a:solidFill>
                <a:effectLst/>
                <a:latin typeface="+mn-lt"/>
                <a:ea typeface="+mn-ea"/>
                <a:cs typeface="+mn-cs"/>
              </a:rPr>
              <a:t>，</a:t>
            </a:r>
            <a:r>
              <a:rPr lang="zh-CN" altLang="en-US" sz="1200" kern="1200" dirty="0" smtClean="0">
                <a:solidFill>
                  <a:schemeClr val="tx1"/>
                </a:solidFill>
                <a:effectLst/>
                <a:latin typeface="+mn-lt"/>
                <a:ea typeface="+mn-ea"/>
                <a:cs typeface="+mn-cs"/>
              </a:rPr>
              <a:t>当然另外</a:t>
            </a:r>
            <a:r>
              <a:rPr lang="zh-CN" altLang="zh-CN" sz="1200" kern="1200" dirty="0" smtClean="0">
                <a:solidFill>
                  <a:schemeClr val="tx1"/>
                </a:solidFill>
                <a:effectLst/>
                <a:latin typeface="+mn-lt"/>
                <a:ea typeface="+mn-ea"/>
                <a:cs typeface="+mn-cs"/>
              </a:rPr>
              <a:t>有些也可以奉献到其它好的渠道、或者直接帮助</a:t>
            </a:r>
            <a:r>
              <a:rPr lang="zh-CN" altLang="en-US" sz="1200" kern="1200" dirty="0" smtClean="0">
                <a:solidFill>
                  <a:schemeClr val="tx1"/>
                </a:solidFill>
                <a:effectLst/>
                <a:latin typeface="+mn-lt"/>
                <a:ea typeface="+mn-ea"/>
                <a:cs typeface="+mn-cs"/>
              </a:rPr>
              <a:t>其他</a:t>
            </a:r>
            <a:r>
              <a:rPr lang="zh-CN" altLang="zh-CN" sz="1200" kern="1200" dirty="0" smtClean="0">
                <a:solidFill>
                  <a:schemeClr val="tx1"/>
                </a:solidFill>
                <a:effectLst/>
                <a:latin typeface="+mn-lt"/>
                <a:ea typeface="+mn-ea"/>
                <a:cs typeface="+mn-cs"/>
              </a:rPr>
              <a:t>肢体，都是奉献给神的。当然，有时候也需要谨慎，尽量避免你的钱稀里糊涂捐给了错误的人或事</a:t>
            </a:r>
            <a:r>
              <a:rPr lang="zh-CN" altLang="zh-CN" sz="1200" kern="1200" dirty="0" smtClean="0">
                <a:solidFill>
                  <a:schemeClr val="tx1"/>
                </a:solidFill>
                <a:effectLst/>
                <a:latin typeface="+mn-lt"/>
                <a:ea typeface="+mn-ea"/>
                <a:cs typeface="+mn-cs"/>
              </a:rPr>
              <a:t>。</a:t>
            </a:r>
            <a:endParaRPr lang="en-US" altLang="zh-CN" sz="1200" kern="1200" dirty="0" smtClean="0">
              <a:solidFill>
                <a:schemeClr val="tx1"/>
              </a:solidFill>
              <a:effectLst/>
              <a:latin typeface="+mn-lt"/>
              <a:ea typeface="+mn-ea"/>
              <a:cs typeface="+mn-cs"/>
            </a:endParaRPr>
          </a:p>
        </p:txBody>
      </p:sp>
      <p:sp>
        <p:nvSpPr>
          <p:cNvPr id="4" name="灯片编号占位符 3"/>
          <p:cNvSpPr>
            <a:spLocks noGrp="1"/>
          </p:cNvSpPr>
          <p:nvPr>
            <p:ph type="sldNum" sz="quarter" idx="10"/>
          </p:nvPr>
        </p:nvSpPr>
        <p:spPr/>
        <p:txBody>
          <a:bodyPr/>
          <a:lstStyle/>
          <a:p>
            <a:fld id="{8E84B9B1-64DD-4C3B-8C5D-D483538A62BC}" type="slidenum">
              <a:rPr lang="zh-CN" altLang="en-US" smtClean="0"/>
              <a:t>17</a:t>
            </a:fld>
            <a:endParaRPr lang="zh-CN" altLang="en-US"/>
          </a:p>
        </p:txBody>
      </p:sp>
    </p:spTree>
    <p:extLst>
      <p:ext uri="{BB962C8B-B14F-4D97-AF65-F5344CB8AC3E}">
        <p14:creationId xmlns:p14="http://schemas.microsoft.com/office/powerpoint/2010/main" val="2794246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t>神呼召弟兄姐妹捐款帮助其他有需要的肢体，也是在呼召祂的子民来建造现代版的圣殿。因为我们所有的肢体共同组成基督的身体、神的圣殿，对不对？</a:t>
            </a:r>
            <a:endParaRPr lang="en-US" altLang="zh-CN" dirty="0" smtClean="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18</a:t>
            </a:fld>
            <a:endParaRPr lang="zh-CN" altLang="en-US"/>
          </a:p>
        </p:txBody>
      </p:sp>
    </p:spTree>
    <p:extLst>
      <p:ext uri="{BB962C8B-B14F-4D97-AF65-F5344CB8AC3E}">
        <p14:creationId xmlns:p14="http://schemas.microsoft.com/office/powerpoint/2010/main" val="2794246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E84B9B1-64DD-4C3B-8C5D-D483538A62BC}" type="slidenum">
              <a:rPr lang="zh-CN" altLang="en-US" smtClean="0"/>
              <a:t>19</a:t>
            </a:fld>
            <a:endParaRPr lang="zh-CN" altLang="en-US"/>
          </a:p>
        </p:txBody>
      </p:sp>
    </p:spTree>
    <p:extLst>
      <p:ext uri="{BB962C8B-B14F-4D97-AF65-F5344CB8AC3E}">
        <p14:creationId xmlns:p14="http://schemas.microsoft.com/office/powerpoint/2010/main" val="4086800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1" name="Rectangle 10"/>
          <p:cNvSpPr/>
          <p:nvPr/>
        </p:nvSpPr>
        <p:spPr>
          <a:xfrm>
            <a:off x="0" y="2900190"/>
            <a:ext cx="9144000" cy="224331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290019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3789409"/>
            <a:ext cx="5637010" cy="66158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2" name="Title 1"/>
          <p:cNvSpPr>
            <a:spLocks noGrp="1"/>
          </p:cNvSpPr>
          <p:nvPr>
            <p:ph type="ctrTitle"/>
          </p:nvPr>
        </p:nvSpPr>
        <p:spPr>
          <a:xfrm>
            <a:off x="817582" y="2349218"/>
            <a:ext cx="7175351" cy="1344875"/>
          </a:xfrm>
          <a:effectLst/>
        </p:spPr>
        <p:txBody>
          <a:bodyPr>
            <a:noAutofit/>
          </a:bodyPr>
          <a:lstStyle>
            <a:lvl1pPr marL="640080" indent="-457200" algn="l">
              <a:defRPr sz="5400"/>
            </a:lvl1pPr>
          </a:lstStyle>
          <a:p>
            <a:r>
              <a:rPr lang="zh-CN" altLang="en-US" smtClean="0"/>
              <a:t>单击此处编辑母版标题样式</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1905000" y="548639"/>
            <a:ext cx="6400800" cy="260604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282388"/>
            <a:ext cx="2057400" cy="3928754"/>
          </a:xfrm>
          <a:effectLst/>
        </p:spPr>
        <p:txBody>
          <a:bodyPr vert="eaVert"/>
          <a:lstStyle>
            <a:lvl1pPr algn="l">
              <a:defRPr/>
            </a:lvl1pPr>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3324114" y="548640"/>
            <a:ext cx="4829287" cy="3671047"/>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8" name="Title 7"/>
          <p:cNvSpPr>
            <a:spLocks noGrp="1"/>
          </p:cNvSpPr>
          <p:nvPr>
            <p:ph type="title"/>
          </p:nvPr>
        </p:nvSpPr>
        <p:spPr/>
        <p:txBody>
          <a:bodyPr/>
          <a:lstStyle/>
          <a:p>
            <a:r>
              <a:rPr lang="zh-CN" altLang="en-US" smtClean="0"/>
              <a:t>单击此处编辑母版标题样式</a:t>
            </a:r>
            <a:endParaRPr lang="en-US"/>
          </a:p>
        </p:txBody>
      </p:sp>
      <p:sp>
        <p:nvSpPr>
          <p:cNvPr id="10" name="Content Placeholder 9"/>
          <p:cNvSpPr>
            <a:spLocks noGrp="1"/>
          </p:cNvSpPr>
          <p:nvPr>
            <p:ph sz="quarter" idx="13"/>
          </p:nvPr>
        </p:nvSpPr>
        <p:spPr>
          <a:xfrm>
            <a:off x="1143000" y="548640"/>
            <a:ext cx="6400800" cy="260604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Rectangle 6"/>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1629486"/>
            <a:ext cx="5966666" cy="1817510"/>
          </a:xfrm>
          <a:effectLst/>
        </p:spPr>
        <p:txBody>
          <a:bodyPr anchor="b"/>
          <a:lstStyle>
            <a:lvl1pPr algn="r">
              <a:defRPr sz="4600" b="1" cap="none"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022438" y="3455633"/>
            <a:ext cx="5970494" cy="626595"/>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8" name="Title 7"/>
          <p:cNvSpPr>
            <a:spLocks noGrp="1"/>
          </p:cNvSpPr>
          <p:nvPr>
            <p:ph type="title"/>
          </p:nvPr>
        </p:nvSpPr>
        <p:spPr/>
        <p:txBody>
          <a:bodyPr/>
          <a:lstStyle/>
          <a:p>
            <a:r>
              <a:rPr lang="zh-CN" altLang="en-US" smtClean="0"/>
              <a:t>单击此处编辑母版标题样式</a:t>
            </a:r>
            <a:endParaRPr lang="en-US"/>
          </a:p>
        </p:txBody>
      </p:sp>
      <p:sp>
        <p:nvSpPr>
          <p:cNvPr id="9" name="Content Placeholder 8"/>
          <p:cNvSpPr>
            <a:spLocks noGrp="1"/>
          </p:cNvSpPr>
          <p:nvPr>
            <p:ph sz="quarter" idx="13"/>
          </p:nvPr>
        </p:nvSpPr>
        <p:spPr>
          <a:xfrm>
            <a:off x="1142999" y="548639"/>
            <a:ext cx="3346704" cy="260604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548640"/>
            <a:ext cx="3346704" cy="260604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156447" y="1050245"/>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7302" y="548640"/>
            <a:ext cx="3346704" cy="47982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zh-CN" altLang="en-US" smtClean="0"/>
              <a:t>单击此处编辑母版文本样式</a:t>
            </a:r>
          </a:p>
        </p:txBody>
      </p:sp>
      <p:sp>
        <p:nvSpPr>
          <p:cNvPr id="6" name="Content Placeholder 5"/>
          <p:cNvSpPr>
            <a:spLocks noGrp="1"/>
          </p:cNvSpPr>
          <p:nvPr>
            <p:ph sz="quarter" idx="4"/>
          </p:nvPr>
        </p:nvSpPr>
        <p:spPr>
          <a:xfrm>
            <a:off x="4645025" y="1049274"/>
            <a:ext cx="3346704" cy="20574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10" name="Title 9"/>
          <p:cNvSpPr>
            <a:spLocks noGrp="1"/>
          </p:cNvSpPr>
          <p:nvPr>
            <p:ph type="title"/>
          </p:nvPr>
        </p:nvSpPr>
        <p:spPr/>
        <p:txBody>
          <a:bodyPr/>
          <a:lstStyle/>
          <a:p>
            <a:r>
              <a:rPr lang="zh-CN" altLang="en-US" smtClean="0"/>
              <a:t>单击此处编辑母版标题样式</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096" y="1657350"/>
            <a:ext cx="3636085" cy="943870"/>
          </a:xfrm>
          <a:effectLst/>
        </p:spPr>
        <p:txBody>
          <a:bodyPr anchor="b">
            <a:noAutofit/>
          </a:bodyPr>
          <a:lstStyle>
            <a:lvl1pPr marL="228600" indent="-228600" algn="l">
              <a:defRPr sz="2800" b="1">
                <a:effectLst/>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593516" y="548640"/>
            <a:ext cx="4017085" cy="3671048"/>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1075765" y="2623351"/>
            <a:ext cx="3388660" cy="16046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2900190"/>
            <a:ext cx="9144000" cy="224331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290019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1989233"/>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200150"/>
            <a:ext cx="9144000" cy="382905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857250"/>
            <a:ext cx="4114800" cy="2345855"/>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77887" y="757865"/>
            <a:ext cx="3694114" cy="1622265"/>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2018/8/25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2" name="Title 1"/>
          <p:cNvSpPr>
            <a:spLocks noGrp="1"/>
          </p:cNvSpPr>
          <p:nvPr>
            <p:ph type="title"/>
          </p:nvPr>
        </p:nvSpPr>
        <p:spPr>
          <a:xfrm>
            <a:off x="727268" y="3348316"/>
            <a:ext cx="6383538" cy="857250"/>
          </a:xfrm>
        </p:spPr>
        <p:txBody>
          <a:bodyPr anchor="b">
            <a:noAutofit/>
          </a:bodyPr>
          <a:lstStyle>
            <a:lvl1pPr algn="l">
              <a:defRPr sz="4600" b="1"/>
            </a:lvl1pPr>
          </a:lstStyle>
          <a:p>
            <a:r>
              <a:rPr lang="zh-CN" altLang="en-US" smtClean="0"/>
              <a:t>单击此处编辑母版标题样式</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3829050"/>
            <a:ext cx="9144000" cy="131445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2905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826228"/>
            <a:ext cx="9144000" cy="17145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200150"/>
            <a:ext cx="9144000" cy="382905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90" y="3279126"/>
            <a:ext cx="6512511" cy="857250"/>
          </a:xfrm>
          <a:prstGeom prst="rect">
            <a:avLst/>
          </a:prstGeom>
          <a:effectLst/>
        </p:spPr>
        <p:txBody>
          <a:bodyPr vert="horz" lIns="91440" tIns="45720" rIns="91440" bIns="45720" rtlCol="0" anchor="t" anchorCtr="0">
            <a:no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143000" y="549195"/>
            <a:ext cx="6400800" cy="260604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172200" y="4629150"/>
            <a:ext cx="2514600" cy="273844"/>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30820CF-B880-4189-942D-D702A7CBA730}" type="datetimeFigureOut">
              <a:rPr lang="zh-CN" altLang="en-US" smtClean="0"/>
              <a:t>2018/8/25</a:t>
            </a:fld>
            <a:endParaRPr lang="zh-CN" altLang="en-US"/>
          </a:p>
        </p:txBody>
      </p:sp>
      <p:sp>
        <p:nvSpPr>
          <p:cNvPr id="5" name="Footer Placeholder 4"/>
          <p:cNvSpPr>
            <a:spLocks noGrp="1"/>
          </p:cNvSpPr>
          <p:nvPr>
            <p:ph type="ftr" sz="quarter" idx="3"/>
          </p:nvPr>
        </p:nvSpPr>
        <p:spPr>
          <a:xfrm>
            <a:off x="457200" y="4629150"/>
            <a:ext cx="3352801" cy="273844"/>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zh-CN" altLang="en-US"/>
          </a:p>
        </p:txBody>
      </p:sp>
      <p:sp>
        <p:nvSpPr>
          <p:cNvPr id="6" name="Slide Number Placeholder 5"/>
          <p:cNvSpPr>
            <a:spLocks noGrp="1"/>
          </p:cNvSpPr>
          <p:nvPr>
            <p:ph type="sldNum" sz="quarter" idx="4"/>
          </p:nvPr>
        </p:nvSpPr>
        <p:spPr>
          <a:xfrm>
            <a:off x="3810000" y="4629150"/>
            <a:ext cx="1828800" cy="273844"/>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1371600" y="3435846"/>
            <a:ext cx="6400800" cy="768103"/>
          </a:xfrm>
        </p:spPr>
        <p:txBody>
          <a:bodyPr>
            <a:normAutofit/>
          </a:bodyPr>
          <a:lstStyle/>
          <a:p>
            <a:pPr algn="ctr"/>
            <a:r>
              <a:rPr lang="en-US" altLang="zh-CN" sz="2800" dirty="0" smtClean="0">
                <a:latin typeface="微软雅黑" pitchFamily="34" charset="-122"/>
                <a:ea typeface="微软雅黑" pitchFamily="34" charset="-122"/>
              </a:rPr>
              <a:t>2018</a:t>
            </a:r>
            <a:r>
              <a:rPr lang="zh-CN" altLang="en-US" sz="2800" dirty="0" smtClean="0">
                <a:latin typeface="微软雅黑" pitchFamily="34" charset="-122"/>
                <a:ea typeface="微软雅黑" pitchFamily="34" charset="-122"/>
              </a:rPr>
              <a:t>年</a:t>
            </a:r>
            <a:r>
              <a:rPr lang="en-US" altLang="zh-CN" sz="2800" dirty="0" smtClean="0">
                <a:latin typeface="微软雅黑" pitchFamily="34" charset="-122"/>
                <a:ea typeface="微软雅黑" pitchFamily="34" charset="-122"/>
              </a:rPr>
              <a:t>8</a:t>
            </a:r>
            <a:r>
              <a:rPr lang="zh-CN" altLang="en-US" sz="2800" dirty="0" smtClean="0">
                <a:latin typeface="微软雅黑" pitchFamily="34" charset="-122"/>
                <a:ea typeface="微软雅黑" pitchFamily="34" charset="-122"/>
              </a:rPr>
              <a:t>月</a:t>
            </a:r>
            <a:r>
              <a:rPr lang="en-US" altLang="zh-CN" sz="2800" dirty="0" smtClean="0">
                <a:latin typeface="微软雅黑" pitchFamily="34" charset="-122"/>
                <a:ea typeface="微软雅黑" pitchFamily="34" charset="-122"/>
              </a:rPr>
              <a:t>26</a:t>
            </a:r>
            <a:r>
              <a:rPr lang="zh-CN" altLang="en-US" sz="2800" dirty="0" smtClean="0">
                <a:latin typeface="微软雅黑" pitchFamily="34" charset="-122"/>
                <a:ea typeface="微软雅黑" pitchFamily="34" charset="-122"/>
              </a:rPr>
              <a:t>日</a:t>
            </a:r>
            <a:endParaRPr lang="zh-CN" altLang="en-US" sz="2800" dirty="0">
              <a:latin typeface="微软雅黑" pitchFamily="34" charset="-122"/>
              <a:ea typeface="微软雅黑" pitchFamily="34" charset="-122"/>
            </a:endParaRPr>
          </a:p>
        </p:txBody>
      </p:sp>
      <p:sp>
        <p:nvSpPr>
          <p:cNvPr id="4" name="副标题 2"/>
          <p:cNvSpPr txBox="1">
            <a:spLocks/>
          </p:cNvSpPr>
          <p:nvPr/>
        </p:nvSpPr>
        <p:spPr>
          <a:xfrm>
            <a:off x="1259632" y="771550"/>
            <a:ext cx="6400800" cy="1800200"/>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sz="1400" kern="1200">
                <a:solidFill>
                  <a:schemeClr val="tx1">
                    <a:tint val="75000"/>
                  </a:schemeClr>
                </a:solidFill>
                <a:latin typeface="+mn-lt"/>
                <a:ea typeface="+mn-ea"/>
                <a:cs typeface="+mn-cs"/>
              </a:defRPr>
            </a:lvl9pPr>
          </a:lstStyle>
          <a:p>
            <a:pPr algn="ctr">
              <a:lnSpc>
                <a:spcPct val="150000"/>
              </a:lnSpc>
            </a:pPr>
            <a:r>
              <a:rPr lang="zh-CN" altLang="en-US" sz="4400" b="1" dirty="0">
                <a:latin typeface="微软雅黑" pitchFamily="34" charset="-122"/>
                <a:ea typeface="微软雅黑" pitchFamily="34" charset="-122"/>
              </a:rPr>
              <a:t>出埃及</a:t>
            </a:r>
            <a:r>
              <a:rPr lang="zh-CN" altLang="en-US" sz="4400" b="1" dirty="0" smtClean="0">
                <a:latin typeface="微软雅黑" pitchFamily="34" charset="-122"/>
                <a:ea typeface="微软雅黑" pitchFamily="34" charset="-122"/>
              </a:rPr>
              <a:t>记 </a:t>
            </a:r>
            <a:r>
              <a:rPr lang="en-US" altLang="zh-CN" sz="4400" b="1" dirty="0" smtClean="0">
                <a:latin typeface="微软雅黑" pitchFamily="34" charset="-122"/>
                <a:ea typeface="微软雅黑" pitchFamily="34" charset="-122"/>
              </a:rPr>
              <a:t>35:4 - 36:7</a:t>
            </a:r>
            <a:r>
              <a:rPr lang="en-US" altLang="zh-CN" sz="4000" dirty="0">
                <a:latin typeface="微软雅黑" pitchFamily="34" charset="-122"/>
                <a:ea typeface="微软雅黑" pitchFamily="34" charset="-122"/>
              </a:rPr>
              <a:t/>
            </a:r>
            <a:br>
              <a:rPr lang="en-US" altLang="zh-CN" sz="4000" dirty="0">
                <a:latin typeface="微软雅黑" pitchFamily="34" charset="-122"/>
                <a:ea typeface="微软雅黑" pitchFamily="34" charset="-122"/>
              </a:rPr>
            </a:br>
            <a:r>
              <a:rPr lang="zh-CN" altLang="en-US" sz="3600" b="1" dirty="0" smtClean="0">
                <a:latin typeface="微软雅黑" pitchFamily="34" charset="-122"/>
                <a:ea typeface="微软雅黑" pitchFamily="34" charset="-122"/>
              </a:rPr>
              <a:t>富富有余</a:t>
            </a:r>
            <a:endParaRPr lang="zh-CN" altLang="en-US" sz="3600" b="1" dirty="0">
              <a:latin typeface="微软雅黑" pitchFamily="34" charset="-122"/>
              <a:ea typeface="微软雅黑" pitchFamily="34" charset="-122"/>
            </a:endParaRPr>
          </a:p>
        </p:txBody>
      </p:sp>
    </p:spTree>
    <p:extLst>
      <p:ext uri="{BB962C8B-B14F-4D97-AF65-F5344CB8AC3E}">
        <p14:creationId xmlns:p14="http://schemas.microsoft.com/office/powerpoint/2010/main" val="2592898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1619672" y="1275606"/>
            <a:ext cx="6480720" cy="2606040"/>
          </a:xfrm>
        </p:spPr>
        <p:txBody>
          <a:bodyPr>
            <a:normAutofit/>
          </a:bodyPr>
          <a:lstStyle/>
          <a:p>
            <a:pPr>
              <a:lnSpc>
                <a:spcPct val="150000"/>
              </a:lnSpc>
            </a:pPr>
            <a:r>
              <a:rPr lang="en-US" altLang="zh-CN" sz="2800" b="1" dirty="0" smtClean="0">
                <a:latin typeface="微软雅黑" pitchFamily="34" charset="-122"/>
                <a:ea typeface="微软雅黑" pitchFamily="34" charset="-122"/>
              </a:rPr>
              <a:t>1. </a:t>
            </a:r>
            <a:r>
              <a:rPr lang="zh-CN" altLang="en-US" sz="2800" b="1" dirty="0" smtClean="0">
                <a:latin typeface="微软雅黑" pitchFamily="34" charset="-122"/>
                <a:ea typeface="微软雅黑" pitchFamily="34" charset="-122"/>
              </a:rPr>
              <a:t>神的呼召</a:t>
            </a:r>
            <a:endParaRPr lang="en-US" altLang="zh-CN" sz="2800" b="1" dirty="0" smtClean="0">
              <a:latin typeface="微软雅黑" pitchFamily="34" charset="-122"/>
              <a:ea typeface="微软雅黑" pitchFamily="34" charset="-122"/>
            </a:endParaRPr>
          </a:p>
          <a:p>
            <a:pPr>
              <a:lnSpc>
                <a:spcPct val="150000"/>
              </a:lnSpc>
            </a:pPr>
            <a:r>
              <a:rPr lang="en-US" altLang="zh-CN" sz="2800" b="1" dirty="0" smtClean="0">
                <a:latin typeface="微软雅黑" pitchFamily="34" charset="-122"/>
                <a:ea typeface="微软雅黑" pitchFamily="34" charset="-122"/>
              </a:rPr>
              <a:t>2. </a:t>
            </a:r>
            <a:r>
              <a:rPr lang="zh-CN" altLang="en-US" sz="2800" b="1" dirty="0" smtClean="0">
                <a:latin typeface="微软雅黑" pitchFamily="34" charset="-122"/>
                <a:ea typeface="微软雅黑" pitchFamily="34" charset="-122"/>
              </a:rPr>
              <a:t>神百姓的回应</a:t>
            </a:r>
            <a:endParaRPr lang="en-US" altLang="zh-CN" sz="2800" b="1" dirty="0" smtClean="0">
              <a:latin typeface="微软雅黑" pitchFamily="34" charset="-122"/>
              <a:ea typeface="微软雅黑" pitchFamily="34" charset="-122"/>
            </a:endParaRPr>
          </a:p>
          <a:p>
            <a:pPr>
              <a:lnSpc>
                <a:spcPct val="150000"/>
              </a:lnSpc>
            </a:pPr>
            <a:r>
              <a:rPr lang="en-US" altLang="zh-CN" sz="2800" b="1" dirty="0" smtClean="0">
                <a:latin typeface="微软雅黑" pitchFamily="34" charset="-122"/>
                <a:ea typeface="微软雅黑" pitchFamily="34" charset="-122"/>
              </a:rPr>
              <a:t>3. </a:t>
            </a:r>
            <a:r>
              <a:rPr lang="zh-CN" altLang="en-US" sz="2800" b="1" dirty="0" smtClean="0">
                <a:latin typeface="微软雅黑" pitchFamily="34" charset="-122"/>
                <a:ea typeface="微软雅黑" pitchFamily="34" charset="-122"/>
              </a:rPr>
              <a:t>结果</a:t>
            </a:r>
            <a:endParaRPr lang="en-US" altLang="zh-CN" sz="2800" dirty="0" smtClean="0">
              <a:latin typeface="微软雅黑" pitchFamily="34" charset="-122"/>
              <a:ea typeface="微软雅黑" pitchFamily="34" charset="-122"/>
            </a:endParaRPr>
          </a:p>
        </p:txBody>
      </p:sp>
      <p:sp>
        <p:nvSpPr>
          <p:cNvPr id="5" name="标题 1"/>
          <p:cNvSpPr>
            <a:spLocks noGrp="1"/>
          </p:cNvSpPr>
          <p:nvPr>
            <p:ph type="title"/>
          </p:nvPr>
        </p:nvSpPr>
        <p:spPr>
          <a:xfrm>
            <a:off x="467544" y="51470"/>
            <a:ext cx="7560840" cy="857250"/>
          </a:xfrm>
        </p:spPr>
        <p:txBody>
          <a:bodyPr/>
          <a:lstStyle/>
          <a:p>
            <a:pPr marL="0" indent="0" algn="ctr">
              <a:buNone/>
            </a:pPr>
            <a:r>
              <a:rPr lang="zh-CN" altLang="en-US" dirty="0" smtClean="0"/>
              <a:t>提纲</a:t>
            </a:r>
            <a:endParaRPr lang="zh-CN" altLang="en-US" dirty="0"/>
          </a:p>
        </p:txBody>
      </p:sp>
    </p:spTree>
    <p:extLst>
      <p:ext uri="{BB962C8B-B14F-4D97-AF65-F5344CB8AC3E}">
        <p14:creationId xmlns:p14="http://schemas.microsoft.com/office/powerpoint/2010/main" val="29352502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123478"/>
            <a:ext cx="8208912" cy="4392488"/>
          </a:xfrm>
        </p:spPr>
        <p:txBody>
          <a:bodyPr>
            <a:noAutofit/>
          </a:bodyPr>
          <a:lstStyle/>
          <a:p>
            <a:pPr marL="45720" indent="0">
              <a:lnSpc>
                <a:spcPct val="120000"/>
              </a:lnSpc>
              <a:buNone/>
            </a:pPr>
            <a:r>
              <a:rPr lang="en-US" altLang="zh-CN" sz="2400" dirty="0">
                <a:solidFill>
                  <a:srgbClr val="0070C0"/>
                </a:solidFill>
                <a:latin typeface="华文琥珀" pitchFamily="2" charset="-122"/>
                <a:ea typeface="华文琥珀" pitchFamily="2" charset="-122"/>
              </a:rPr>
              <a:t>1.</a:t>
            </a:r>
            <a:r>
              <a:rPr lang="zh-CN" altLang="en-US" sz="2400" dirty="0">
                <a:solidFill>
                  <a:srgbClr val="0070C0"/>
                </a:solidFill>
                <a:latin typeface="华文琥珀" pitchFamily="2" charset="-122"/>
                <a:ea typeface="华文琥珀" pitchFamily="2" charset="-122"/>
              </a:rPr>
              <a:t>神的呼召：</a:t>
            </a:r>
            <a:r>
              <a:rPr lang="zh-CN" altLang="en-US" dirty="0" smtClean="0">
                <a:latin typeface="微软雅黑" pitchFamily="34" charset="-122"/>
                <a:ea typeface="微软雅黑" pitchFamily="34" charset="-122"/>
              </a:rPr>
              <a:t>摩</a:t>
            </a:r>
            <a:r>
              <a:rPr lang="zh-CN" altLang="en-US" dirty="0">
                <a:latin typeface="微软雅黑" pitchFamily="34" charset="-122"/>
                <a:ea typeface="微软雅黑" pitchFamily="34" charset="-122"/>
              </a:rPr>
              <a:t>西对以色列全会众说</a:t>
            </a:r>
            <a:r>
              <a:rPr lang="zh-CN" altLang="en-US" dirty="0" smtClean="0">
                <a:latin typeface="微软雅黑" pitchFamily="34" charset="-122"/>
                <a:ea typeface="微软雅黑" pitchFamily="34" charset="-122"/>
              </a:rPr>
              <a:t>：“</a:t>
            </a:r>
            <a:r>
              <a:rPr lang="zh-CN" altLang="en-US" dirty="0" smtClean="0">
                <a:solidFill>
                  <a:srgbClr val="FF0000"/>
                </a:solidFill>
                <a:latin typeface="微软雅黑" pitchFamily="34" charset="-122"/>
                <a:ea typeface="微软雅黑" pitchFamily="34" charset="-122"/>
              </a:rPr>
              <a:t>耶和华</a:t>
            </a:r>
            <a:r>
              <a:rPr lang="zh-CN" altLang="en-US" dirty="0">
                <a:solidFill>
                  <a:srgbClr val="FF0000"/>
                </a:solidFill>
                <a:latin typeface="微软雅黑" pitchFamily="34" charset="-122"/>
                <a:ea typeface="微软雅黑" pitchFamily="34" charset="-122"/>
              </a:rPr>
              <a:t>所吩咐的是这样</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a:t>
            </a:r>
            <a:r>
              <a:rPr lang="zh-CN" altLang="en-US" dirty="0" smtClean="0">
                <a:solidFill>
                  <a:srgbClr val="FF0000"/>
                </a:solidFill>
                <a:latin typeface="微软雅黑" pitchFamily="34" charset="-122"/>
                <a:ea typeface="微软雅黑" pitchFamily="34" charset="-122"/>
              </a:rPr>
              <a:t>凡</a:t>
            </a:r>
            <a:r>
              <a:rPr lang="zh-CN" altLang="en-US" dirty="0">
                <a:solidFill>
                  <a:srgbClr val="FF0000"/>
                </a:solidFill>
                <a:latin typeface="微软雅黑" pitchFamily="34" charset="-122"/>
                <a:ea typeface="微软雅黑" pitchFamily="34" charset="-122"/>
              </a:rPr>
              <a:t>乐意献的可以拿耶和华的礼物来</a:t>
            </a:r>
            <a:r>
              <a:rPr lang="zh-CN" altLang="en-US" dirty="0">
                <a:latin typeface="微软雅黑" pitchFamily="34" charset="-122"/>
                <a:ea typeface="微软雅黑" pitchFamily="34" charset="-122"/>
              </a:rPr>
              <a:t>，</a:t>
            </a:r>
            <a:r>
              <a:rPr lang="en-US" altLang="zh-CN" dirty="0">
                <a:latin typeface="微软雅黑" pitchFamily="34" charset="-122"/>
                <a:ea typeface="微软雅黑" pitchFamily="34" charset="-122"/>
              </a:rPr>
              <a:t>…… </a:t>
            </a:r>
            <a:r>
              <a:rPr lang="zh-CN" altLang="en-US" dirty="0">
                <a:latin typeface="微软雅黑" pitchFamily="34" charset="-122"/>
                <a:ea typeface="微软雅黑" pitchFamily="34" charset="-122"/>
              </a:rPr>
              <a:t>你们</a:t>
            </a:r>
            <a:r>
              <a:rPr lang="zh-CN" altLang="en-US" dirty="0">
                <a:latin typeface="微软雅黑" pitchFamily="34" charset="-122"/>
                <a:ea typeface="微软雅黑" pitchFamily="34" charset="-122"/>
              </a:rPr>
              <a:t>中间</a:t>
            </a:r>
            <a:r>
              <a:rPr lang="zh-CN" altLang="en-US" dirty="0">
                <a:solidFill>
                  <a:srgbClr val="FF0000"/>
                </a:solidFill>
                <a:latin typeface="微软雅黑" pitchFamily="34" charset="-122"/>
                <a:ea typeface="微软雅黑" pitchFamily="34" charset="-122"/>
              </a:rPr>
              <a:t>凡心里有智慧的</a:t>
            </a:r>
            <a:r>
              <a:rPr lang="zh-CN" altLang="en-US" dirty="0">
                <a:solidFill>
                  <a:srgbClr val="FF0000"/>
                </a:solidFill>
                <a:latin typeface="微软雅黑" pitchFamily="34" charset="-122"/>
                <a:ea typeface="微软雅黑" pitchFamily="34" charset="-122"/>
              </a:rPr>
              <a:t>都要来做耶和华一切所吩咐</a:t>
            </a:r>
            <a:r>
              <a:rPr lang="zh-CN" altLang="en-US" dirty="0" smtClean="0">
                <a:solidFill>
                  <a:srgbClr val="FF0000"/>
                </a:solidFill>
                <a:latin typeface="微软雅黑" pitchFamily="34" charset="-122"/>
                <a:ea typeface="微软雅黑" pitchFamily="34" charset="-122"/>
              </a:rPr>
              <a:t>的</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a:t>
            </a:r>
            <a:r>
              <a:rPr lang="en-US" altLang="zh-CN" baseline="30000" dirty="0" smtClean="0">
                <a:latin typeface="微软雅黑" pitchFamily="34" charset="-122"/>
                <a:ea typeface="微软雅黑" pitchFamily="34" charset="-122"/>
              </a:rPr>
              <a:t> </a:t>
            </a:r>
            <a:endParaRPr lang="en-US" altLang="zh-CN" baseline="30000" dirty="0" smtClean="0">
              <a:latin typeface="微软雅黑" pitchFamily="34" charset="-122"/>
              <a:ea typeface="微软雅黑" pitchFamily="34" charset="-122"/>
            </a:endParaRPr>
          </a:p>
          <a:p>
            <a:pPr marL="45720" indent="0">
              <a:lnSpc>
                <a:spcPct val="120000"/>
              </a:lnSpc>
              <a:buNone/>
            </a:pPr>
            <a:r>
              <a:rPr lang="en-US" altLang="zh-CN" sz="2400" dirty="0">
                <a:solidFill>
                  <a:srgbClr val="0070C0"/>
                </a:solidFill>
                <a:latin typeface="华文琥珀" pitchFamily="2" charset="-122"/>
                <a:ea typeface="华文琥珀" pitchFamily="2" charset="-122"/>
              </a:rPr>
              <a:t>2.</a:t>
            </a:r>
            <a:r>
              <a:rPr lang="zh-CN" altLang="en-US" sz="2400" dirty="0">
                <a:solidFill>
                  <a:srgbClr val="0070C0"/>
                </a:solidFill>
                <a:latin typeface="华文琥珀" pitchFamily="2" charset="-122"/>
                <a:ea typeface="华文琥珀" pitchFamily="2" charset="-122"/>
              </a:rPr>
              <a:t>神百姓的回应（神在人心中动工） ：</a:t>
            </a:r>
            <a:r>
              <a:rPr lang="zh-CN" altLang="en-US" dirty="0" smtClean="0">
                <a:latin typeface="微软雅黑" pitchFamily="34" charset="-122"/>
                <a:ea typeface="微软雅黑" pitchFamily="34" charset="-122"/>
              </a:rPr>
              <a:t>以色列</a:t>
            </a:r>
            <a:r>
              <a:rPr lang="zh-CN" altLang="en-US" dirty="0">
                <a:latin typeface="微软雅黑" pitchFamily="34" charset="-122"/>
                <a:ea typeface="微软雅黑" pitchFamily="34" charset="-122"/>
              </a:rPr>
              <a:t>人，无论男女，凡</a:t>
            </a:r>
            <a:r>
              <a:rPr lang="zh-CN" altLang="en-US" dirty="0">
                <a:solidFill>
                  <a:srgbClr val="FF0000"/>
                </a:solidFill>
                <a:latin typeface="微软雅黑" pitchFamily="34" charset="-122"/>
                <a:ea typeface="微软雅黑" pitchFamily="34" charset="-122"/>
              </a:rPr>
              <a:t>甘心乐意献礼物</a:t>
            </a:r>
            <a:r>
              <a:rPr lang="zh-CN" altLang="en-US" dirty="0">
                <a:latin typeface="微软雅黑" pitchFamily="34" charset="-122"/>
                <a:ea typeface="微软雅黑" pitchFamily="34" charset="-122"/>
              </a:rPr>
              <a:t>给耶和华的，都将礼物</a:t>
            </a:r>
            <a:r>
              <a:rPr lang="zh-CN" altLang="en-US" dirty="0" smtClean="0">
                <a:latin typeface="微软雅黑" pitchFamily="34" charset="-122"/>
                <a:ea typeface="微软雅黑" pitchFamily="34" charset="-122"/>
              </a:rPr>
              <a:t>拿来。</a:t>
            </a:r>
            <a:r>
              <a:rPr lang="en-US" altLang="zh-CN" dirty="0" smtClean="0">
                <a:latin typeface="微软雅黑" pitchFamily="34" charset="-122"/>
                <a:ea typeface="微软雅黑" pitchFamily="34" charset="-122"/>
              </a:rPr>
              <a:t>……</a:t>
            </a:r>
            <a:r>
              <a:rPr lang="zh-CN" altLang="en-US" dirty="0">
                <a:solidFill>
                  <a:srgbClr val="FF0000"/>
                </a:solidFill>
                <a:latin typeface="微软雅黑" pitchFamily="34" charset="-122"/>
                <a:ea typeface="微软雅黑" pitchFamily="34" charset="-122"/>
              </a:rPr>
              <a:t>凡有智慧、心里受感</a:t>
            </a:r>
            <a:r>
              <a:rPr lang="zh-CN" altLang="en-US" dirty="0">
                <a:latin typeface="微软雅黑" pitchFamily="34" charset="-122"/>
                <a:ea typeface="微软雅黑" pitchFamily="34" charset="-122"/>
              </a:rPr>
              <a:t>的妇女就纺山羊</a:t>
            </a:r>
            <a:r>
              <a:rPr lang="zh-CN" altLang="en-US" dirty="0" smtClean="0">
                <a:latin typeface="微软雅黑" pitchFamily="34" charset="-122"/>
                <a:ea typeface="微软雅黑" pitchFamily="34" charset="-122"/>
              </a:rPr>
              <a:t>毛。</a:t>
            </a:r>
            <a:r>
              <a:rPr lang="en-US" altLang="zh-CN" dirty="0" smtClean="0">
                <a:latin typeface="微软雅黑" pitchFamily="34" charset="-122"/>
                <a:ea typeface="微软雅黑" pitchFamily="34" charset="-122"/>
              </a:rPr>
              <a:t>……</a:t>
            </a:r>
            <a:r>
              <a:rPr lang="zh-CN" altLang="en-US" dirty="0">
                <a:latin typeface="微软雅黑" pitchFamily="34" charset="-122"/>
                <a:ea typeface="微软雅黑" pitchFamily="34" charset="-122"/>
              </a:rPr>
              <a:t>又</a:t>
            </a:r>
            <a:r>
              <a:rPr lang="zh-CN" altLang="en-US" dirty="0">
                <a:solidFill>
                  <a:srgbClr val="FF0000"/>
                </a:solidFill>
                <a:latin typeface="微软雅黑" pitchFamily="34" charset="-122"/>
                <a:ea typeface="微软雅黑" pitchFamily="34" charset="-122"/>
              </a:rPr>
              <a:t>以　神的灵充满了他</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a:t>
            </a:r>
            <a:r>
              <a:rPr lang="zh-CN" altLang="en-US" dirty="0" smtClean="0">
                <a:solidFill>
                  <a:srgbClr val="FF0000"/>
                </a:solidFill>
                <a:latin typeface="微软雅黑" pitchFamily="34" charset="-122"/>
                <a:ea typeface="微软雅黑" pitchFamily="34" charset="-122"/>
              </a:rPr>
              <a:t>使他们的心满有智慧</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凡</a:t>
            </a:r>
            <a:r>
              <a:rPr lang="zh-CN" altLang="en-US" dirty="0" smtClean="0">
                <a:solidFill>
                  <a:srgbClr val="FF0000"/>
                </a:solidFill>
                <a:latin typeface="微软雅黑" pitchFamily="34" charset="-122"/>
                <a:ea typeface="微软雅黑" pitchFamily="34" charset="-122"/>
              </a:rPr>
              <a:t>耶和华赐他心里有智慧、而且受感</a:t>
            </a:r>
            <a:r>
              <a:rPr lang="zh-CN" altLang="en-US" dirty="0" smtClean="0">
                <a:latin typeface="微软雅黑" pitchFamily="34" charset="-122"/>
                <a:ea typeface="微软雅黑" pitchFamily="34" charset="-122"/>
              </a:rPr>
              <a:t>前来做这工的，</a:t>
            </a:r>
            <a:r>
              <a:rPr lang="en-US" altLang="zh-CN" dirty="0" smtClean="0">
                <a:latin typeface="微软雅黑" pitchFamily="34" charset="-122"/>
                <a:ea typeface="微软雅黑" pitchFamily="34" charset="-122"/>
              </a:rPr>
              <a:t>……</a:t>
            </a:r>
            <a:endParaRPr lang="en-US" altLang="zh-CN" dirty="0" smtClean="0">
              <a:latin typeface="微软雅黑" pitchFamily="34" charset="-122"/>
              <a:ea typeface="微软雅黑" pitchFamily="34" charset="-122"/>
            </a:endParaRPr>
          </a:p>
          <a:p>
            <a:pPr marL="45720" indent="0">
              <a:lnSpc>
                <a:spcPct val="120000"/>
              </a:lnSpc>
              <a:buNone/>
            </a:pPr>
            <a:r>
              <a:rPr lang="en-US" altLang="zh-CN" sz="2400" dirty="0">
                <a:solidFill>
                  <a:srgbClr val="0070C0"/>
                </a:solidFill>
                <a:latin typeface="华文琥珀" pitchFamily="2" charset="-122"/>
                <a:ea typeface="华文琥珀" pitchFamily="2" charset="-122"/>
              </a:rPr>
              <a:t>3.</a:t>
            </a:r>
            <a:r>
              <a:rPr lang="zh-CN" altLang="en-US" sz="2400" dirty="0">
                <a:solidFill>
                  <a:srgbClr val="0070C0"/>
                </a:solidFill>
                <a:latin typeface="华文琥珀" pitchFamily="2" charset="-122"/>
                <a:ea typeface="华文琥珀" pitchFamily="2" charset="-122"/>
              </a:rPr>
              <a:t>结果</a:t>
            </a:r>
            <a:r>
              <a:rPr lang="zh-CN" altLang="en-US" sz="2400" dirty="0">
                <a:solidFill>
                  <a:srgbClr val="0070C0"/>
                </a:solidFill>
                <a:latin typeface="华文琥珀" pitchFamily="2" charset="-122"/>
                <a:ea typeface="华文琥珀" pitchFamily="2" charset="-122"/>
              </a:rPr>
              <a:t>：</a:t>
            </a:r>
            <a:r>
              <a:rPr lang="zh-CN" altLang="en-US" dirty="0" smtClean="0">
                <a:latin typeface="微软雅黑" pitchFamily="34" charset="-122"/>
                <a:ea typeface="微软雅黑" pitchFamily="34" charset="-122"/>
              </a:rPr>
              <a:t>百姓</a:t>
            </a:r>
            <a:r>
              <a:rPr lang="zh-CN" altLang="en-US" dirty="0">
                <a:latin typeface="微软雅黑" pitchFamily="34" charset="-122"/>
                <a:ea typeface="微软雅黑" pitchFamily="34" charset="-122"/>
              </a:rPr>
              <a:t>为耶和华吩咐使用之工所拿来的，</a:t>
            </a:r>
            <a:r>
              <a:rPr lang="zh-CN" altLang="en-US" dirty="0" smtClean="0">
                <a:solidFill>
                  <a:srgbClr val="FF0000"/>
                </a:solidFill>
                <a:latin typeface="微软雅黑" pitchFamily="34" charset="-122"/>
                <a:ea typeface="微软雅黑" pitchFamily="34" charset="-122"/>
              </a:rPr>
              <a:t>富富有余</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一切的工</a:t>
            </a:r>
            <a:r>
              <a:rPr lang="zh-CN" altLang="en-US" dirty="0" smtClean="0">
                <a:solidFill>
                  <a:srgbClr val="FF0000"/>
                </a:solidFill>
                <a:latin typeface="微软雅黑" pitchFamily="34" charset="-122"/>
                <a:ea typeface="微软雅黑" pitchFamily="34" charset="-122"/>
              </a:rPr>
              <a:t>都作成了</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39</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43</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a:t>
            </a:r>
            <a:r>
              <a:rPr lang="zh-CN" altLang="en-US" dirty="0" smtClean="0">
                <a:solidFill>
                  <a:srgbClr val="FF0000"/>
                </a:solidFill>
                <a:latin typeface="微软雅黑" pitchFamily="34" charset="-122"/>
                <a:ea typeface="微软雅黑" pitchFamily="34" charset="-122"/>
              </a:rPr>
              <a:t>耶和华的荣光就充满了帐幕</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40</a:t>
            </a:r>
            <a:r>
              <a:rPr lang="zh-CN" altLang="en-US" dirty="0" smtClean="0">
                <a:latin typeface="微软雅黑" pitchFamily="34" charset="-122"/>
                <a:ea typeface="微软雅黑" pitchFamily="34" charset="-122"/>
              </a:rPr>
              <a:t>：</a:t>
            </a:r>
            <a:r>
              <a:rPr lang="en-US" altLang="zh-CN" dirty="0" smtClean="0">
                <a:latin typeface="微软雅黑" pitchFamily="34" charset="-122"/>
                <a:ea typeface="微软雅黑" pitchFamily="34" charset="-122"/>
              </a:rPr>
              <a:t>34</a:t>
            </a:r>
            <a:r>
              <a:rPr lang="zh-CN" altLang="en-US" dirty="0" smtClean="0">
                <a:latin typeface="微软雅黑" pitchFamily="34" charset="-122"/>
                <a:ea typeface="微软雅黑" pitchFamily="34" charset="-122"/>
              </a:rPr>
              <a:t>）。</a:t>
            </a:r>
            <a:endParaRPr lang="zh-CN" altLang="en-US" dirty="0">
              <a:latin typeface="微软雅黑" pitchFamily="34" charset="-122"/>
              <a:ea typeface="微软雅黑" pitchFamily="34" charset="-122"/>
            </a:endParaRPr>
          </a:p>
        </p:txBody>
      </p:sp>
    </p:spTree>
    <p:extLst>
      <p:ext uri="{BB962C8B-B14F-4D97-AF65-F5344CB8AC3E}">
        <p14:creationId xmlns:p14="http://schemas.microsoft.com/office/powerpoint/2010/main" val="1088481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51470"/>
            <a:ext cx="7560840" cy="857250"/>
          </a:xfrm>
        </p:spPr>
        <p:txBody>
          <a:bodyPr/>
          <a:lstStyle/>
          <a:p>
            <a:pPr marL="0" indent="0" algn="l">
              <a:buNone/>
            </a:pPr>
            <a:r>
              <a:rPr lang="zh-CN" altLang="en-US" dirty="0" smtClean="0"/>
              <a:t>经文</a:t>
            </a:r>
            <a:r>
              <a:rPr lang="zh-CN" altLang="en-US" dirty="0" smtClean="0"/>
              <a:t>主题</a:t>
            </a:r>
            <a:endParaRPr lang="zh-CN" altLang="en-US" dirty="0"/>
          </a:p>
        </p:txBody>
      </p:sp>
      <p:sp>
        <p:nvSpPr>
          <p:cNvPr id="3" name="内容占位符 2"/>
          <p:cNvSpPr>
            <a:spLocks noGrp="1"/>
          </p:cNvSpPr>
          <p:nvPr>
            <p:ph sz="quarter" idx="13"/>
          </p:nvPr>
        </p:nvSpPr>
        <p:spPr>
          <a:xfrm>
            <a:off x="1043608" y="1059582"/>
            <a:ext cx="7344816" cy="2606040"/>
          </a:xfrm>
        </p:spPr>
        <p:txBody>
          <a:bodyPr>
            <a:normAutofit/>
          </a:bodyPr>
          <a:lstStyle/>
          <a:p>
            <a:r>
              <a:rPr lang="zh-CN" altLang="en-US" sz="2800" dirty="0" smtClean="0">
                <a:latin typeface="微软雅黑" pitchFamily="34" charset="-122"/>
                <a:ea typeface="微软雅黑" pitchFamily="34" charset="-122"/>
              </a:rPr>
              <a:t>神要做的事，祂常常喜欢呼召人参与其中，并甘心</a:t>
            </a:r>
            <a:r>
              <a:rPr lang="zh-CN" altLang="en-US" sz="2800" dirty="0">
                <a:latin typeface="微软雅黑" pitchFamily="34" charset="-122"/>
                <a:ea typeface="微软雅黑" pitchFamily="34" charset="-122"/>
              </a:rPr>
              <a:t>乐意</a:t>
            </a:r>
            <a:r>
              <a:rPr lang="zh-CN" altLang="en-US" sz="2800" dirty="0" smtClean="0">
                <a:latin typeface="微软雅黑" pitchFamily="34" charset="-122"/>
                <a:ea typeface="微软雅黑" pitchFamily="34" charset="-122"/>
              </a:rPr>
              <a:t>地奉献；</a:t>
            </a:r>
            <a:endParaRPr lang="en-US" altLang="zh-CN" sz="2800" dirty="0" smtClean="0">
              <a:latin typeface="微软雅黑" pitchFamily="34" charset="-122"/>
              <a:ea typeface="微软雅黑" pitchFamily="34" charset="-122"/>
            </a:endParaRPr>
          </a:p>
          <a:p>
            <a:r>
              <a:rPr lang="zh-CN" altLang="en-US" sz="2800" dirty="0" smtClean="0">
                <a:latin typeface="微软雅黑" pitchFamily="34" charset="-122"/>
                <a:ea typeface="微软雅黑" pitchFamily="34" charset="-122"/>
              </a:rPr>
              <a:t>当人甘心乐意地奉献时，会发现神早已预备，且富富有余。</a:t>
            </a:r>
            <a:endParaRPr lang="zh-CN" altLang="en-US" sz="2800" dirty="0">
              <a:latin typeface="微软雅黑" pitchFamily="34" charset="-122"/>
              <a:ea typeface="微软雅黑" pitchFamily="34" charset="-122"/>
            </a:endParaRPr>
          </a:p>
        </p:txBody>
      </p:sp>
      <p:graphicFrame>
        <p:nvGraphicFramePr>
          <p:cNvPr id="4" name="图示 3"/>
          <p:cNvGraphicFramePr/>
          <p:nvPr>
            <p:extLst>
              <p:ext uri="{D42A27DB-BD31-4B8C-83A1-F6EECF244321}">
                <p14:modId xmlns:p14="http://schemas.microsoft.com/office/powerpoint/2010/main" val="2825750078"/>
              </p:ext>
            </p:extLst>
          </p:nvPr>
        </p:nvGraphicFramePr>
        <p:xfrm>
          <a:off x="1691680" y="3003798"/>
          <a:ext cx="5640288" cy="10958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559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635646"/>
            <a:ext cx="7920880" cy="1289298"/>
          </a:xfrm>
        </p:spPr>
        <p:txBody>
          <a:bodyPr/>
          <a:lstStyle/>
          <a:p>
            <a:pPr marL="0" indent="0" algn="ctr">
              <a:buNone/>
            </a:pPr>
            <a:r>
              <a:rPr lang="en-US" altLang="zh-CN" dirty="0" smtClean="0"/>
              <a:t>1</a:t>
            </a:r>
            <a:r>
              <a:rPr lang="en-US" altLang="zh-CN" dirty="0"/>
              <a:t>. </a:t>
            </a:r>
            <a:r>
              <a:rPr lang="zh-CN" altLang="en-US" dirty="0"/>
              <a:t>神的呼召</a:t>
            </a:r>
          </a:p>
        </p:txBody>
      </p:sp>
    </p:spTree>
    <p:extLst>
      <p:ext uri="{BB962C8B-B14F-4D97-AF65-F5344CB8AC3E}">
        <p14:creationId xmlns:p14="http://schemas.microsoft.com/office/powerpoint/2010/main" val="685699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51470"/>
            <a:ext cx="6512511" cy="857250"/>
          </a:xfrm>
        </p:spPr>
        <p:txBody>
          <a:bodyPr/>
          <a:lstStyle/>
          <a:p>
            <a:pPr marL="0" indent="0" algn="l">
              <a:buNone/>
            </a:pPr>
            <a:r>
              <a:rPr lang="zh-CN" altLang="en-US" dirty="0" smtClean="0"/>
              <a:t>神</a:t>
            </a:r>
            <a:r>
              <a:rPr lang="zh-CN" altLang="en-US" dirty="0"/>
              <a:t>要做的</a:t>
            </a:r>
            <a:r>
              <a:rPr lang="zh-CN" altLang="en-US" dirty="0" smtClean="0"/>
              <a:t>事</a:t>
            </a:r>
            <a:endParaRPr lang="zh-CN" altLang="en-US" dirty="0"/>
          </a:p>
        </p:txBody>
      </p:sp>
      <p:graphicFrame>
        <p:nvGraphicFramePr>
          <p:cNvPr id="4" name="表格 3"/>
          <p:cNvGraphicFramePr>
            <a:graphicFrameLocks noGrp="1"/>
          </p:cNvGraphicFramePr>
          <p:nvPr>
            <p:extLst>
              <p:ext uri="{D42A27DB-BD31-4B8C-83A1-F6EECF244321}">
                <p14:modId xmlns:p14="http://schemas.microsoft.com/office/powerpoint/2010/main" val="1209075668"/>
              </p:ext>
            </p:extLst>
          </p:nvPr>
        </p:nvGraphicFramePr>
        <p:xfrm>
          <a:off x="1259632" y="1203598"/>
          <a:ext cx="6624736" cy="2664296"/>
        </p:xfrm>
        <a:graphic>
          <a:graphicData uri="http://schemas.openxmlformats.org/drawingml/2006/table">
            <a:tbl>
              <a:tblPr firstRow="1" bandRow="1">
                <a:tableStyleId>{5C22544A-7EE6-4342-B048-85BDC9FD1C3A}</a:tableStyleId>
              </a:tblPr>
              <a:tblGrid>
                <a:gridCol w="936104"/>
                <a:gridCol w="2880320"/>
                <a:gridCol w="2808312"/>
              </a:tblGrid>
              <a:tr h="666074">
                <a:tc>
                  <a:txBody>
                    <a:bodyPr/>
                    <a:lstStyle/>
                    <a:p>
                      <a:pPr algn="ctr"/>
                      <a:endParaRPr lang="zh-CN" altLang="en-US" sz="2400" b="0" dirty="0">
                        <a:latin typeface="微软雅黑" pitchFamily="34" charset="-122"/>
                        <a:ea typeface="微软雅黑" pitchFamily="34" charset="-122"/>
                      </a:endParaRPr>
                    </a:p>
                  </a:txBody>
                  <a:tcPr/>
                </a:tc>
                <a:tc>
                  <a:txBody>
                    <a:bodyPr/>
                    <a:lstStyle/>
                    <a:p>
                      <a:pPr algn="ctr"/>
                      <a:r>
                        <a:rPr lang="zh-CN" altLang="en-US" sz="2400" b="0" dirty="0" smtClean="0">
                          <a:latin typeface="微软雅黑" pitchFamily="34" charset="-122"/>
                          <a:ea typeface="微软雅黑" pitchFamily="34" charset="-122"/>
                        </a:rPr>
                        <a:t>神要做的事</a:t>
                      </a:r>
                      <a:endParaRPr lang="zh-CN" altLang="en-US" sz="2400" b="0" dirty="0">
                        <a:latin typeface="微软雅黑" pitchFamily="34" charset="-122"/>
                        <a:ea typeface="微软雅黑" pitchFamily="34" charset="-122"/>
                      </a:endParaRPr>
                    </a:p>
                  </a:txBody>
                  <a:tcPr/>
                </a:tc>
                <a:tc>
                  <a:txBody>
                    <a:bodyPr/>
                    <a:lstStyle/>
                    <a:p>
                      <a:pPr algn="ctr"/>
                      <a:r>
                        <a:rPr lang="zh-CN" altLang="en-US" sz="2400" b="0" kern="1200" dirty="0" smtClean="0">
                          <a:solidFill>
                            <a:schemeClr val="lt1"/>
                          </a:solidFill>
                          <a:latin typeface="微软雅黑" pitchFamily="34" charset="-122"/>
                          <a:ea typeface="微软雅黑" pitchFamily="34" charset="-122"/>
                          <a:cs typeface="+mn-cs"/>
                        </a:rPr>
                        <a:t>人按己意要做的事</a:t>
                      </a:r>
                      <a:endParaRPr lang="zh-CN" altLang="en-US" sz="2400" b="0" kern="1200" dirty="0">
                        <a:solidFill>
                          <a:schemeClr val="lt1"/>
                        </a:solidFill>
                        <a:latin typeface="微软雅黑" pitchFamily="34" charset="-122"/>
                        <a:ea typeface="微软雅黑" pitchFamily="34" charset="-122"/>
                        <a:cs typeface="+mn-cs"/>
                      </a:endParaRPr>
                    </a:p>
                  </a:txBody>
                  <a:tcPr/>
                </a:tc>
              </a:tr>
              <a:tr h="666074">
                <a:tc>
                  <a:txBody>
                    <a:bodyPr/>
                    <a:lstStyle/>
                    <a:p>
                      <a:pPr algn="ctr"/>
                      <a:r>
                        <a:rPr lang="zh-CN" altLang="en-US" sz="2400" b="0" dirty="0" smtClean="0">
                          <a:latin typeface="微软雅黑" pitchFamily="34" charset="-122"/>
                          <a:ea typeface="微软雅黑" pitchFamily="34" charset="-122"/>
                        </a:rPr>
                        <a:t>来源</a:t>
                      </a:r>
                      <a:endParaRPr lang="zh-CN" altLang="en-US" sz="2400" b="0" dirty="0">
                        <a:latin typeface="微软雅黑" pitchFamily="34" charset="-122"/>
                        <a:ea typeface="微软雅黑" pitchFamily="34"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dirty="0" smtClean="0">
                          <a:latin typeface="微软雅黑" pitchFamily="34" charset="-122"/>
                          <a:ea typeface="微软雅黑" pitchFamily="34" charset="-122"/>
                        </a:rPr>
                        <a:t>神</a:t>
                      </a:r>
                      <a:endParaRPr lang="en-US" altLang="zh-CN" sz="2400" b="0" dirty="0" smtClean="0">
                        <a:latin typeface="微软雅黑" pitchFamily="34" charset="-122"/>
                        <a:ea typeface="微软雅黑" pitchFamily="34"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kern="1200" dirty="0" smtClean="0">
                          <a:solidFill>
                            <a:schemeClr val="dk1"/>
                          </a:solidFill>
                          <a:latin typeface="微软雅黑" pitchFamily="34" charset="-122"/>
                          <a:ea typeface="微软雅黑" pitchFamily="34" charset="-122"/>
                          <a:cs typeface="+mn-cs"/>
                        </a:rPr>
                        <a:t>人</a:t>
                      </a:r>
                      <a:endParaRPr lang="zh-CN" altLang="en-US" sz="2400" b="0" kern="1200" dirty="0">
                        <a:solidFill>
                          <a:schemeClr val="dk1"/>
                        </a:solidFill>
                        <a:latin typeface="微软雅黑" pitchFamily="34" charset="-122"/>
                        <a:ea typeface="微软雅黑" pitchFamily="34" charset="-122"/>
                        <a:cs typeface="+mn-cs"/>
                      </a:endParaRPr>
                    </a:p>
                  </a:txBody>
                  <a:tcPr/>
                </a:tc>
              </a:tr>
              <a:tr h="666074">
                <a:tc>
                  <a:txBody>
                    <a:bodyPr/>
                    <a:lstStyle/>
                    <a:p>
                      <a:pPr algn="ctr"/>
                      <a:r>
                        <a:rPr lang="zh-CN" altLang="en-US" sz="2400" b="0" dirty="0" smtClean="0">
                          <a:latin typeface="微软雅黑" pitchFamily="34" charset="-122"/>
                          <a:ea typeface="微软雅黑" pitchFamily="34" charset="-122"/>
                        </a:rPr>
                        <a:t>过程</a:t>
                      </a:r>
                      <a:endParaRPr lang="zh-CN" altLang="en-US" sz="2400" b="0" dirty="0">
                        <a:latin typeface="微软雅黑" pitchFamily="34" charset="-122"/>
                        <a:ea typeface="微软雅黑" pitchFamily="34"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dirty="0" smtClean="0">
                          <a:latin typeface="微软雅黑" pitchFamily="34" charset="-122"/>
                          <a:ea typeface="微软雅黑" pitchFamily="34" charset="-122"/>
                        </a:rPr>
                        <a:t>神必预备</a:t>
                      </a:r>
                      <a:endParaRPr lang="zh-CN" altLang="en-US" sz="2400" b="0" dirty="0">
                        <a:latin typeface="微软雅黑" pitchFamily="34" charset="-122"/>
                        <a:ea typeface="微软雅黑" pitchFamily="34"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kern="1200" dirty="0" smtClean="0">
                          <a:solidFill>
                            <a:schemeClr val="dk1"/>
                          </a:solidFill>
                          <a:latin typeface="微软雅黑" pitchFamily="34" charset="-122"/>
                          <a:ea typeface="微软雅黑" pitchFamily="34" charset="-122"/>
                          <a:cs typeface="+mn-cs"/>
                        </a:rPr>
                        <a:t>不一定有预备</a:t>
                      </a:r>
                      <a:endParaRPr lang="zh-CN" altLang="en-US" sz="2400" b="0" kern="1200" dirty="0">
                        <a:solidFill>
                          <a:schemeClr val="dk1"/>
                        </a:solidFill>
                        <a:latin typeface="微软雅黑" pitchFamily="34" charset="-122"/>
                        <a:ea typeface="微软雅黑" pitchFamily="34" charset="-122"/>
                        <a:cs typeface="+mn-cs"/>
                      </a:endParaRPr>
                    </a:p>
                  </a:txBody>
                  <a:tcPr/>
                </a:tc>
              </a:tr>
              <a:tr h="666074">
                <a:tc>
                  <a:txBody>
                    <a:bodyPr/>
                    <a:lstStyle/>
                    <a:p>
                      <a:pPr algn="ctr"/>
                      <a:r>
                        <a:rPr lang="zh-CN" altLang="en-US" sz="2400" b="0" dirty="0" smtClean="0">
                          <a:latin typeface="微软雅黑" pitchFamily="34" charset="-122"/>
                          <a:ea typeface="微软雅黑" pitchFamily="34" charset="-122"/>
                        </a:rPr>
                        <a:t>结果</a:t>
                      </a:r>
                      <a:endParaRPr lang="zh-CN" altLang="en-US" sz="2400" b="0" dirty="0">
                        <a:latin typeface="微软雅黑" pitchFamily="34" charset="-122"/>
                        <a:ea typeface="微软雅黑" pitchFamily="34"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dirty="0" smtClean="0">
                          <a:latin typeface="微软雅黑" pitchFamily="34" charset="-122"/>
                          <a:ea typeface="微软雅黑" pitchFamily="34" charset="-122"/>
                        </a:rPr>
                        <a:t>必然成就</a:t>
                      </a:r>
                      <a:endParaRPr lang="en-US" altLang="zh-CN" sz="2400" b="0" dirty="0" smtClean="0">
                        <a:latin typeface="微软雅黑" pitchFamily="34" charset="-122"/>
                        <a:ea typeface="微软雅黑" pitchFamily="34" charset="-122"/>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400" b="0" kern="1200" dirty="0" smtClean="0">
                          <a:solidFill>
                            <a:schemeClr val="dk1"/>
                          </a:solidFill>
                          <a:latin typeface="微软雅黑" pitchFamily="34" charset="-122"/>
                          <a:ea typeface="微软雅黑" pitchFamily="34" charset="-122"/>
                          <a:cs typeface="+mn-cs"/>
                        </a:rPr>
                        <a:t>不一定成就</a:t>
                      </a:r>
                      <a:endParaRPr lang="zh-CN" altLang="en-US" sz="2400" b="0" kern="1200" dirty="0">
                        <a:solidFill>
                          <a:schemeClr val="dk1"/>
                        </a:solidFill>
                        <a:latin typeface="微软雅黑" pitchFamily="34" charset="-122"/>
                        <a:ea typeface="微软雅黑" pitchFamily="34" charset="-122"/>
                        <a:cs typeface="+mn-cs"/>
                      </a:endParaRPr>
                    </a:p>
                  </a:txBody>
                  <a:tcPr/>
                </a:tc>
              </a:tr>
            </a:tbl>
          </a:graphicData>
        </a:graphic>
      </p:graphicFrame>
    </p:spTree>
    <p:extLst>
      <p:ext uri="{BB962C8B-B14F-4D97-AF65-F5344CB8AC3E}">
        <p14:creationId xmlns:p14="http://schemas.microsoft.com/office/powerpoint/2010/main" val="31606814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323528" y="1275606"/>
            <a:ext cx="8352928" cy="2808312"/>
          </a:xfrm>
        </p:spPr>
        <p:txBody>
          <a:bodyPr>
            <a:normAutofit fontScale="77500" lnSpcReduction="20000"/>
          </a:bodyPr>
          <a:lstStyle/>
          <a:p>
            <a:pPr>
              <a:lnSpc>
                <a:spcPct val="150000"/>
              </a:lnSpc>
            </a:pPr>
            <a:r>
              <a:rPr lang="zh-CN" altLang="en-US" sz="2800" dirty="0">
                <a:latin typeface="微软雅黑" pitchFamily="34" charset="-122"/>
                <a:ea typeface="微软雅黑" pitchFamily="34" charset="-122"/>
              </a:rPr>
              <a:t>摩西对以色列全会众说：“</a:t>
            </a:r>
            <a:r>
              <a:rPr lang="zh-CN" altLang="en-US" sz="2800" dirty="0">
                <a:solidFill>
                  <a:srgbClr val="FF0000"/>
                </a:solidFill>
                <a:latin typeface="微软雅黑" pitchFamily="34" charset="-122"/>
                <a:ea typeface="微软雅黑" pitchFamily="34" charset="-122"/>
              </a:rPr>
              <a:t>耶和华所吩咐的是这样</a:t>
            </a:r>
            <a:r>
              <a:rPr lang="zh-CN" altLang="en-US" sz="2800" dirty="0">
                <a:latin typeface="微软雅黑" pitchFamily="34" charset="-122"/>
                <a:ea typeface="微软雅黑" pitchFamily="34" charset="-122"/>
              </a:rPr>
              <a:t>：</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凡乐意献的可以拿耶和华的礼物来，</a:t>
            </a:r>
            <a:r>
              <a:rPr lang="en-US" altLang="zh-CN" sz="2800" dirty="0">
                <a:latin typeface="微软雅黑" pitchFamily="34" charset="-122"/>
                <a:ea typeface="微软雅黑" pitchFamily="34" charset="-122"/>
              </a:rPr>
              <a:t>…… </a:t>
            </a:r>
            <a:r>
              <a:rPr lang="zh-CN" altLang="en-US" sz="2800" dirty="0">
                <a:latin typeface="微软雅黑" pitchFamily="34" charset="-122"/>
                <a:ea typeface="微软雅黑" pitchFamily="34" charset="-122"/>
              </a:rPr>
              <a:t>你们中间凡心里有智慧的都要来做耶和华一切所吩咐的</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（出</a:t>
            </a:r>
            <a:r>
              <a:rPr lang="en-US" altLang="zh-CN" sz="2800" dirty="0" smtClean="0">
                <a:latin typeface="微软雅黑" pitchFamily="34" charset="-122"/>
                <a:ea typeface="微软雅黑" pitchFamily="34" charset="-122"/>
              </a:rPr>
              <a:t>35</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4</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5</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10</a:t>
            </a:r>
            <a:r>
              <a:rPr lang="zh-CN" altLang="en-US" sz="2800" dirty="0" smtClean="0">
                <a:latin typeface="微软雅黑" pitchFamily="34" charset="-122"/>
                <a:ea typeface="微软雅黑" pitchFamily="34" charset="-122"/>
              </a:rPr>
              <a:t>）</a:t>
            </a:r>
            <a:endParaRPr lang="en-US" altLang="zh-CN" sz="2700" b="1" dirty="0" smtClean="0">
              <a:latin typeface="微软雅黑" pitchFamily="34" charset="-122"/>
              <a:ea typeface="微软雅黑" pitchFamily="34" charset="-122"/>
            </a:endParaRPr>
          </a:p>
          <a:p>
            <a:pPr>
              <a:lnSpc>
                <a:spcPct val="150000"/>
              </a:lnSpc>
            </a:pPr>
            <a:r>
              <a:rPr lang="zh-CN" altLang="en-US" sz="2700" b="1" dirty="0" smtClean="0">
                <a:latin typeface="微软雅黑" pitchFamily="34" charset="-122"/>
                <a:ea typeface="微软雅黑" pitchFamily="34" charset="-122"/>
              </a:rPr>
              <a:t>奉献什么：</a:t>
            </a:r>
            <a:r>
              <a:rPr lang="zh-CN" altLang="en-US" sz="2700" dirty="0" smtClean="0">
                <a:latin typeface="微软雅黑" pitchFamily="34" charset="-122"/>
                <a:ea typeface="微软雅黑" pitchFamily="34" charset="-122"/>
              </a:rPr>
              <a:t>财物</a:t>
            </a:r>
            <a:r>
              <a:rPr lang="zh-CN" altLang="en-US" sz="2700" dirty="0">
                <a:latin typeface="微软雅黑" pitchFamily="34" charset="-122"/>
                <a:ea typeface="微软雅黑" pitchFamily="34" charset="-122"/>
              </a:rPr>
              <a:t>、技能、智慧、劳力、时间、</a:t>
            </a:r>
            <a:r>
              <a:rPr lang="en-US" altLang="zh-CN" sz="2700" dirty="0">
                <a:latin typeface="微软雅黑" pitchFamily="34" charset="-122"/>
                <a:ea typeface="微软雅黑" pitchFamily="34" charset="-122"/>
              </a:rPr>
              <a:t>……</a:t>
            </a:r>
          </a:p>
          <a:p>
            <a:pPr>
              <a:lnSpc>
                <a:spcPct val="150000"/>
              </a:lnSpc>
            </a:pPr>
            <a:r>
              <a:rPr lang="zh-CN" altLang="en-US" sz="2700" b="1" dirty="0">
                <a:latin typeface="微软雅黑" pitchFamily="34" charset="-122"/>
                <a:ea typeface="微软雅黑" pitchFamily="34" charset="-122"/>
              </a:rPr>
              <a:t>谁</a:t>
            </a:r>
            <a:r>
              <a:rPr lang="zh-CN" altLang="en-US" sz="2700" b="1" dirty="0" smtClean="0">
                <a:latin typeface="微软雅黑" pitchFamily="34" charset="-122"/>
                <a:ea typeface="微软雅黑" pitchFamily="34" charset="-122"/>
              </a:rPr>
              <a:t>可以奉献：</a:t>
            </a:r>
            <a:r>
              <a:rPr lang="zh-CN" altLang="en-US" sz="2700" dirty="0" smtClean="0">
                <a:latin typeface="微软雅黑" pitchFamily="34" charset="-122"/>
                <a:ea typeface="微软雅黑" pitchFamily="34" charset="-122"/>
              </a:rPr>
              <a:t>无论</a:t>
            </a:r>
            <a:r>
              <a:rPr lang="zh-CN" altLang="en-US" sz="2700" dirty="0">
                <a:latin typeface="微软雅黑" pitchFamily="34" charset="-122"/>
                <a:ea typeface="微软雅黑" pitchFamily="34" charset="-122"/>
              </a:rPr>
              <a:t>男女、尊卑、</a:t>
            </a:r>
            <a:r>
              <a:rPr lang="zh-CN" altLang="en-US" sz="2700" dirty="0">
                <a:latin typeface="微软雅黑" pitchFamily="34" charset="-122"/>
                <a:ea typeface="微软雅黑" pitchFamily="34" charset="-122"/>
              </a:rPr>
              <a:t>贫富，</a:t>
            </a:r>
            <a:r>
              <a:rPr lang="zh-CN" altLang="en-US" sz="2700" dirty="0">
                <a:latin typeface="微软雅黑" pitchFamily="34" charset="-122"/>
                <a:ea typeface="微软雅黑" pitchFamily="34" charset="-122"/>
              </a:rPr>
              <a:t>人人皆可奉献</a:t>
            </a:r>
            <a:endParaRPr lang="en-US" altLang="zh-CN" sz="2700" dirty="0">
              <a:latin typeface="微软雅黑" pitchFamily="34" charset="-122"/>
              <a:ea typeface="微软雅黑" pitchFamily="34" charset="-122"/>
            </a:endParaRPr>
          </a:p>
        </p:txBody>
      </p:sp>
      <p:sp>
        <p:nvSpPr>
          <p:cNvPr id="5" name="标题 1"/>
          <p:cNvSpPr>
            <a:spLocks noGrp="1"/>
          </p:cNvSpPr>
          <p:nvPr>
            <p:ph type="title"/>
          </p:nvPr>
        </p:nvSpPr>
        <p:spPr>
          <a:xfrm>
            <a:off x="179512" y="267494"/>
            <a:ext cx="8568952" cy="936104"/>
          </a:xfrm>
        </p:spPr>
        <p:txBody>
          <a:bodyPr/>
          <a:lstStyle/>
          <a:p>
            <a:pPr lvl="1"/>
            <a:r>
              <a:rPr lang="en-US" altLang="zh-CN" sz="38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1.1 </a:t>
            </a:r>
            <a:r>
              <a:rPr lang="zh-CN" altLang="en-US" sz="38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针对特别事工的呼召：如建造会幕</a:t>
            </a:r>
            <a:endParaRPr lang="en-US" altLang="zh-CN" sz="38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endParaRPr>
          </a:p>
        </p:txBody>
      </p:sp>
    </p:spTree>
    <p:extLst>
      <p:ext uri="{BB962C8B-B14F-4D97-AF65-F5344CB8AC3E}">
        <p14:creationId xmlns:p14="http://schemas.microsoft.com/office/powerpoint/2010/main" val="1896486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47664" y="987574"/>
            <a:ext cx="4032449" cy="720080"/>
          </a:xfrm>
        </p:spPr>
        <p:txBody>
          <a:bodyPr/>
          <a:lstStyle/>
          <a:p>
            <a:pPr marL="0" indent="0" algn="l">
              <a:buNone/>
            </a:pPr>
            <a:r>
              <a:rPr lang="zh-CN" altLang="en-US" sz="3200" dirty="0">
                <a:solidFill>
                  <a:srgbClr val="0070C0"/>
                </a:solidFill>
                <a:latin typeface="微软雅黑" pitchFamily="34" charset="-122"/>
                <a:ea typeface="微软雅黑" pitchFamily="34" charset="-122"/>
                <a:cs typeface="+mn-cs"/>
              </a:rPr>
              <a:t>神呼召人</a:t>
            </a:r>
            <a:r>
              <a:rPr lang="zh-CN" altLang="en-US" sz="3200" dirty="0" smtClean="0">
                <a:solidFill>
                  <a:srgbClr val="0070C0"/>
                </a:solidFill>
                <a:latin typeface="微软雅黑" pitchFamily="34" charset="-122"/>
                <a:ea typeface="微软雅黑" pitchFamily="34" charset="-122"/>
                <a:cs typeface="+mn-cs"/>
              </a:rPr>
              <a:t>参与？！</a:t>
            </a:r>
            <a:endParaRPr lang="zh-CN" altLang="en-US" sz="3200" dirty="0">
              <a:solidFill>
                <a:srgbClr val="0070C0"/>
              </a:solidFill>
              <a:latin typeface="微软雅黑" pitchFamily="34" charset="-122"/>
              <a:ea typeface="微软雅黑" pitchFamily="34" charset="-122"/>
              <a:cs typeface="+mn-cs"/>
            </a:endParaRPr>
          </a:p>
        </p:txBody>
      </p:sp>
      <p:sp>
        <p:nvSpPr>
          <p:cNvPr id="3" name="内容占位符 2"/>
          <p:cNvSpPr>
            <a:spLocks noGrp="1"/>
          </p:cNvSpPr>
          <p:nvPr>
            <p:ph sz="quarter" idx="13"/>
          </p:nvPr>
        </p:nvSpPr>
        <p:spPr>
          <a:xfrm>
            <a:off x="683568" y="1995686"/>
            <a:ext cx="7920880" cy="1944216"/>
          </a:xfrm>
        </p:spPr>
        <p:txBody>
          <a:bodyPr>
            <a:normAutofit/>
          </a:bodyPr>
          <a:lstStyle/>
          <a:p>
            <a:r>
              <a:rPr lang="zh-CN" altLang="en-US" sz="2800" dirty="0" smtClean="0">
                <a:latin typeface="微软雅黑" pitchFamily="34" charset="-122"/>
                <a:ea typeface="微软雅黑" pitchFamily="34" charset="-122"/>
              </a:rPr>
              <a:t>神是否可以自行完成？祂缺钱、缺人手吗？</a:t>
            </a:r>
            <a:endParaRPr lang="en-US" altLang="zh-CN" sz="2800" dirty="0" smtClean="0">
              <a:latin typeface="微软雅黑" pitchFamily="34" charset="-122"/>
              <a:ea typeface="微软雅黑" pitchFamily="34" charset="-122"/>
            </a:endParaRPr>
          </a:p>
          <a:p>
            <a:r>
              <a:rPr lang="zh-CN" altLang="en-US" sz="2800" dirty="0" smtClean="0">
                <a:latin typeface="微软雅黑" pitchFamily="34" charset="-122"/>
                <a:ea typeface="微软雅黑" pitchFamily="34" charset="-122"/>
              </a:rPr>
              <a:t>神呼召人参与：在祂的圣工、在祂的恩典中有份</a:t>
            </a:r>
            <a:endParaRPr lang="en-US" altLang="zh-CN" sz="2800" dirty="0" smtClean="0">
              <a:latin typeface="微软雅黑" pitchFamily="34" charset="-122"/>
              <a:ea typeface="微软雅黑" pitchFamily="34" charset="-122"/>
            </a:endParaRPr>
          </a:p>
          <a:p>
            <a:r>
              <a:rPr lang="zh-CN" altLang="en-US" sz="2800" dirty="0" smtClean="0">
                <a:latin typeface="微软雅黑" pitchFamily="34" charset="-122"/>
                <a:ea typeface="微软雅黑" pitchFamily="34" charset="-122"/>
              </a:rPr>
              <a:t>神人同工</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何等荣耀！</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3998479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sz="quarter" idx="13"/>
          </p:nvPr>
        </p:nvSpPr>
        <p:spPr>
          <a:xfrm>
            <a:off x="323528" y="1203598"/>
            <a:ext cx="8568952" cy="3240360"/>
          </a:xfrm>
        </p:spPr>
        <p:txBody>
          <a:bodyPr>
            <a:normAutofit fontScale="85000" lnSpcReduction="10000"/>
          </a:bodyPr>
          <a:lstStyle/>
          <a:p>
            <a:r>
              <a:rPr lang="zh-CN" altLang="en-US" sz="2800" dirty="0">
                <a:solidFill>
                  <a:srgbClr val="FF0000"/>
                </a:solidFill>
                <a:latin typeface="微软雅黑" pitchFamily="34" charset="-122"/>
                <a:ea typeface="微软雅黑" pitchFamily="34" charset="-122"/>
              </a:rPr>
              <a:t>当记念主耶稣的话，说</a:t>
            </a:r>
            <a:r>
              <a:rPr lang="zh-CN" altLang="en-US" sz="2800" dirty="0" smtClean="0">
                <a:solidFill>
                  <a:srgbClr val="FF0000"/>
                </a:solidFill>
                <a:latin typeface="微软雅黑" pitchFamily="34" charset="-122"/>
                <a:ea typeface="微软雅黑" pitchFamily="34" charset="-122"/>
              </a:rPr>
              <a:t>：“施比受更为有福”。（徒</a:t>
            </a:r>
            <a:r>
              <a:rPr lang="en-US" altLang="zh-CN" sz="2800" dirty="0" smtClean="0">
                <a:solidFill>
                  <a:srgbClr val="FF0000"/>
                </a:solidFill>
                <a:latin typeface="微软雅黑" pitchFamily="34" charset="-122"/>
                <a:ea typeface="微软雅黑" pitchFamily="34" charset="-122"/>
              </a:rPr>
              <a:t>20</a:t>
            </a:r>
            <a:r>
              <a:rPr lang="zh-CN" altLang="en-US" sz="2800" dirty="0" smtClean="0">
                <a:solidFill>
                  <a:srgbClr val="FF0000"/>
                </a:solidFill>
                <a:latin typeface="微软雅黑" pitchFamily="34" charset="-122"/>
                <a:ea typeface="微软雅黑" pitchFamily="34" charset="-122"/>
              </a:rPr>
              <a:t>：</a:t>
            </a:r>
            <a:r>
              <a:rPr lang="en-US" altLang="zh-CN" sz="2800" dirty="0" smtClean="0">
                <a:solidFill>
                  <a:srgbClr val="FF0000"/>
                </a:solidFill>
                <a:latin typeface="微软雅黑" pitchFamily="34" charset="-122"/>
                <a:ea typeface="微软雅黑" pitchFamily="34" charset="-122"/>
              </a:rPr>
              <a:t>35</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zh-CN" altLang="en-US" sz="2800" dirty="0" smtClean="0">
                <a:solidFill>
                  <a:srgbClr val="FF0000"/>
                </a:solidFill>
                <a:latin typeface="微软雅黑" pitchFamily="34" charset="-122"/>
                <a:ea typeface="微软雅黑" pitchFamily="34" charset="-122"/>
              </a:rPr>
              <a:t>周济</a:t>
            </a:r>
            <a:r>
              <a:rPr lang="zh-CN" altLang="en-US" sz="2800" dirty="0">
                <a:solidFill>
                  <a:srgbClr val="FF0000"/>
                </a:solidFill>
                <a:latin typeface="微软雅黑" pitchFamily="34" charset="-122"/>
                <a:ea typeface="微软雅黑" pitchFamily="34" charset="-122"/>
              </a:rPr>
              <a:t>贫穷的，不致缺乏</a:t>
            </a:r>
            <a:r>
              <a:rPr lang="zh-CN" altLang="en-US" sz="2800" dirty="0" smtClean="0">
                <a:solidFill>
                  <a:srgbClr val="FF0000"/>
                </a:solidFill>
                <a:latin typeface="微软雅黑" pitchFamily="34" charset="-122"/>
                <a:ea typeface="微软雅黑" pitchFamily="34" charset="-122"/>
              </a:rPr>
              <a:t>；佯</a:t>
            </a:r>
            <a:r>
              <a:rPr lang="zh-CN" altLang="en-US" sz="2800" dirty="0">
                <a:solidFill>
                  <a:srgbClr val="FF0000"/>
                </a:solidFill>
                <a:latin typeface="微软雅黑" pitchFamily="34" charset="-122"/>
                <a:ea typeface="微软雅黑" pitchFamily="34" charset="-122"/>
              </a:rPr>
              <a:t>为不见的，必多受咒诅</a:t>
            </a:r>
            <a:r>
              <a:rPr lang="zh-CN" altLang="en-US" sz="2800" dirty="0" smtClean="0">
                <a:solidFill>
                  <a:srgbClr val="FF0000"/>
                </a:solidFill>
                <a:latin typeface="微软雅黑" pitchFamily="34" charset="-122"/>
                <a:ea typeface="微软雅黑" pitchFamily="34" charset="-122"/>
              </a:rPr>
              <a:t>。（箴 </a:t>
            </a:r>
            <a:r>
              <a:rPr lang="en-US" altLang="zh-CN" sz="2800" dirty="0" smtClean="0">
                <a:solidFill>
                  <a:srgbClr val="FF0000"/>
                </a:solidFill>
                <a:latin typeface="微软雅黑" pitchFamily="34" charset="-122"/>
                <a:ea typeface="微软雅黑" pitchFamily="34" charset="-122"/>
              </a:rPr>
              <a:t>28:27</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a:p>
            <a:r>
              <a:rPr lang="zh-CN" altLang="en-US" sz="2800" dirty="0" smtClean="0">
                <a:solidFill>
                  <a:srgbClr val="FF0000"/>
                </a:solidFill>
                <a:latin typeface="微软雅黑" pitchFamily="34" charset="-122"/>
                <a:ea typeface="微软雅黑" pitchFamily="34" charset="-122"/>
              </a:rPr>
              <a:t>凡</a:t>
            </a:r>
            <a:r>
              <a:rPr lang="zh-CN" altLang="en-US" sz="2800" dirty="0">
                <a:solidFill>
                  <a:srgbClr val="FF0000"/>
                </a:solidFill>
                <a:latin typeface="微软雅黑" pitchFamily="34" charset="-122"/>
                <a:ea typeface="微软雅黑" pitchFamily="34" charset="-122"/>
              </a:rPr>
              <a:t>有世上财物的，看见弟兄穷乏，却塞住怜恤的心，爱　神的心怎能存在他里面呢</a:t>
            </a:r>
            <a:r>
              <a:rPr lang="zh-CN" altLang="en-US" sz="2800" dirty="0" smtClean="0">
                <a:solidFill>
                  <a:srgbClr val="FF0000"/>
                </a:solidFill>
                <a:latin typeface="微软雅黑" pitchFamily="34" charset="-122"/>
                <a:ea typeface="微软雅黑" pitchFamily="34" charset="-122"/>
              </a:rPr>
              <a:t>？（约一 </a:t>
            </a:r>
            <a:r>
              <a:rPr lang="en-US" altLang="zh-CN" sz="2800" dirty="0" smtClean="0">
                <a:solidFill>
                  <a:srgbClr val="FF0000"/>
                </a:solidFill>
                <a:latin typeface="微软雅黑" pitchFamily="34" charset="-122"/>
                <a:ea typeface="微软雅黑" pitchFamily="34" charset="-122"/>
              </a:rPr>
              <a:t>3:17</a:t>
            </a:r>
            <a:r>
              <a:rPr lang="zh-CN" altLang="en-US" sz="2800" dirty="0" smtClean="0">
                <a:solidFill>
                  <a:srgbClr val="FF0000"/>
                </a:solidFill>
                <a:latin typeface="微软雅黑" pitchFamily="34" charset="-122"/>
                <a:ea typeface="微软雅黑" pitchFamily="34" charset="-122"/>
              </a:rPr>
              <a:t>）</a:t>
            </a:r>
            <a:r>
              <a:rPr lang="en-US" altLang="zh-CN" sz="2800" dirty="0" smtClean="0">
                <a:solidFill>
                  <a:srgbClr val="FF0000"/>
                </a:solidFill>
                <a:latin typeface="微软雅黑" pitchFamily="34" charset="-122"/>
                <a:ea typeface="微软雅黑" pitchFamily="34" charset="-122"/>
              </a:rPr>
              <a:t> </a:t>
            </a:r>
          </a:p>
          <a:p>
            <a:r>
              <a:rPr lang="zh-CN" altLang="en-US" sz="2800" dirty="0" smtClean="0">
                <a:solidFill>
                  <a:srgbClr val="FF0000"/>
                </a:solidFill>
                <a:latin typeface="微软雅黑" pitchFamily="34" charset="-122"/>
                <a:ea typeface="微软雅黑" pitchFamily="34" charset="-122"/>
              </a:rPr>
              <a:t>各人</a:t>
            </a:r>
            <a:r>
              <a:rPr lang="zh-CN" altLang="en-US" sz="2800" dirty="0">
                <a:solidFill>
                  <a:srgbClr val="FF0000"/>
                </a:solidFill>
                <a:latin typeface="微软雅黑" pitchFamily="34" charset="-122"/>
                <a:ea typeface="微软雅黑" pitchFamily="34" charset="-122"/>
              </a:rPr>
              <a:t>不要单顾自己的事，也要顾别人的事</a:t>
            </a:r>
            <a:r>
              <a:rPr lang="zh-CN" altLang="en-US" sz="2800" dirty="0" smtClean="0">
                <a:solidFill>
                  <a:srgbClr val="FF0000"/>
                </a:solidFill>
                <a:latin typeface="微软雅黑" pitchFamily="34" charset="-122"/>
                <a:ea typeface="微软雅黑" pitchFamily="34" charset="-122"/>
              </a:rPr>
              <a:t>。（腓</a:t>
            </a:r>
            <a:r>
              <a:rPr lang="en-US" altLang="zh-CN" sz="2800" dirty="0" smtClean="0">
                <a:solidFill>
                  <a:srgbClr val="FF0000"/>
                </a:solidFill>
                <a:latin typeface="微软雅黑" pitchFamily="34" charset="-122"/>
                <a:ea typeface="微软雅黑" pitchFamily="34" charset="-122"/>
              </a:rPr>
              <a:t>2:4</a:t>
            </a:r>
            <a:r>
              <a:rPr lang="zh-CN" altLang="en-US" sz="2800" dirty="0" smtClean="0">
                <a:solidFill>
                  <a:srgbClr val="FF0000"/>
                </a:solidFill>
                <a:latin typeface="微软雅黑" pitchFamily="34" charset="-122"/>
                <a:ea typeface="微软雅黑" pitchFamily="34" charset="-122"/>
              </a:rPr>
              <a:t>）</a:t>
            </a:r>
            <a:r>
              <a:rPr lang="en-US" altLang="zh-CN" sz="2800" dirty="0" smtClean="0">
                <a:solidFill>
                  <a:srgbClr val="FF0000"/>
                </a:solidFill>
                <a:latin typeface="微软雅黑" pitchFamily="34" charset="-122"/>
                <a:ea typeface="微软雅黑" pitchFamily="34" charset="-122"/>
              </a:rPr>
              <a:t> </a:t>
            </a:r>
          </a:p>
          <a:p>
            <a:r>
              <a:rPr lang="zh-CN" altLang="zh-CN" sz="2800" dirty="0" smtClean="0">
                <a:solidFill>
                  <a:srgbClr val="FF0000"/>
                </a:solidFill>
                <a:latin typeface="微软雅黑" pitchFamily="34" charset="-122"/>
                <a:ea typeface="微软雅黑" pitchFamily="34" charset="-122"/>
              </a:rPr>
              <a:t>不要</a:t>
            </a:r>
            <a:r>
              <a:rPr lang="zh-CN" altLang="en-US" sz="2800" dirty="0" smtClean="0">
                <a:solidFill>
                  <a:srgbClr val="FF0000"/>
                </a:solidFill>
                <a:latin typeface="微软雅黑" pitchFamily="34" charset="-122"/>
                <a:ea typeface="微软雅黑" pitchFamily="34" charset="-122"/>
              </a:rPr>
              <a:t>为自己</a:t>
            </a:r>
            <a:r>
              <a:rPr lang="zh-CN" altLang="zh-CN" sz="2800" dirty="0" smtClean="0">
                <a:solidFill>
                  <a:srgbClr val="FF0000"/>
                </a:solidFill>
                <a:latin typeface="微软雅黑" pitchFamily="34" charset="-122"/>
                <a:ea typeface="微软雅黑" pitchFamily="34" charset="-122"/>
              </a:rPr>
              <a:t>积攒</a:t>
            </a:r>
            <a:r>
              <a:rPr lang="zh-CN" altLang="zh-CN" sz="2800" dirty="0">
                <a:solidFill>
                  <a:srgbClr val="FF0000"/>
                </a:solidFill>
                <a:latin typeface="微软雅黑" pitchFamily="34" charset="-122"/>
                <a:ea typeface="微软雅黑" pitchFamily="34" charset="-122"/>
              </a:rPr>
              <a:t>财宝在地上</a:t>
            </a:r>
            <a:r>
              <a:rPr lang="zh-CN" altLang="zh-CN" sz="2800" dirty="0" smtClean="0">
                <a:solidFill>
                  <a:srgbClr val="FF0000"/>
                </a:solidFill>
                <a:latin typeface="微软雅黑" pitchFamily="34" charset="-122"/>
                <a:ea typeface="微软雅黑" pitchFamily="34" charset="-122"/>
              </a:rPr>
              <a:t>，</a:t>
            </a:r>
            <a:r>
              <a:rPr lang="en-US" altLang="zh-CN" sz="2800" dirty="0" smtClean="0">
                <a:solidFill>
                  <a:srgbClr val="FF0000"/>
                </a:solidFill>
                <a:latin typeface="微软雅黑" pitchFamily="34" charset="-122"/>
                <a:ea typeface="微软雅黑" pitchFamily="34" charset="-122"/>
              </a:rPr>
              <a:t>……</a:t>
            </a:r>
            <a:r>
              <a:rPr lang="zh-CN" altLang="en-US" sz="2800" dirty="0">
                <a:solidFill>
                  <a:srgbClr val="FF0000"/>
                </a:solidFill>
                <a:latin typeface="微软雅黑" pitchFamily="34" charset="-122"/>
                <a:ea typeface="微软雅黑" pitchFamily="34" charset="-122"/>
              </a:rPr>
              <a:t>只</a:t>
            </a:r>
            <a:r>
              <a:rPr lang="zh-CN" altLang="zh-CN" sz="2800" dirty="0" smtClean="0">
                <a:solidFill>
                  <a:srgbClr val="FF0000"/>
                </a:solidFill>
                <a:latin typeface="微软雅黑" pitchFamily="34" charset="-122"/>
                <a:ea typeface="微软雅黑" pitchFamily="34" charset="-122"/>
              </a:rPr>
              <a:t>要</a:t>
            </a:r>
            <a:r>
              <a:rPr lang="zh-CN" altLang="zh-CN" sz="2800" dirty="0">
                <a:solidFill>
                  <a:srgbClr val="FF0000"/>
                </a:solidFill>
                <a:latin typeface="微软雅黑" pitchFamily="34" charset="-122"/>
                <a:ea typeface="微软雅黑" pitchFamily="34" charset="-122"/>
              </a:rPr>
              <a:t>积攒财宝在</a:t>
            </a:r>
            <a:r>
              <a:rPr lang="zh-CN" altLang="zh-CN" sz="2800" dirty="0" smtClean="0">
                <a:solidFill>
                  <a:srgbClr val="FF0000"/>
                </a:solidFill>
                <a:latin typeface="微软雅黑" pitchFamily="34" charset="-122"/>
                <a:ea typeface="微软雅黑" pitchFamily="34" charset="-122"/>
              </a:rPr>
              <a:t>天上</a:t>
            </a:r>
            <a:r>
              <a:rPr lang="zh-CN" altLang="en-US" sz="2800" dirty="0" smtClean="0">
                <a:solidFill>
                  <a:srgbClr val="FF0000"/>
                </a:solidFill>
                <a:latin typeface="微软雅黑" pitchFamily="34" charset="-122"/>
                <a:ea typeface="微软雅黑" pitchFamily="34" charset="-122"/>
              </a:rPr>
              <a:t>（太</a:t>
            </a:r>
            <a:r>
              <a:rPr lang="en-US" altLang="zh-CN" sz="2800" dirty="0" smtClean="0">
                <a:solidFill>
                  <a:srgbClr val="FF0000"/>
                </a:solidFill>
                <a:latin typeface="微软雅黑" pitchFamily="34" charset="-122"/>
                <a:ea typeface="微软雅黑" pitchFamily="34" charset="-122"/>
              </a:rPr>
              <a:t>6</a:t>
            </a:r>
            <a:r>
              <a:rPr lang="zh-CN" altLang="en-US" sz="2800" dirty="0" smtClean="0">
                <a:solidFill>
                  <a:srgbClr val="FF0000"/>
                </a:solidFill>
                <a:latin typeface="微软雅黑" pitchFamily="34" charset="-122"/>
                <a:ea typeface="微软雅黑" pitchFamily="34" charset="-122"/>
              </a:rPr>
              <a:t>：</a:t>
            </a:r>
            <a:r>
              <a:rPr lang="en-US" altLang="zh-CN" sz="2800" dirty="0" smtClean="0">
                <a:solidFill>
                  <a:srgbClr val="FF0000"/>
                </a:solidFill>
                <a:latin typeface="微软雅黑" pitchFamily="34" charset="-122"/>
                <a:ea typeface="微软雅黑" pitchFamily="34" charset="-122"/>
              </a:rPr>
              <a:t>19-20</a:t>
            </a:r>
            <a:r>
              <a:rPr lang="zh-CN" altLang="en-US" sz="2800" dirty="0" smtClean="0">
                <a:solidFill>
                  <a:srgbClr val="FF0000"/>
                </a:solidFill>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p:txBody>
      </p:sp>
      <p:sp>
        <p:nvSpPr>
          <p:cNvPr id="6" name="标题 1"/>
          <p:cNvSpPr>
            <a:spLocks noGrp="1"/>
          </p:cNvSpPr>
          <p:nvPr>
            <p:ph type="title"/>
          </p:nvPr>
        </p:nvSpPr>
        <p:spPr>
          <a:xfrm>
            <a:off x="107504" y="202332"/>
            <a:ext cx="8964488" cy="857250"/>
          </a:xfrm>
        </p:spPr>
        <p:txBody>
          <a:bodyPr/>
          <a:lstStyle/>
          <a:p>
            <a:pPr lvl="1"/>
            <a:r>
              <a:rPr lang="en-US" altLang="zh-CN" sz="34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1.2 </a:t>
            </a:r>
            <a:r>
              <a:rPr lang="zh-CN" altLang="en-US" sz="34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其它已显明的呼召：活出慷慨奉献的生命</a:t>
            </a:r>
            <a:endParaRPr lang="en-US" altLang="zh-CN" sz="34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endParaRPr>
          </a:p>
        </p:txBody>
      </p:sp>
    </p:spTree>
    <p:extLst>
      <p:ext uri="{BB962C8B-B14F-4D97-AF65-F5344CB8AC3E}">
        <p14:creationId xmlns:p14="http://schemas.microsoft.com/office/powerpoint/2010/main" val="161094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a:spLocks noGrp="1"/>
          </p:cNvSpPr>
          <p:nvPr>
            <p:ph sz="quarter" idx="13"/>
          </p:nvPr>
        </p:nvSpPr>
        <p:spPr>
          <a:xfrm>
            <a:off x="539552" y="771550"/>
            <a:ext cx="7848872" cy="1008112"/>
          </a:xfrm>
        </p:spPr>
        <p:txBody>
          <a:bodyPr>
            <a:normAutofit/>
          </a:bodyPr>
          <a:lstStyle/>
          <a:p>
            <a:r>
              <a:rPr lang="zh-CN" altLang="en-US" sz="2800" dirty="0" smtClean="0">
                <a:latin typeface="微软雅黑" pitchFamily="34" charset="-122"/>
                <a:ea typeface="微软雅黑" pitchFamily="34" charset="-122"/>
              </a:rPr>
              <a:t>供给</a:t>
            </a:r>
            <a:r>
              <a:rPr lang="zh-CN" altLang="en-US" sz="2800" dirty="0">
                <a:latin typeface="微软雅黑" pitchFamily="34" charset="-122"/>
                <a:ea typeface="微软雅黑" pitchFamily="34" charset="-122"/>
              </a:rPr>
              <a:t>其他肢体也</a:t>
            </a:r>
            <a:r>
              <a:rPr lang="zh-CN" altLang="en-US" sz="2800" dirty="0" smtClean="0">
                <a:latin typeface="微软雅黑" pitchFamily="34" charset="-122"/>
                <a:ea typeface="微软雅黑" pitchFamily="34" charset="-122"/>
              </a:rPr>
              <a:t>是向</a:t>
            </a:r>
            <a:r>
              <a:rPr lang="zh-CN" altLang="en-US" sz="2800" dirty="0">
                <a:latin typeface="微软雅黑" pitchFamily="34" charset="-122"/>
                <a:ea typeface="微软雅黑" pitchFamily="34" charset="-122"/>
              </a:rPr>
              <a:t>神</a:t>
            </a:r>
            <a:r>
              <a:rPr lang="zh-CN" altLang="en-US" sz="2800" dirty="0" smtClean="0">
                <a:latin typeface="微软雅黑" pitchFamily="34" charset="-122"/>
                <a:ea typeface="微软雅黑" pitchFamily="34" charset="-122"/>
              </a:rPr>
              <a:t>奉献，是</a:t>
            </a:r>
            <a:r>
              <a:rPr lang="zh-CN" altLang="en-US" sz="2800" dirty="0">
                <a:latin typeface="微软雅黑" pitchFamily="34" charset="-122"/>
                <a:ea typeface="微软雅黑" pitchFamily="34" charset="-122"/>
              </a:rPr>
              <a:t>神的呼召</a:t>
            </a:r>
            <a:r>
              <a:rPr lang="en-US" altLang="zh-CN" sz="2800" dirty="0">
                <a:latin typeface="微软雅黑" pitchFamily="34" charset="-122"/>
                <a:ea typeface="微软雅黑" pitchFamily="34" charset="-122"/>
              </a:rPr>
              <a:t>——</a:t>
            </a:r>
            <a:r>
              <a:rPr lang="zh-CN" altLang="en-US" sz="2800" dirty="0">
                <a:latin typeface="微软雅黑" pitchFamily="34" charset="-122"/>
                <a:ea typeface="微软雅黑" pitchFamily="34" charset="-122"/>
              </a:rPr>
              <a:t>建造现代版的</a:t>
            </a:r>
            <a:r>
              <a:rPr lang="zh-CN" altLang="en-US" sz="2800" dirty="0" smtClean="0">
                <a:latin typeface="微软雅黑" pitchFamily="34" charset="-122"/>
                <a:ea typeface="微软雅黑" pitchFamily="34" charset="-122"/>
              </a:rPr>
              <a:t>圣殿</a:t>
            </a:r>
            <a:endParaRPr lang="en-US" altLang="zh-CN" sz="2800" dirty="0">
              <a:latin typeface="微软雅黑" pitchFamily="34" charset="-122"/>
              <a:ea typeface="微软雅黑" pitchFamily="34" charset="-122"/>
            </a:endParaRPr>
          </a:p>
        </p:txBody>
      </p:sp>
      <p:sp>
        <p:nvSpPr>
          <p:cNvPr id="5" name="内容占位符 2"/>
          <p:cNvSpPr txBox="1">
            <a:spLocks/>
          </p:cNvSpPr>
          <p:nvPr/>
        </p:nvSpPr>
        <p:spPr>
          <a:xfrm>
            <a:off x="539552" y="1851670"/>
            <a:ext cx="8136904" cy="2376264"/>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nSpc>
                <a:spcPct val="150000"/>
              </a:lnSpc>
              <a:buFont typeface="Georgia" pitchFamily="18" charset="0"/>
              <a:buNone/>
            </a:pPr>
            <a:r>
              <a:rPr lang="en-US" altLang="zh-CN" sz="2400" dirty="0" smtClean="0">
                <a:solidFill>
                  <a:srgbClr val="7030A0"/>
                </a:solidFill>
                <a:latin typeface="微软雅黑" pitchFamily="34" charset="-122"/>
                <a:ea typeface="微软雅黑" pitchFamily="34" charset="-122"/>
              </a:rPr>
              <a:t>       </a:t>
            </a:r>
            <a:r>
              <a:rPr lang="zh-CN" altLang="en-US" sz="2400" dirty="0" smtClean="0">
                <a:solidFill>
                  <a:srgbClr val="7030A0"/>
                </a:solidFill>
                <a:latin typeface="微软雅黑" pitchFamily="34" charset="-122"/>
                <a:ea typeface="微软雅黑" pitchFamily="34" charset="-122"/>
              </a:rPr>
              <a:t>因为办这供给的事，不但</a:t>
            </a:r>
            <a:r>
              <a:rPr lang="zh-CN" altLang="en-US" sz="2400" b="1" dirty="0" smtClean="0">
                <a:solidFill>
                  <a:srgbClr val="7030A0"/>
                </a:solidFill>
                <a:latin typeface="微软雅黑" pitchFamily="34" charset="-122"/>
                <a:ea typeface="微软雅黑" pitchFamily="34" charset="-122"/>
              </a:rPr>
              <a:t>补圣徒的缺乏</a:t>
            </a:r>
            <a:r>
              <a:rPr lang="zh-CN" altLang="en-US" sz="2400" dirty="0" smtClean="0">
                <a:solidFill>
                  <a:srgbClr val="7030A0"/>
                </a:solidFill>
                <a:latin typeface="微软雅黑" pitchFamily="34" charset="-122"/>
                <a:ea typeface="微软雅黑" pitchFamily="34" charset="-122"/>
              </a:rPr>
              <a:t>，而且</a:t>
            </a:r>
            <a:r>
              <a:rPr lang="zh-CN" altLang="en-US" sz="2400" b="1" dirty="0" smtClean="0">
                <a:solidFill>
                  <a:srgbClr val="7030A0"/>
                </a:solidFill>
                <a:latin typeface="微软雅黑" pitchFamily="34" charset="-122"/>
                <a:ea typeface="微软雅黑" pitchFamily="34" charset="-122"/>
              </a:rPr>
              <a:t>叫许多人越发感谢　神</a:t>
            </a:r>
            <a:r>
              <a:rPr lang="zh-CN" altLang="en-US" sz="2400" dirty="0" smtClean="0">
                <a:solidFill>
                  <a:srgbClr val="7030A0"/>
                </a:solidFill>
                <a:latin typeface="微软雅黑" pitchFamily="34" charset="-122"/>
                <a:ea typeface="微软雅黑" pitchFamily="34" charset="-122"/>
              </a:rPr>
              <a:t>。 他们从这供给的事上得了凭据，知道你们承认基督顺服他的福音，多多地捐钱给他们和众人，便</a:t>
            </a:r>
            <a:r>
              <a:rPr lang="zh-CN" altLang="en-US" sz="2400" b="1" dirty="0" smtClean="0">
                <a:solidFill>
                  <a:srgbClr val="7030A0"/>
                </a:solidFill>
                <a:latin typeface="微软雅黑" pitchFamily="34" charset="-122"/>
                <a:ea typeface="微软雅黑" pitchFamily="34" charset="-122"/>
              </a:rPr>
              <a:t>将荣耀归与　神</a:t>
            </a:r>
            <a:r>
              <a:rPr lang="zh-CN" altLang="en-US" sz="2400" dirty="0" smtClean="0">
                <a:solidFill>
                  <a:srgbClr val="7030A0"/>
                </a:solidFill>
                <a:latin typeface="微软雅黑" pitchFamily="34" charset="-122"/>
                <a:ea typeface="微软雅黑" pitchFamily="34" charset="-122"/>
              </a:rPr>
              <a:t>。（林后</a:t>
            </a:r>
            <a:r>
              <a:rPr lang="en-US" altLang="zh-CN" sz="2400" dirty="0" smtClean="0">
                <a:solidFill>
                  <a:srgbClr val="7030A0"/>
                </a:solidFill>
                <a:latin typeface="微软雅黑" pitchFamily="34" charset="-122"/>
                <a:ea typeface="微软雅黑" pitchFamily="34" charset="-122"/>
              </a:rPr>
              <a:t>9</a:t>
            </a:r>
            <a:r>
              <a:rPr lang="zh-CN" altLang="en-US" sz="2400" dirty="0" smtClean="0">
                <a:solidFill>
                  <a:srgbClr val="7030A0"/>
                </a:solidFill>
                <a:latin typeface="微软雅黑" pitchFamily="34" charset="-122"/>
                <a:ea typeface="微软雅黑" pitchFamily="34" charset="-122"/>
              </a:rPr>
              <a:t>：</a:t>
            </a:r>
            <a:r>
              <a:rPr lang="en-US" altLang="zh-CN" sz="2400" dirty="0" smtClean="0">
                <a:solidFill>
                  <a:srgbClr val="7030A0"/>
                </a:solidFill>
                <a:latin typeface="微软雅黑" pitchFamily="34" charset="-122"/>
                <a:ea typeface="微软雅黑" pitchFamily="34" charset="-122"/>
              </a:rPr>
              <a:t>12-13</a:t>
            </a:r>
            <a:r>
              <a:rPr lang="zh-CN" altLang="en-US" sz="2400" dirty="0" smtClean="0">
                <a:solidFill>
                  <a:srgbClr val="7030A0"/>
                </a:solidFill>
                <a:latin typeface="微软雅黑" pitchFamily="34" charset="-122"/>
                <a:ea typeface="微软雅黑" pitchFamily="34" charset="-122"/>
              </a:rPr>
              <a:t>）</a:t>
            </a:r>
            <a:endParaRPr lang="en-US" altLang="zh-CN" sz="2400" dirty="0" smtClean="0">
              <a:solidFill>
                <a:srgbClr val="7030A0"/>
              </a:solidFill>
              <a:latin typeface="微软雅黑" pitchFamily="34" charset="-122"/>
              <a:ea typeface="微软雅黑" pitchFamily="34" charset="-122"/>
            </a:endParaRPr>
          </a:p>
        </p:txBody>
      </p:sp>
    </p:spTree>
    <p:extLst>
      <p:ext uri="{BB962C8B-B14F-4D97-AF65-F5344CB8AC3E}">
        <p14:creationId xmlns:p14="http://schemas.microsoft.com/office/powerpoint/2010/main" val="103222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635646"/>
            <a:ext cx="7920880" cy="1289298"/>
          </a:xfrm>
        </p:spPr>
        <p:txBody>
          <a:bodyPr/>
          <a:lstStyle/>
          <a:p>
            <a:pPr marL="0" indent="0" algn="ctr">
              <a:buNone/>
            </a:pPr>
            <a:r>
              <a:rPr lang="en-US" altLang="zh-CN" dirty="0" smtClean="0"/>
              <a:t>2</a:t>
            </a:r>
            <a:r>
              <a:rPr lang="en-US" altLang="zh-CN" dirty="0"/>
              <a:t>. </a:t>
            </a:r>
            <a:r>
              <a:rPr lang="zh-CN" altLang="en-US" dirty="0"/>
              <a:t>神百姓的回应</a:t>
            </a:r>
          </a:p>
        </p:txBody>
      </p:sp>
    </p:spTree>
    <p:extLst>
      <p:ext uri="{BB962C8B-B14F-4D97-AF65-F5344CB8AC3E}">
        <p14:creationId xmlns:p14="http://schemas.microsoft.com/office/powerpoint/2010/main" val="2013392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4</a:t>
            </a:r>
            <a:r>
              <a:rPr lang="zh-CN" altLang="en-US" sz="2800" dirty="0" smtClean="0">
                <a:latin typeface="微软雅黑" pitchFamily="34" charset="-122"/>
                <a:ea typeface="微软雅黑" pitchFamily="34" charset="-122"/>
              </a:rPr>
              <a:t>摩</a:t>
            </a:r>
            <a:r>
              <a:rPr lang="zh-CN" altLang="en-US" sz="2800" dirty="0">
                <a:latin typeface="微软雅黑" pitchFamily="34" charset="-122"/>
                <a:ea typeface="微软雅黑" pitchFamily="34" charset="-122"/>
              </a:rPr>
              <a:t>西对以色列全会众说</a:t>
            </a:r>
            <a:r>
              <a:rPr lang="zh-CN" altLang="en-US" sz="2800" dirty="0" smtClean="0">
                <a:latin typeface="微软雅黑" pitchFamily="34" charset="-122"/>
                <a:ea typeface="微软雅黑" pitchFamily="34" charset="-122"/>
              </a:rPr>
              <a:t>：“耶和华</a:t>
            </a:r>
            <a:r>
              <a:rPr lang="zh-CN" altLang="en-US" sz="2800" dirty="0">
                <a:latin typeface="微软雅黑" pitchFamily="34" charset="-122"/>
                <a:ea typeface="微软雅黑" pitchFamily="34" charset="-122"/>
              </a:rPr>
              <a:t>所吩咐的是这样： </a:t>
            </a:r>
            <a:r>
              <a:rPr lang="en-US" altLang="zh-CN" sz="2800" baseline="30000" dirty="0">
                <a:latin typeface="微软雅黑" pitchFamily="34" charset="-122"/>
                <a:ea typeface="微软雅黑" pitchFamily="34" charset="-122"/>
              </a:rPr>
              <a:t>5</a:t>
            </a:r>
            <a:r>
              <a:rPr lang="zh-CN" altLang="en-US" sz="2800" dirty="0">
                <a:latin typeface="微软雅黑" pitchFamily="34" charset="-122"/>
                <a:ea typeface="微软雅黑" pitchFamily="34" charset="-122"/>
              </a:rPr>
              <a:t>你们中间要拿礼物献给耶和华，凡乐意献的可以拿耶和华的礼物来，就是金、银、铜， </a:t>
            </a:r>
            <a:r>
              <a:rPr lang="en-US" altLang="zh-CN" sz="2800" baseline="30000" dirty="0">
                <a:latin typeface="微软雅黑" pitchFamily="34" charset="-122"/>
                <a:ea typeface="微软雅黑" pitchFamily="34" charset="-122"/>
              </a:rPr>
              <a:t>6</a:t>
            </a:r>
            <a:r>
              <a:rPr lang="zh-CN" altLang="en-US" sz="2800" dirty="0">
                <a:latin typeface="微软雅黑" pitchFamily="34" charset="-122"/>
                <a:ea typeface="微软雅黑" pitchFamily="34" charset="-122"/>
              </a:rPr>
              <a:t>蓝色、紫色、朱红色线，细麻，山羊毛， </a:t>
            </a:r>
            <a:r>
              <a:rPr lang="en-US" altLang="zh-CN" sz="2800" baseline="30000" dirty="0">
                <a:latin typeface="微软雅黑" pitchFamily="34" charset="-122"/>
                <a:ea typeface="微软雅黑" pitchFamily="34" charset="-122"/>
              </a:rPr>
              <a:t>7</a:t>
            </a:r>
            <a:r>
              <a:rPr lang="zh-CN" altLang="en-US" sz="2800" dirty="0">
                <a:latin typeface="微软雅黑" pitchFamily="34" charset="-122"/>
                <a:ea typeface="微软雅黑" pitchFamily="34" charset="-122"/>
              </a:rPr>
              <a:t>染红的公羊皮，海狗皮，皂荚木， </a:t>
            </a:r>
            <a:r>
              <a:rPr lang="en-US" altLang="zh-CN" sz="2800" baseline="30000" dirty="0">
                <a:latin typeface="微软雅黑" pitchFamily="34" charset="-122"/>
                <a:ea typeface="微软雅黑" pitchFamily="34" charset="-122"/>
              </a:rPr>
              <a:t>8</a:t>
            </a:r>
            <a:r>
              <a:rPr lang="zh-CN" altLang="en-US" sz="2800" dirty="0">
                <a:latin typeface="微软雅黑" pitchFamily="34" charset="-122"/>
                <a:ea typeface="微软雅黑" pitchFamily="34" charset="-122"/>
              </a:rPr>
              <a:t>点灯的油，并做膏油和香的香料， </a:t>
            </a:r>
            <a:r>
              <a:rPr lang="en-US" altLang="zh-CN" sz="2800" baseline="30000" dirty="0">
                <a:latin typeface="微软雅黑" pitchFamily="34" charset="-122"/>
                <a:ea typeface="微软雅黑" pitchFamily="34" charset="-122"/>
              </a:rPr>
              <a:t>9</a:t>
            </a:r>
            <a:r>
              <a:rPr lang="zh-CN" altLang="en-US" sz="2800" dirty="0">
                <a:latin typeface="微软雅黑" pitchFamily="34" charset="-122"/>
                <a:ea typeface="微软雅黑" pitchFamily="34" charset="-122"/>
              </a:rPr>
              <a:t>红玛瑙与别样的宝石，可以镶嵌在以弗得和胸牌上</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1507953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1"/>
          <p:cNvSpPr>
            <a:spLocks noGrp="1"/>
          </p:cNvSpPr>
          <p:nvPr>
            <p:ph sz="quarter" idx="13"/>
          </p:nvPr>
        </p:nvSpPr>
        <p:spPr>
          <a:xfrm>
            <a:off x="755576" y="1059582"/>
            <a:ext cx="7920880" cy="3456384"/>
          </a:xfrm>
        </p:spPr>
        <p:txBody>
          <a:bodyPr>
            <a:noAutofit/>
          </a:bodyPr>
          <a:lstStyle/>
          <a:p>
            <a:pPr marL="45720" indent="0">
              <a:lnSpc>
                <a:spcPct val="120000"/>
              </a:lnSpc>
              <a:buNone/>
            </a:pPr>
            <a:r>
              <a:rPr lang="zh-CN" altLang="en-US" sz="2800" dirty="0" smtClean="0">
                <a:latin typeface="微软雅黑" pitchFamily="34" charset="-122"/>
                <a:ea typeface="微软雅黑" pitchFamily="34" charset="-122"/>
              </a:rPr>
              <a:t>以色列</a:t>
            </a:r>
            <a:r>
              <a:rPr lang="zh-CN" altLang="en-US" sz="2800" dirty="0">
                <a:latin typeface="微软雅黑" pitchFamily="34" charset="-122"/>
                <a:ea typeface="微软雅黑" pitchFamily="34" charset="-122"/>
              </a:rPr>
              <a:t>人，无论男女，凡</a:t>
            </a:r>
            <a:r>
              <a:rPr lang="zh-CN" altLang="en-US" sz="2800" dirty="0">
                <a:solidFill>
                  <a:srgbClr val="FF0000"/>
                </a:solidFill>
                <a:latin typeface="微软雅黑" pitchFamily="34" charset="-122"/>
                <a:ea typeface="微软雅黑" pitchFamily="34" charset="-122"/>
              </a:rPr>
              <a:t>甘心乐意献礼物</a:t>
            </a:r>
            <a:r>
              <a:rPr lang="zh-CN" altLang="en-US" sz="2800" dirty="0">
                <a:latin typeface="微软雅黑" pitchFamily="34" charset="-122"/>
                <a:ea typeface="微软雅黑" pitchFamily="34" charset="-122"/>
              </a:rPr>
              <a:t>给耶和华的，都将礼物</a:t>
            </a:r>
            <a:r>
              <a:rPr lang="zh-CN" altLang="en-US" sz="2800" dirty="0" smtClean="0">
                <a:latin typeface="微软雅黑" pitchFamily="34" charset="-122"/>
                <a:ea typeface="微软雅黑" pitchFamily="34" charset="-122"/>
              </a:rPr>
              <a:t>拿来</a:t>
            </a:r>
            <a:r>
              <a:rPr lang="zh-CN" altLang="en-US" sz="2800" dirty="0" smtClean="0">
                <a:latin typeface="微软雅黑" pitchFamily="34" charset="-122"/>
                <a:ea typeface="微软雅黑" pitchFamily="34" charset="-122"/>
              </a:rPr>
              <a:t>。</a:t>
            </a:r>
            <a:endParaRPr lang="en-US" altLang="zh-CN" sz="2800" dirty="0" smtClean="0">
              <a:latin typeface="微软雅黑" pitchFamily="34" charset="-122"/>
              <a:ea typeface="微软雅黑" pitchFamily="34" charset="-122"/>
            </a:endParaRPr>
          </a:p>
          <a:p>
            <a:pPr marL="45720" indent="0">
              <a:lnSpc>
                <a:spcPct val="120000"/>
              </a:lnSpc>
              <a:buNone/>
            </a:pPr>
            <a:r>
              <a:rPr lang="zh-CN" altLang="en-US" sz="2800" dirty="0" smtClean="0">
                <a:solidFill>
                  <a:srgbClr val="FF0000"/>
                </a:solidFill>
                <a:latin typeface="微软雅黑" pitchFamily="34" charset="-122"/>
                <a:ea typeface="微软雅黑" pitchFamily="34" charset="-122"/>
              </a:rPr>
              <a:t>凡</a:t>
            </a:r>
            <a:r>
              <a:rPr lang="zh-CN" altLang="en-US" sz="2800" dirty="0">
                <a:solidFill>
                  <a:srgbClr val="FF0000"/>
                </a:solidFill>
                <a:latin typeface="微软雅黑" pitchFamily="34" charset="-122"/>
                <a:ea typeface="微软雅黑" pitchFamily="34" charset="-122"/>
              </a:rPr>
              <a:t>有智慧、心里受感</a:t>
            </a:r>
            <a:r>
              <a:rPr lang="zh-CN" altLang="en-US" sz="2800" dirty="0">
                <a:latin typeface="微软雅黑" pitchFamily="34" charset="-122"/>
                <a:ea typeface="微软雅黑" pitchFamily="34" charset="-122"/>
              </a:rPr>
              <a:t>的妇女就纺山羊</a:t>
            </a:r>
            <a:r>
              <a:rPr lang="zh-CN" altLang="en-US" sz="2800" dirty="0" smtClean="0">
                <a:latin typeface="微软雅黑" pitchFamily="34" charset="-122"/>
                <a:ea typeface="微软雅黑" pitchFamily="34" charset="-122"/>
              </a:rPr>
              <a:t>毛</a:t>
            </a:r>
            <a:r>
              <a:rPr lang="zh-CN" altLang="en-US" sz="2800" dirty="0" smtClean="0">
                <a:latin typeface="微软雅黑" pitchFamily="34" charset="-122"/>
                <a:ea typeface="微软雅黑" pitchFamily="34" charset="-122"/>
              </a:rPr>
              <a:t>。</a:t>
            </a:r>
            <a:endParaRPr lang="en-US" altLang="zh-CN" sz="2800" dirty="0" smtClean="0">
              <a:latin typeface="微软雅黑" pitchFamily="34" charset="-122"/>
              <a:ea typeface="微软雅黑" pitchFamily="34" charset="-122"/>
            </a:endParaRPr>
          </a:p>
          <a:p>
            <a:pPr marL="45720" indent="0">
              <a:lnSpc>
                <a:spcPct val="120000"/>
              </a:lnSpc>
              <a:buNone/>
            </a:pPr>
            <a:r>
              <a:rPr lang="zh-CN" altLang="en-US" sz="2800" dirty="0" smtClean="0">
                <a:latin typeface="微软雅黑" pitchFamily="34" charset="-122"/>
                <a:ea typeface="微软雅黑" pitchFamily="34" charset="-122"/>
              </a:rPr>
              <a:t>受</a:t>
            </a:r>
            <a:r>
              <a:rPr lang="zh-CN" altLang="en-US" sz="2800" dirty="0">
                <a:latin typeface="微软雅黑" pitchFamily="34" charset="-122"/>
                <a:ea typeface="微软雅黑" pitchFamily="34" charset="-122"/>
              </a:rPr>
              <a:t>感</a:t>
            </a:r>
            <a:r>
              <a:rPr lang="zh-CN" altLang="en-US" sz="2800" dirty="0">
                <a:solidFill>
                  <a:srgbClr val="FF0000"/>
                </a:solidFill>
                <a:latin typeface="微软雅黑" pitchFamily="34" charset="-122"/>
                <a:ea typeface="微软雅黑" pitchFamily="34" charset="-122"/>
              </a:rPr>
              <a:t>前来做这</a:t>
            </a:r>
            <a:r>
              <a:rPr lang="zh-CN" altLang="en-US" sz="2800" dirty="0" smtClean="0">
                <a:solidFill>
                  <a:srgbClr val="FF0000"/>
                </a:solidFill>
                <a:latin typeface="微软雅黑" pitchFamily="34" charset="-122"/>
                <a:ea typeface="微软雅黑" pitchFamily="34" charset="-122"/>
              </a:rPr>
              <a:t>工</a:t>
            </a:r>
            <a:r>
              <a:rPr lang="en-US" altLang="zh-CN"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399970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195486"/>
            <a:ext cx="8712968" cy="1224136"/>
          </a:xfrm>
        </p:spPr>
        <p:txBody>
          <a:bodyPr/>
          <a:lstStyle/>
          <a:p>
            <a:pPr marL="0" indent="0" algn="l">
              <a:buNone/>
            </a:pPr>
            <a:r>
              <a:rPr lang="en-US" altLang="zh-CN" sz="3600" dirty="0" smtClean="0"/>
              <a:t>2.1</a:t>
            </a:r>
            <a:r>
              <a:rPr lang="zh-CN" altLang="en-US" sz="3600" dirty="0" smtClean="0"/>
              <a:t> </a:t>
            </a:r>
            <a:r>
              <a:rPr lang="zh-CN" altLang="en-US" sz="3600" dirty="0" smtClean="0"/>
              <a:t>我们</a:t>
            </a:r>
            <a:r>
              <a:rPr lang="zh-CN" altLang="en-US" sz="3600" dirty="0"/>
              <a:t>能甘心乐意地给出去，是因神先甘心乐意地给了我们</a:t>
            </a:r>
          </a:p>
        </p:txBody>
      </p:sp>
      <p:sp>
        <p:nvSpPr>
          <p:cNvPr id="3" name="内容占位符 2"/>
          <p:cNvSpPr>
            <a:spLocks noGrp="1"/>
          </p:cNvSpPr>
          <p:nvPr>
            <p:ph sz="quarter" idx="13"/>
          </p:nvPr>
        </p:nvSpPr>
        <p:spPr>
          <a:xfrm>
            <a:off x="251520" y="1563638"/>
            <a:ext cx="8568952" cy="3168352"/>
          </a:xfrm>
        </p:spPr>
        <p:txBody>
          <a:bodyPr>
            <a:normAutofit fontScale="62500" lnSpcReduction="20000"/>
          </a:bodyPr>
          <a:lstStyle/>
          <a:p>
            <a:pPr marL="45720" indent="0">
              <a:lnSpc>
                <a:spcPct val="160000"/>
              </a:lnSpc>
              <a:buNone/>
            </a:pPr>
            <a:r>
              <a:rPr lang="zh-CN" altLang="en-US" sz="2400" b="1" dirty="0" smtClean="0">
                <a:solidFill>
                  <a:schemeClr val="tx1"/>
                </a:solidFill>
                <a:latin typeface="微软雅黑" pitchFamily="34" charset="-122"/>
                <a:ea typeface="微软雅黑" pitchFamily="34" charset="-122"/>
              </a:rPr>
              <a:t>（</a:t>
            </a:r>
            <a:r>
              <a:rPr lang="en-US" altLang="zh-CN" sz="2400" b="1" dirty="0" smtClean="0">
                <a:solidFill>
                  <a:schemeClr val="tx1"/>
                </a:solidFill>
                <a:latin typeface="微软雅黑" pitchFamily="34" charset="-122"/>
                <a:ea typeface="微软雅黑" pitchFamily="34" charset="-122"/>
              </a:rPr>
              <a:t>1</a:t>
            </a:r>
            <a:r>
              <a:rPr lang="zh-CN" altLang="en-US" sz="2400" b="1" dirty="0" smtClean="0">
                <a:solidFill>
                  <a:schemeClr val="tx1"/>
                </a:solidFill>
                <a:latin typeface="微软雅黑" pitchFamily="34" charset="-122"/>
                <a:ea typeface="微软雅黑" pitchFamily="34" charset="-122"/>
              </a:rPr>
              <a:t>）耶稣甘心乐意地奉献</a:t>
            </a:r>
            <a:r>
              <a:rPr lang="en-US" altLang="zh-CN" sz="2400" b="1" dirty="0">
                <a:solidFill>
                  <a:srgbClr val="7030A0"/>
                </a:solidFill>
                <a:latin typeface="微软雅黑" pitchFamily="34" charset="-122"/>
                <a:ea typeface="微软雅黑" pitchFamily="34" charset="-122"/>
              </a:rPr>
              <a:t>(give)</a:t>
            </a:r>
            <a:r>
              <a:rPr lang="zh-CN" altLang="en-US" sz="2400" b="1" dirty="0" smtClean="0">
                <a:solidFill>
                  <a:schemeClr val="tx1"/>
                </a:solidFill>
                <a:latin typeface="微软雅黑" pitchFamily="34" charset="-122"/>
                <a:ea typeface="微软雅黑" pitchFamily="34" charset="-122"/>
              </a:rPr>
              <a:t>自己，在十字架上救赎我们</a:t>
            </a:r>
            <a:endParaRPr lang="en-US" altLang="zh-CN" sz="2400" b="1" dirty="0" smtClean="0">
              <a:solidFill>
                <a:schemeClr val="tx1"/>
              </a:solidFill>
              <a:latin typeface="微软雅黑" pitchFamily="34" charset="-122"/>
              <a:ea typeface="微软雅黑" pitchFamily="34" charset="-122"/>
            </a:endParaRPr>
          </a:p>
          <a:p>
            <a:pPr>
              <a:lnSpc>
                <a:spcPct val="160000"/>
              </a:lnSpc>
            </a:pPr>
            <a:r>
              <a:rPr lang="zh-CN" altLang="en-US" sz="2400" dirty="0" smtClean="0">
                <a:solidFill>
                  <a:srgbClr val="FF0000"/>
                </a:solidFill>
                <a:latin typeface="微软雅黑" pitchFamily="34" charset="-122"/>
                <a:ea typeface="微软雅黑" pitchFamily="34" charset="-122"/>
              </a:rPr>
              <a:t>为</a:t>
            </a:r>
            <a:r>
              <a:rPr lang="zh-CN" altLang="en-US" sz="2400" dirty="0">
                <a:solidFill>
                  <a:srgbClr val="FF0000"/>
                </a:solidFill>
                <a:latin typeface="微软雅黑" pitchFamily="34" charset="-122"/>
                <a:ea typeface="微软雅黑" pitchFamily="34" charset="-122"/>
              </a:rPr>
              <a:t>义人死，是少有的；为仁人死，或者有敢做的</a:t>
            </a:r>
            <a:r>
              <a:rPr lang="zh-CN" altLang="en-US" sz="2400" dirty="0" smtClean="0">
                <a:solidFill>
                  <a:srgbClr val="FF0000"/>
                </a:solidFill>
                <a:latin typeface="微软雅黑" pitchFamily="34" charset="-122"/>
                <a:ea typeface="微软雅黑" pitchFamily="34" charset="-122"/>
              </a:rPr>
              <a:t>。惟有</a:t>
            </a:r>
            <a:r>
              <a:rPr lang="zh-CN" altLang="en-US" sz="2400" dirty="0">
                <a:solidFill>
                  <a:srgbClr val="FF0000"/>
                </a:solidFill>
                <a:latin typeface="微软雅黑" pitchFamily="34" charset="-122"/>
                <a:ea typeface="微软雅黑" pitchFamily="34" charset="-122"/>
              </a:rPr>
              <a:t>基督在我们还作罪人的时候为我们死，　神的爱就在此向我们显明了。（</a:t>
            </a:r>
            <a:r>
              <a:rPr lang="zh-CN" altLang="en-US" sz="2400" dirty="0" smtClean="0">
                <a:solidFill>
                  <a:srgbClr val="FF0000"/>
                </a:solidFill>
                <a:latin typeface="微软雅黑" pitchFamily="34" charset="-122"/>
                <a:ea typeface="微软雅黑" pitchFamily="34" charset="-122"/>
              </a:rPr>
              <a:t>罗</a:t>
            </a:r>
            <a:r>
              <a:rPr lang="en-US" altLang="zh-CN" sz="2400" dirty="0" smtClean="0">
                <a:solidFill>
                  <a:srgbClr val="FF0000"/>
                </a:solidFill>
                <a:latin typeface="微软雅黑" pitchFamily="34" charset="-122"/>
                <a:ea typeface="微软雅黑" pitchFamily="34" charset="-122"/>
              </a:rPr>
              <a:t>5</a:t>
            </a:r>
            <a:r>
              <a:rPr lang="zh-CN" altLang="en-US" sz="2400" dirty="0" smtClean="0">
                <a:solidFill>
                  <a:srgbClr val="FF0000"/>
                </a:solidFill>
                <a:latin typeface="微软雅黑" pitchFamily="34" charset="-122"/>
                <a:ea typeface="微软雅黑" pitchFamily="34" charset="-122"/>
              </a:rPr>
              <a:t>：</a:t>
            </a:r>
            <a:r>
              <a:rPr lang="en-US" altLang="zh-CN" sz="2400" dirty="0" smtClean="0">
                <a:solidFill>
                  <a:srgbClr val="FF0000"/>
                </a:solidFill>
                <a:latin typeface="微软雅黑" pitchFamily="34" charset="-122"/>
                <a:ea typeface="微软雅黑" pitchFamily="34" charset="-122"/>
              </a:rPr>
              <a:t>7-8</a:t>
            </a:r>
            <a:r>
              <a:rPr lang="zh-CN" altLang="en-US" sz="2400" dirty="0" smtClean="0">
                <a:solidFill>
                  <a:srgbClr val="FF0000"/>
                </a:solidFill>
                <a:latin typeface="微软雅黑" pitchFamily="34" charset="-122"/>
                <a:ea typeface="微软雅黑" pitchFamily="34" charset="-122"/>
              </a:rPr>
              <a:t>）</a:t>
            </a:r>
            <a:endParaRPr lang="en-US" altLang="zh-CN" sz="2400" dirty="0" smtClean="0">
              <a:solidFill>
                <a:srgbClr val="FF0000"/>
              </a:solidFill>
              <a:latin typeface="微软雅黑" pitchFamily="34" charset="-122"/>
              <a:ea typeface="微软雅黑" pitchFamily="34" charset="-122"/>
            </a:endParaRPr>
          </a:p>
          <a:p>
            <a:pPr marL="45720" indent="0">
              <a:lnSpc>
                <a:spcPct val="160000"/>
              </a:lnSpc>
              <a:buNone/>
            </a:pPr>
            <a:r>
              <a:rPr lang="zh-CN" altLang="en-US" sz="2400" b="1" dirty="0" smtClean="0">
                <a:solidFill>
                  <a:schemeClr val="tx1"/>
                </a:solidFill>
                <a:latin typeface="微软雅黑" pitchFamily="34" charset="-122"/>
                <a:ea typeface="微软雅黑" pitchFamily="34" charset="-122"/>
              </a:rPr>
              <a:t>（</a:t>
            </a:r>
            <a:r>
              <a:rPr lang="en-US" altLang="zh-CN" sz="2400" b="1" dirty="0" smtClean="0">
                <a:solidFill>
                  <a:schemeClr val="tx1"/>
                </a:solidFill>
                <a:latin typeface="微软雅黑" pitchFamily="34" charset="-122"/>
                <a:ea typeface="微软雅黑" pitchFamily="34" charset="-122"/>
              </a:rPr>
              <a:t>2</a:t>
            </a:r>
            <a:r>
              <a:rPr lang="zh-CN" altLang="en-US" sz="2400" b="1" dirty="0" smtClean="0">
                <a:solidFill>
                  <a:schemeClr val="tx1"/>
                </a:solidFill>
                <a:latin typeface="微软雅黑" pitchFamily="34" charset="-122"/>
                <a:ea typeface="微软雅黑" pitchFamily="34" charset="-122"/>
              </a:rPr>
              <a:t>）天父甘心乐意地舍弃</a:t>
            </a:r>
            <a:r>
              <a:rPr lang="en-US" altLang="zh-CN" sz="2400" b="1" dirty="0">
                <a:solidFill>
                  <a:srgbClr val="7030A0"/>
                </a:solidFill>
                <a:latin typeface="微软雅黑" pitchFamily="34" charset="-122"/>
                <a:ea typeface="微软雅黑" pitchFamily="34" charset="-122"/>
              </a:rPr>
              <a:t>(give)</a:t>
            </a:r>
            <a:r>
              <a:rPr lang="zh-CN" altLang="en-US" sz="2400" b="1" dirty="0" smtClean="0">
                <a:solidFill>
                  <a:schemeClr val="tx1"/>
                </a:solidFill>
                <a:latin typeface="微软雅黑" pitchFamily="34" charset="-122"/>
                <a:ea typeface="微软雅黑" pitchFamily="34" charset="-122"/>
              </a:rPr>
              <a:t>祂的独生爱子</a:t>
            </a:r>
            <a:endParaRPr lang="en-US" altLang="zh-CN" sz="2400" b="1" dirty="0" smtClean="0">
              <a:solidFill>
                <a:schemeClr val="tx1"/>
              </a:solidFill>
              <a:latin typeface="微软雅黑" pitchFamily="34" charset="-122"/>
              <a:ea typeface="微软雅黑" pitchFamily="34" charset="-122"/>
            </a:endParaRPr>
          </a:p>
          <a:p>
            <a:pPr>
              <a:lnSpc>
                <a:spcPct val="160000"/>
              </a:lnSpc>
            </a:pPr>
            <a:r>
              <a:rPr lang="zh-CN" altLang="en-US" sz="2400" dirty="0">
                <a:solidFill>
                  <a:srgbClr val="FF0000"/>
                </a:solidFill>
                <a:latin typeface="微软雅黑" pitchFamily="34" charset="-122"/>
                <a:ea typeface="微软雅黑" pitchFamily="34" charset="-122"/>
              </a:rPr>
              <a:t>神爱世人，甚至将他的独生子赐</a:t>
            </a:r>
            <a:r>
              <a:rPr lang="zh-CN" altLang="en-US" sz="2400" dirty="0" smtClean="0">
                <a:solidFill>
                  <a:srgbClr val="FF0000"/>
                </a:solidFill>
                <a:latin typeface="微软雅黑" pitchFamily="34" charset="-122"/>
                <a:ea typeface="微软雅黑" pitchFamily="34" charset="-122"/>
              </a:rPr>
              <a:t>给</a:t>
            </a:r>
            <a:r>
              <a:rPr lang="en-US" altLang="zh-CN" sz="2400" dirty="0" smtClean="0">
                <a:solidFill>
                  <a:srgbClr val="7030A0"/>
                </a:solidFill>
                <a:latin typeface="微软雅黑" pitchFamily="34" charset="-122"/>
                <a:ea typeface="微软雅黑" pitchFamily="34" charset="-122"/>
              </a:rPr>
              <a:t>(give)</a:t>
            </a:r>
            <a:r>
              <a:rPr lang="zh-CN" altLang="en-US" sz="2400" dirty="0" smtClean="0">
                <a:solidFill>
                  <a:srgbClr val="FF0000"/>
                </a:solidFill>
                <a:latin typeface="微软雅黑" pitchFamily="34" charset="-122"/>
                <a:ea typeface="微软雅黑" pitchFamily="34" charset="-122"/>
              </a:rPr>
              <a:t>他们</a:t>
            </a:r>
            <a:r>
              <a:rPr lang="zh-CN" altLang="en-US" sz="2400" dirty="0">
                <a:solidFill>
                  <a:srgbClr val="FF0000"/>
                </a:solidFill>
                <a:latin typeface="微软雅黑" pitchFamily="34" charset="-122"/>
                <a:ea typeface="微软雅黑" pitchFamily="34" charset="-122"/>
              </a:rPr>
              <a:t>，叫一切信他的，不致灭亡，反得永生。（约</a:t>
            </a:r>
            <a:r>
              <a:rPr lang="en-US" altLang="zh-CN" sz="2400" dirty="0">
                <a:solidFill>
                  <a:srgbClr val="FF0000"/>
                </a:solidFill>
                <a:latin typeface="微软雅黑" pitchFamily="34" charset="-122"/>
                <a:ea typeface="微软雅黑" pitchFamily="34" charset="-122"/>
              </a:rPr>
              <a:t>3</a:t>
            </a:r>
            <a:r>
              <a:rPr lang="zh-CN" altLang="en-US" sz="2400" dirty="0">
                <a:solidFill>
                  <a:srgbClr val="FF0000"/>
                </a:solidFill>
                <a:latin typeface="微软雅黑" pitchFamily="34" charset="-122"/>
                <a:ea typeface="微软雅黑" pitchFamily="34" charset="-122"/>
              </a:rPr>
              <a:t>：</a:t>
            </a:r>
            <a:r>
              <a:rPr lang="en-US" altLang="zh-CN" sz="2400" dirty="0">
                <a:solidFill>
                  <a:srgbClr val="FF0000"/>
                </a:solidFill>
                <a:latin typeface="微软雅黑" pitchFamily="34" charset="-122"/>
                <a:ea typeface="微软雅黑" pitchFamily="34" charset="-122"/>
              </a:rPr>
              <a:t>16</a:t>
            </a:r>
            <a:r>
              <a:rPr lang="zh-CN" altLang="en-US" sz="2400" dirty="0">
                <a:solidFill>
                  <a:srgbClr val="FF0000"/>
                </a:solidFill>
                <a:latin typeface="微软雅黑" pitchFamily="34" charset="-122"/>
                <a:ea typeface="微软雅黑" pitchFamily="34" charset="-122"/>
              </a:rPr>
              <a:t>）</a:t>
            </a:r>
            <a:endParaRPr lang="en-US" altLang="zh-CN" sz="2400" dirty="0">
              <a:solidFill>
                <a:srgbClr val="FF0000"/>
              </a:solidFill>
              <a:latin typeface="微软雅黑" pitchFamily="34" charset="-122"/>
              <a:ea typeface="微软雅黑" pitchFamily="34" charset="-122"/>
            </a:endParaRPr>
          </a:p>
          <a:p>
            <a:pPr marL="45720" indent="0">
              <a:lnSpc>
                <a:spcPct val="160000"/>
              </a:lnSpc>
              <a:buNone/>
            </a:pPr>
            <a:r>
              <a:rPr lang="zh-CN" altLang="en-US" sz="2400" b="1" dirty="0" smtClean="0">
                <a:solidFill>
                  <a:schemeClr val="tx1"/>
                </a:solidFill>
                <a:latin typeface="微软雅黑" pitchFamily="34" charset="-122"/>
                <a:ea typeface="微软雅黑" pitchFamily="34" charset="-122"/>
              </a:rPr>
              <a:t>（</a:t>
            </a:r>
            <a:r>
              <a:rPr lang="en-US" altLang="zh-CN" sz="2400" b="1" dirty="0" smtClean="0">
                <a:solidFill>
                  <a:schemeClr val="tx1"/>
                </a:solidFill>
                <a:latin typeface="微软雅黑" pitchFamily="34" charset="-122"/>
                <a:ea typeface="微软雅黑" pitchFamily="34" charset="-122"/>
              </a:rPr>
              <a:t>3</a:t>
            </a:r>
            <a:r>
              <a:rPr lang="zh-CN" altLang="en-US" sz="2400" b="1" dirty="0" smtClean="0">
                <a:solidFill>
                  <a:schemeClr val="tx1"/>
                </a:solidFill>
                <a:latin typeface="微软雅黑" pitchFamily="34" charset="-122"/>
                <a:ea typeface="微软雅黑" pitchFamily="34" charset="-122"/>
              </a:rPr>
              <a:t>）赐下</a:t>
            </a:r>
            <a:r>
              <a:rPr lang="en-US" altLang="zh-CN" sz="2400" b="1" dirty="0">
                <a:solidFill>
                  <a:srgbClr val="7030A0"/>
                </a:solidFill>
                <a:latin typeface="微软雅黑" pitchFamily="34" charset="-122"/>
                <a:ea typeface="微软雅黑" pitchFamily="34" charset="-122"/>
              </a:rPr>
              <a:t>(give)</a:t>
            </a:r>
            <a:r>
              <a:rPr lang="zh-CN" altLang="en-US" sz="2400" b="1" dirty="0" smtClean="0">
                <a:solidFill>
                  <a:schemeClr val="tx1"/>
                </a:solidFill>
                <a:latin typeface="微软雅黑" pitchFamily="34" charset="-122"/>
                <a:ea typeface="微软雅黑" pitchFamily="34" charset="-122"/>
              </a:rPr>
              <a:t>万物</a:t>
            </a:r>
            <a:endParaRPr lang="en-US" altLang="zh-CN" sz="2400" b="1" dirty="0" smtClean="0">
              <a:solidFill>
                <a:schemeClr val="tx1"/>
              </a:solidFill>
              <a:latin typeface="微软雅黑" pitchFamily="34" charset="-122"/>
              <a:ea typeface="微软雅黑" pitchFamily="34" charset="-122"/>
            </a:endParaRPr>
          </a:p>
          <a:p>
            <a:pPr>
              <a:lnSpc>
                <a:spcPct val="160000"/>
              </a:lnSpc>
            </a:pPr>
            <a:r>
              <a:rPr lang="zh-CN" altLang="en-US" sz="2400" dirty="0">
                <a:solidFill>
                  <a:srgbClr val="FF0000"/>
                </a:solidFill>
                <a:latin typeface="微软雅黑" pitchFamily="34" charset="-122"/>
                <a:ea typeface="微软雅黑" pitchFamily="34" charset="-122"/>
              </a:rPr>
              <a:t>神既不爱惜自己的儿子，为我们众人舍了，岂不也把万物和他一同白白地赐给我们吗？（罗</a:t>
            </a:r>
            <a:r>
              <a:rPr lang="en-US" altLang="zh-CN" sz="2400" dirty="0">
                <a:solidFill>
                  <a:srgbClr val="FF0000"/>
                </a:solidFill>
                <a:latin typeface="微软雅黑" pitchFamily="34" charset="-122"/>
                <a:ea typeface="微软雅黑" pitchFamily="34" charset="-122"/>
              </a:rPr>
              <a:t>8</a:t>
            </a:r>
            <a:r>
              <a:rPr lang="zh-CN" altLang="en-US" sz="2400" dirty="0">
                <a:solidFill>
                  <a:srgbClr val="FF0000"/>
                </a:solidFill>
                <a:latin typeface="微软雅黑" pitchFamily="34" charset="-122"/>
                <a:ea typeface="微软雅黑" pitchFamily="34" charset="-122"/>
              </a:rPr>
              <a:t>：</a:t>
            </a:r>
            <a:r>
              <a:rPr lang="en-US" altLang="zh-CN" sz="2400" dirty="0">
                <a:solidFill>
                  <a:srgbClr val="FF0000"/>
                </a:solidFill>
                <a:latin typeface="微软雅黑" pitchFamily="34" charset="-122"/>
                <a:ea typeface="微软雅黑" pitchFamily="34" charset="-122"/>
              </a:rPr>
              <a:t>32</a:t>
            </a:r>
            <a:r>
              <a:rPr lang="zh-CN" altLang="en-US" sz="2400" dirty="0" smtClean="0">
                <a:solidFill>
                  <a:srgbClr val="FF0000"/>
                </a:solidFill>
                <a:latin typeface="微软雅黑" pitchFamily="34" charset="-122"/>
                <a:ea typeface="微软雅黑" pitchFamily="34" charset="-122"/>
              </a:rPr>
              <a:t>）</a:t>
            </a:r>
            <a:endParaRPr lang="en-US" altLang="zh-CN" sz="2400" dirty="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927424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23478"/>
            <a:ext cx="8208912" cy="1224136"/>
          </a:xfrm>
        </p:spPr>
        <p:txBody>
          <a:bodyPr/>
          <a:lstStyle/>
          <a:p>
            <a:pPr lvl="1" algn="l" rtl="0">
              <a:spcBef>
                <a:spcPct val="0"/>
              </a:spcBef>
              <a:buClr>
                <a:schemeClr val="accent6">
                  <a:lumMod val="75000"/>
                </a:schemeClr>
              </a:buClr>
              <a:buSzPct val="128000"/>
            </a:pPr>
            <a:r>
              <a:rPr lang="en-US" altLang="zh-CN" sz="36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2.2 </a:t>
            </a:r>
            <a:r>
              <a:rPr lang="zh-CN" altLang="en-US" sz="36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相信并感谢神的全然赐下，才会甘心乐意地全然</a:t>
            </a:r>
            <a:r>
              <a:rPr lang="zh-CN" altLang="en-US" sz="36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献上</a:t>
            </a:r>
            <a:endParaRPr lang="zh-CN" altLang="en-US" sz="36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endParaRPr>
          </a:p>
        </p:txBody>
      </p:sp>
      <p:sp>
        <p:nvSpPr>
          <p:cNvPr id="3" name="内容占位符 2"/>
          <p:cNvSpPr>
            <a:spLocks noGrp="1"/>
          </p:cNvSpPr>
          <p:nvPr>
            <p:ph sz="quarter" idx="13"/>
          </p:nvPr>
        </p:nvSpPr>
        <p:spPr>
          <a:xfrm>
            <a:off x="251520" y="1491630"/>
            <a:ext cx="8496944" cy="3096344"/>
          </a:xfrm>
        </p:spPr>
        <p:txBody>
          <a:bodyPr>
            <a:normAutofit/>
          </a:bodyPr>
          <a:lstStyle/>
          <a:p>
            <a:pPr>
              <a:lnSpc>
                <a:spcPct val="160000"/>
              </a:lnSpc>
            </a:pPr>
            <a:r>
              <a:rPr lang="zh-CN" altLang="en-US" sz="2400" dirty="0">
                <a:solidFill>
                  <a:srgbClr val="7030A0"/>
                </a:solidFill>
                <a:latin typeface="微软雅黑" pitchFamily="34" charset="-122"/>
                <a:ea typeface="微软雅黑" pitchFamily="34" charset="-122"/>
              </a:rPr>
              <a:t>我算什么，我的民算什么，竟能如此乐意奉献？因为万物都从你而来，</a:t>
            </a:r>
            <a:r>
              <a:rPr lang="zh-CN" altLang="en-US" sz="2400" dirty="0">
                <a:solidFill>
                  <a:srgbClr val="FF0000"/>
                </a:solidFill>
                <a:latin typeface="微软雅黑" pitchFamily="34" charset="-122"/>
                <a:ea typeface="微软雅黑" pitchFamily="34" charset="-122"/>
              </a:rPr>
              <a:t>我们把从你而得的献给你</a:t>
            </a:r>
            <a:r>
              <a:rPr lang="zh-CN" altLang="en-US" sz="2400" dirty="0" smtClean="0">
                <a:solidFill>
                  <a:srgbClr val="7030A0"/>
                </a:solidFill>
                <a:latin typeface="微软雅黑" pitchFamily="34" charset="-122"/>
                <a:ea typeface="微软雅黑" pitchFamily="34" charset="-122"/>
              </a:rPr>
              <a:t>。我们</a:t>
            </a:r>
            <a:r>
              <a:rPr lang="zh-CN" altLang="en-US" sz="2400" dirty="0">
                <a:solidFill>
                  <a:srgbClr val="7030A0"/>
                </a:solidFill>
                <a:latin typeface="微软雅黑" pitchFamily="34" charset="-122"/>
                <a:ea typeface="微软雅黑" pitchFamily="34" charset="-122"/>
              </a:rPr>
              <a:t>在你面前是客旅，是寄居的，与我们列祖一样。我们在世的日子如影儿，不能</a:t>
            </a:r>
            <a:r>
              <a:rPr lang="zh-CN" altLang="en-US" sz="2400" dirty="0" smtClean="0">
                <a:solidFill>
                  <a:srgbClr val="7030A0"/>
                </a:solidFill>
                <a:latin typeface="微软雅黑" pitchFamily="34" charset="-122"/>
                <a:ea typeface="微软雅黑" pitchFamily="34" charset="-122"/>
              </a:rPr>
              <a:t>长存。（代上</a:t>
            </a:r>
            <a:r>
              <a:rPr lang="en-US" altLang="zh-CN" sz="2400" dirty="0" smtClean="0">
                <a:solidFill>
                  <a:srgbClr val="7030A0"/>
                </a:solidFill>
                <a:latin typeface="微软雅黑" pitchFamily="34" charset="-122"/>
                <a:ea typeface="微软雅黑" pitchFamily="34" charset="-122"/>
              </a:rPr>
              <a:t>29</a:t>
            </a:r>
            <a:r>
              <a:rPr lang="zh-CN" altLang="en-US" sz="2400" dirty="0" smtClean="0">
                <a:solidFill>
                  <a:srgbClr val="7030A0"/>
                </a:solidFill>
                <a:latin typeface="微软雅黑" pitchFamily="34" charset="-122"/>
                <a:ea typeface="微软雅黑" pitchFamily="34" charset="-122"/>
              </a:rPr>
              <a:t>：</a:t>
            </a:r>
            <a:r>
              <a:rPr lang="en-US" altLang="zh-CN" sz="2400" dirty="0" smtClean="0">
                <a:solidFill>
                  <a:srgbClr val="7030A0"/>
                </a:solidFill>
                <a:latin typeface="微软雅黑" pitchFamily="34" charset="-122"/>
                <a:ea typeface="微软雅黑" pitchFamily="34" charset="-122"/>
              </a:rPr>
              <a:t>14-15</a:t>
            </a:r>
            <a:r>
              <a:rPr lang="zh-CN" altLang="en-US" sz="2400" dirty="0" smtClean="0">
                <a:solidFill>
                  <a:srgbClr val="7030A0"/>
                </a:solidFill>
                <a:latin typeface="微软雅黑" pitchFamily="34" charset="-122"/>
                <a:ea typeface="微软雅黑" pitchFamily="34" charset="-122"/>
              </a:rPr>
              <a:t>）</a:t>
            </a:r>
            <a:endParaRPr lang="zh-CN" altLang="en-US" sz="2400" dirty="0">
              <a:solidFill>
                <a:srgbClr val="7030A0"/>
              </a:solidFill>
              <a:latin typeface="微软雅黑" pitchFamily="34" charset="-122"/>
              <a:ea typeface="微软雅黑" pitchFamily="34" charset="-122"/>
            </a:endParaRPr>
          </a:p>
        </p:txBody>
      </p:sp>
      <p:sp>
        <p:nvSpPr>
          <p:cNvPr id="4" name="标题 1"/>
          <p:cNvSpPr txBox="1">
            <a:spLocks/>
          </p:cNvSpPr>
          <p:nvPr/>
        </p:nvSpPr>
        <p:spPr>
          <a:xfrm>
            <a:off x="1763688" y="3939902"/>
            <a:ext cx="7056784" cy="85725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lvl="1" algn="l" rtl="0">
              <a:spcBef>
                <a:spcPct val="0"/>
              </a:spcBef>
              <a:buClr>
                <a:schemeClr val="accent6">
                  <a:lumMod val="75000"/>
                </a:schemeClr>
              </a:buClr>
              <a:buSzPct val="128000"/>
            </a:pPr>
            <a:r>
              <a:rPr lang="zh-CN" alt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把从神而得的献给神</a:t>
            </a:r>
            <a:endParaRPr lang="zh-CN" alt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24711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63688" y="411510"/>
            <a:ext cx="5760640" cy="857250"/>
          </a:xfrm>
        </p:spPr>
        <p:txBody>
          <a:bodyPr/>
          <a:lstStyle/>
          <a:p>
            <a:pPr marL="0" indent="0" algn="l">
              <a:buNone/>
            </a:pPr>
            <a:r>
              <a:rPr lang="zh-CN" altLang="en-US" sz="3400" dirty="0"/>
              <a:t>神全然赐下，我全然献上</a:t>
            </a:r>
          </a:p>
        </p:txBody>
      </p:sp>
      <p:sp>
        <p:nvSpPr>
          <p:cNvPr id="3" name="内容占位符 2"/>
          <p:cNvSpPr>
            <a:spLocks noGrp="1"/>
          </p:cNvSpPr>
          <p:nvPr>
            <p:ph sz="quarter" idx="13"/>
          </p:nvPr>
        </p:nvSpPr>
        <p:spPr>
          <a:xfrm>
            <a:off x="395536" y="1347614"/>
            <a:ext cx="8496944" cy="2448272"/>
          </a:xfrm>
        </p:spPr>
        <p:txBody>
          <a:bodyPr>
            <a:normAutofit/>
          </a:bodyPr>
          <a:lstStyle/>
          <a:p>
            <a:pPr>
              <a:lnSpc>
                <a:spcPct val="160000"/>
              </a:lnSpc>
            </a:pPr>
            <a:r>
              <a:rPr lang="zh-CN" altLang="en-US" sz="2400" dirty="0" smtClean="0">
                <a:solidFill>
                  <a:srgbClr val="7030A0"/>
                </a:solidFill>
                <a:latin typeface="微软雅黑" pitchFamily="34" charset="-122"/>
                <a:ea typeface="微软雅黑" pitchFamily="34" charset="-122"/>
              </a:rPr>
              <a:t>所以</a:t>
            </a:r>
            <a:r>
              <a:rPr lang="zh-CN" altLang="en-US" sz="2400" dirty="0" smtClean="0">
                <a:solidFill>
                  <a:srgbClr val="7030A0"/>
                </a:solidFill>
                <a:latin typeface="微软雅黑" pitchFamily="34" charset="-122"/>
                <a:ea typeface="微软雅黑" pitchFamily="34" charset="-122"/>
              </a:rPr>
              <a:t>，你们</a:t>
            </a:r>
            <a:r>
              <a:rPr lang="zh-CN" altLang="en-US" sz="2400" dirty="0">
                <a:solidFill>
                  <a:srgbClr val="7030A0"/>
                </a:solidFill>
                <a:latin typeface="微软雅黑" pitchFamily="34" charset="-122"/>
                <a:ea typeface="微软雅黑" pitchFamily="34" charset="-122"/>
              </a:rPr>
              <a:t>或吃或喝，无论做什么，都要为荣耀　神而行</a:t>
            </a:r>
            <a:r>
              <a:rPr lang="zh-CN" altLang="en-US" sz="2400" dirty="0" smtClean="0">
                <a:solidFill>
                  <a:srgbClr val="7030A0"/>
                </a:solidFill>
                <a:latin typeface="微软雅黑" pitchFamily="34" charset="-122"/>
                <a:ea typeface="微软雅黑" pitchFamily="34" charset="-122"/>
              </a:rPr>
              <a:t>。（</a:t>
            </a:r>
            <a:r>
              <a:rPr lang="zh-CN" altLang="en-US" sz="2400" dirty="0">
                <a:solidFill>
                  <a:srgbClr val="7030A0"/>
                </a:solidFill>
                <a:latin typeface="微软雅黑" pitchFamily="34" charset="-122"/>
                <a:ea typeface="微软雅黑" pitchFamily="34" charset="-122"/>
              </a:rPr>
              <a:t>林前</a:t>
            </a:r>
            <a:r>
              <a:rPr lang="en-US" altLang="zh-CN" sz="2400" dirty="0">
                <a:solidFill>
                  <a:srgbClr val="7030A0"/>
                </a:solidFill>
                <a:latin typeface="微软雅黑" pitchFamily="34" charset="-122"/>
                <a:ea typeface="微软雅黑" pitchFamily="34" charset="-122"/>
              </a:rPr>
              <a:t>10:31</a:t>
            </a:r>
            <a:r>
              <a:rPr lang="zh-CN" altLang="en-US" sz="2400" dirty="0" smtClean="0">
                <a:solidFill>
                  <a:srgbClr val="7030A0"/>
                </a:solidFill>
                <a:latin typeface="微软雅黑" pitchFamily="34" charset="-122"/>
                <a:ea typeface="微软雅黑" pitchFamily="34" charset="-122"/>
              </a:rPr>
              <a:t>）</a:t>
            </a:r>
            <a:endParaRPr lang="en-US" altLang="zh-CN" sz="2400" dirty="0" smtClean="0">
              <a:solidFill>
                <a:srgbClr val="7030A0"/>
              </a:solidFill>
              <a:latin typeface="微软雅黑" pitchFamily="34" charset="-122"/>
              <a:ea typeface="微软雅黑" pitchFamily="34" charset="-122"/>
            </a:endParaRPr>
          </a:p>
          <a:p>
            <a:pPr>
              <a:lnSpc>
                <a:spcPct val="160000"/>
              </a:lnSpc>
            </a:pPr>
            <a:r>
              <a:rPr lang="zh-CN" altLang="en-US" sz="2400" dirty="0">
                <a:solidFill>
                  <a:srgbClr val="7030A0"/>
                </a:solidFill>
                <a:latin typeface="微软雅黑" pitchFamily="34" charset="-122"/>
                <a:ea typeface="微软雅黑" pitchFamily="34" charset="-122"/>
              </a:rPr>
              <a:t>你要尽心、尽性、尽意、尽力爱</a:t>
            </a:r>
            <a:r>
              <a:rPr lang="zh-CN" altLang="en-US" sz="2400" dirty="0" smtClean="0">
                <a:solidFill>
                  <a:srgbClr val="7030A0"/>
                </a:solidFill>
                <a:latin typeface="微软雅黑" pitchFamily="34" charset="-122"/>
                <a:ea typeface="微软雅黑" pitchFamily="34" charset="-122"/>
              </a:rPr>
              <a:t>主你</a:t>
            </a:r>
            <a:r>
              <a:rPr lang="zh-CN" altLang="en-US" sz="2400" dirty="0">
                <a:solidFill>
                  <a:srgbClr val="7030A0"/>
                </a:solidFill>
                <a:latin typeface="微软雅黑" pitchFamily="34" charset="-122"/>
                <a:ea typeface="微软雅黑" pitchFamily="34" charset="-122"/>
              </a:rPr>
              <a:t>的　神</a:t>
            </a:r>
            <a:r>
              <a:rPr lang="zh-CN" altLang="en-US" sz="2400" dirty="0" smtClean="0">
                <a:solidFill>
                  <a:srgbClr val="7030A0"/>
                </a:solidFill>
                <a:latin typeface="微软雅黑" pitchFamily="34" charset="-122"/>
                <a:ea typeface="微软雅黑" pitchFamily="34" charset="-122"/>
              </a:rPr>
              <a:t>。（可</a:t>
            </a:r>
            <a:r>
              <a:rPr lang="en-US" altLang="zh-CN" sz="2400" dirty="0" smtClean="0">
                <a:solidFill>
                  <a:srgbClr val="7030A0"/>
                </a:solidFill>
                <a:latin typeface="微软雅黑" pitchFamily="34" charset="-122"/>
                <a:ea typeface="微软雅黑" pitchFamily="34" charset="-122"/>
              </a:rPr>
              <a:t>12:30</a:t>
            </a:r>
            <a:r>
              <a:rPr lang="zh-CN" altLang="en-US" sz="2400" dirty="0" smtClean="0">
                <a:solidFill>
                  <a:srgbClr val="7030A0"/>
                </a:solidFill>
                <a:latin typeface="微软雅黑" pitchFamily="34" charset="-122"/>
                <a:ea typeface="微软雅黑" pitchFamily="34" charset="-122"/>
              </a:rPr>
              <a:t>）</a:t>
            </a:r>
            <a:endParaRPr lang="zh-CN" altLang="en-US" sz="2400" dirty="0">
              <a:solidFill>
                <a:srgbClr val="7030A0"/>
              </a:solidFill>
              <a:latin typeface="微软雅黑" pitchFamily="34" charset="-122"/>
              <a:ea typeface="微软雅黑" pitchFamily="34" charset="-122"/>
            </a:endParaRPr>
          </a:p>
        </p:txBody>
      </p:sp>
    </p:spTree>
    <p:extLst>
      <p:ext uri="{BB962C8B-B14F-4D97-AF65-F5344CB8AC3E}">
        <p14:creationId xmlns:p14="http://schemas.microsoft.com/office/powerpoint/2010/main" val="288323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395536" y="1563638"/>
            <a:ext cx="8496944" cy="2448272"/>
          </a:xfrm>
        </p:spPr>
        <p:txBody>
          <a:bodyPr>
            <a:normAutofit lnSpcReduction="10000"/>
          </a:bodyPr>
          <a:lstStyle/>
          <a:p>
            <a:pPr>
              <a:lnSpc>
                <a:spcPct val="160000"/>
              </a:lnSpc>
            </a:pPr>
            <a:r>
              <a:rPr lang="zh-CN" altLang="en-US" sz="2400" dirty="0" smtClean="0">
                <a:solidFill>
                  <a:srgbClr val="7030A0"/>
                </a:solidFill>
                <a:latin typeface="微软雅黑" pitchFamily="34" charset="-122"/>
                <a:ea typeface="微软雅黑" pitchFamily="34" charset="-122"/>
              </a:rPr>
              <a:t>你</a:t>
            </a:r>
            <a:r>
              <a:rPr lang="zh-CN" altLang="en-US" sz="2400" dirty="0">
                <a:solidFill>
                  <a:srgbClr val="7030A0"/>
                </a:solidFill>
                <a:latin typeface="微软雅黑" pitchFamily="34" charset="-122"/>
                <a:ea typeface="微软雅黑" pitchFamily="34" charset="-122"/>
              </a:rPr>
              <a:t>有什么不是领受的呢？若是领受的，为何自夸，仿佛不是领受的呢</a:t>
            </a:r>
            <a:r>
              <a:rPr lang="zh-CN" altLang="en-US" sz="2400" dirty="0" smtClean="0">
                <a:solidFill>
                  <a:srgbClr val="7030A0"/>
                </a:solidFill>
                <a:latin typeface="微软雅黑" pitchFamily="34" charset="-122"/>
                <a:ea typeface="微软雅黑" pitchFamily="34" charset="-122"/>
              </a:rPr>
              <a:t>？（</a:t>
            </a:r>
            <a:r>
              <a:rPr lang="zh-CN" altLang="en-US" sz="2400" dirty="0">
                <a:solidFill>
                  <a:srgbClr val="7030A0"/>
                </a:solidFill>
                <a:latin typeface="微软雅黑" pitchFamily="34" charset="-122"/>
                <a:ea typeface="微软雅黑" pitchFamily="34" charset="-122"/>
              </a:rPr>
              <a:t>林前</a:t>
            </a:r>
            <a:r>
              <a:rPr lang="en-US" altLang="zh-CN" sz="2400" dirty="0">
                <a:solidFill>
                  <a:srgbClr val="7030A0"/>
                </a:solidFill>
                <a:latin typeface="微软雅黑" pitchFamily="34" charset="-122"/>
                <a:ea typeface="微软雅黑" pitchFamily="34" charset="-122"/>
              </a:rPr>
              <a:t>4:7</a:t>
            </a:r>
            <a:r>
              <a:rPr lang="zh-CN" altLang="en-US" sz="2400" dirty="0" smtClean="0">
                <a:solidFill>
                  <a:srgbClr val="7030A0"/>
                </a:solidFill>
                <a:latin typeface="微软雅黑" pitchFamily="34" charset="-122"/>
                <a:ea typeface="微软雅黑" pitchFamily="34" charset="-122"/>
              </a:rPr>
              <a:t>）</a:t>
            </a:r>
            <a:endParaRPr lang="en-US" altLang="zh-CN" sz="2400" dirty="0" smtClean="0">
              <a:solidFill>
                <a:srgbClr val="7030A0"/>
              </a:solidFill>
              <a:latin typeface="微软雅黑" pitchFamily="34" charset="-122"/>
              <a:ea typeface="微软雅黑" pitchFamily="34" charset="-122"/>
            </a:endParaRPr>
          </a:p>
          <a:p>
            <a:pPr>
              <a:lnSpc>
                <a:spcPct val="160000"/>
              </a:lnSpc>
            </a:pPr>
            <a:r>
              <a:rPr lang="zh-CN" altLang="en-US" sz="2400" dirty="0" smtClean="0">
                <a:solidFill>
                  <a:srgbClr val="7030A0"/>
                </a:solidFill>
                <a:latin typeface="微软雅黑" pitchFamily="34" charset="-122"/>
                <a:ea typeface="微软雅黑" pitchFamily="34" charset="-122"/>
              </a:rPr>
              <a:t>各人</a:t>
            </a:r>
            <a:r>
              <a:rPr lang="zh-CN" altLang="en-US" sz="2400" dirty="0">
                <a:solidFill>
                  <a:srgbClr val="7030A0"/>
                </a:solidFill>
                <a:latin typeface="微软雅黑" pitchFamily="34" charset="-122"/>
                <a:ea typeface="微软雅黑" pitchFamily="34" charset="-122"/>
              </a:rPr>
              <a:t>要照所得的恩赐彼此服事，作　神百般恩赐的好管家</a:t>
            </a:r>
            <a:r>
              <a:rPr lang="zh-CN" altLang="en-US" sz="2400" dirty="0" smtClean="0">
                <a:solidFill>
                  <a:srgbClr val="7030A0"/>
                </a:solidFill>
                <a:latin typeface="微软雅黑" pitchFamily="34" charset="-122"/>
                <a:ea typeface="微软雅黑" pitchFamily="34" charset="-122"/>
              </a:rPr>
              <a:t>。（彼前 </a:t>
            </a:r>
            <a:r>
              <a:rPr lang="en-US" altLang="zh-CN" sz="2400" dirty="0" smtClean="0">
                <a:solidFill>
                  <a:srgbClr val="7030A0"/>
                </a:solidFill>
                <a:latin typeface="微软雅黑" pitchFamily="34" charset="-122"/>
                <a:ea typeface="微软雅黑" pitchFamily="34" charset="-122"/>
              </a:rPr>
              <a:t>4:10</a:t>
            </a:r>
            <a:r>
              <a:rPr lang="zh-CN" altLang="en-US" sz="2400" dirty="0" smtClean="0">
                <a:solidFill>
                  <a:srgbClr val="7030A0"/>
                </a:solidFill>
                <a:latin typeface="微软雅黑" pitchFamily="34" charset="-122"/>
                <a:ea typeface="微软雅黑" pitchFamily="34" charset="-122"/>
              </a:rPr>
              <a:t>）</a:t>
            </a:r>
            <a:endParaRPr lang="zh-CN" altLang="en-US" sz="2400" dirty="0">
              <a:solidFill>
                <a:srgbClr val="7030A0"/>
              </a:solidFill>
              <a:latin typeface="微软雅黑" pitchFamily="34" charset="-122"/>
              <a:ea typeface="微软雅黑" pitchFamily="34" charset="-122"/>
            </a:endParaRPr>
          </a:p>
        </p:txBody>
      </p:sp>
      <p:sp>
        <p:nvSpPr>
          <p:cNvPr id="4" name="矩形 3"/>
          <p:cNvSpPr/>
          <p:nvPr/>
        </p:nvSpPr>
        <p:spPr>
          <a:xfrm>
            <a:off x="70992" y="195486"/>
            <a:ext cx="8821488" cy="1138773"/>
          </a:xfrm>
          <a:prstGeom prst="rect">
            <a:avLst/>
          </a:prstGeom>
        </p:spPr>
        <p:txBody>
          <a:bodyPr wrap="square">
            <a:spAutoFit/>
          </a:bodyPr>
          <a:lstStyle/>
          <a:p>
            <a:pPr lvl="1"/>
            <a:r>
              <a:rPr lang="en-US" altLang="zh-CN"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2.3 </a:t>
            </a:r>
            <a:r>
              <a:rPr lang="zh-CN" altLang="en-US"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我们只是神百般恩赐的管家，理当甘心乐意地全然献上</a:t>
            </a:r>
            <a:endParaRPr lang="en-US" altLang="zh-CN"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endParaRPr>
          </a:p>
        </p:txBody>
      </p:sp>
    </p:spTree>
    <p:extLst>
      <p:ext uri="{BB962C8B-B14F-4D97-AF65-F5344CB8AC3E}">
        <p14:creationId xmlns:p14="http://schemas.microsoft.com/office/powerpoint/2010/main" val="1744293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95486"/>
            <a:ext cx="6512511" cy="857250"/>
          </a:xfrm>
        </p:spPr>
        <p:txBody>
          <a:bodyPr/>
          <a:lstStyle/>
          <a:p>
            <a:pPr marL="0" indent="0" algn="l">
              <a:buNone/>
            </a:pPr>
            <a:r>
              <a:rPr lang="zh-CN" altLang="en-US" dirty="0" smtClean="0"/>
              <a:t>甘心乐意奉献的案例</a:t>
            </a:r>
            <a:endParaRPr lang="zh-CN" altLang="en-US" dirty="0"/>
          </a:p>
        </p:txBody>
      </p:sp>
      <p:sp>
        <p:nvSpPr>
          <p:cNvPr id="3" name="内容占位符 2"/>
          <p:cNvSpPr>
            <a:spLocks noGrp="1"/>
          </p:cNvSpPr>
          <p:nvPr>
            <p:ph sz="quarter" idx="13"/>
          </p:nvPr>
        </p:nvSpPr>
        <p:spPr>
          <a:xfrm>
            <a:off x="395536" y="1203598"/>
            <a:ext cx="8424936" cy="3168352"/>
          </a:xfrm>
        </p:spPr>
        <p:txBody>
          <a:bodyPr>
            <a:normAutofit/>
          </a:bodyPr>
          <a:lstStyle/>
          <a:p>
            <a:r>
              <a:rPr lang="zh-CN" altLang="en-US" sz="2800" dirty="0" smtClean="0">
                <a:latin typeface="微软雅黑" pitchFamily="34" charset="-122"/>
                <a:ea typeface="微软雅黑" pitchFamily="34" charset="-122"/>
              </a:rPr>
              <a:t>以色列民为会幕奉献（出</a:t>
            </a:r>
            <a:r>
              <a:rPr lang="en-US" altLang="zh-CN" sz="2800" dirty="0" smtClean="0">
                <a:latin typeface="微软雅黑" pitchFamily="34" charset="-122"/>
                <a:ea typeface="微软雅黑" pitchFamily="34" charset="-122"/>
              </a:rPr>
              <a:t>35</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4-36</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7</a:t>
            </a:r>
            <a:r>
              <a:rPr lang="zh-CN" altLang="en-US" sz="2800" dirty="0" smtClean="0">
                <a:latin typeface="微软雅黑" pitchFamily="34" charset="-122"/>
                <a:ea typeface="微软雅黑" pitchFamily="34" charset="-122"/>
              </a:rPr>
              <a:t>）</a:t>
            </a:r>
            <a:endParaRPr lang="en-US" altLang="zh-CN" sz="2800" dirty="0" smtClean="0">
              <a:latin typeface="微软雅黑" pitchFamily="34" charset="-122"/>
              <a:ea typeface="微软雅黑" pitchFamily="34" charset="-122"/>
            </a:endParaRPr>
          </a:p>
          <a:p>
            <a:r>
              <a:rPr lang="zh-CN" altLang="en-US" sz="2800" dirty="0" smtClean="0">
                <a:latin typeface="微软雅黑" pitchFamily="34" charset="-122"/>
                <a:ea typeface="微软雅黑" pitchFamily="34" charset="-122"/>
              </a:rPr>
              <a:t>大卫</a:t>
            </a:r>
            <a:r>
              <a:rPr lang="zh-CN" altLang="en-US" sz="2800" dirty="0">
                <a:latin typeface="微软雅黑" pitchFamily="34" charset="-122"/>
                <a:ea typeface="微软雅黑" pitchFamily="34" charset="-122"/>
              </a:rPr>
              <a:t>及众民预备建殿材料（代上</a:t>
            </a:r>
            <a:r>
              <a:rPr lang="en-US" altLang="zh-CN" sz="2800" dirty="0">
                <a:latin typeface="微软雅黑" pitchFamily="34" charset="-122"/>
                <a:ea typeface="微软雅黑" pitchFamily="34" charset="-122"/>
              </a:rPr>
              <a:t>29</a:t>
            </a:r>
            <a:r>
              <a:rPr lang="zh-CN" altLang="en-US" sz="2800" dirty="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1-9</a:t>
            </a:r>
            <a:r>
              <a:rPr lang="zh-CN" altLang="en-US" sz="2800" dirty="0" smtClean="0">
                <a:latin typeface="微软雅黑" pitchFamily="34" charset="-122"/>
                <a:ea typeface="微软雅黑" pitchFamily="34" charset="-122"/>
              </a:rPr>
              <a:t>）</a:t>
            </a:r>
            <a:endParaRPr lang="en-US" altLang="zh-CN" sz="2800" dirty="0">
              <a:latin typeface="微软雅黑" pitchFamily="34" charset="-122"/>
              <a:ea typeface="微软雅黑" pitchFamily="34" charset="-122"/>
            </a:endParaRPr>
          </a:p>
          <a:p>
            <a:r>
              <a:rPr lang="zh-CN" altLang="en-US" sz="2800" dirty="0">
                <a:latin typeface="微软雅黑" pitchFamily="34" charset="-122"/>
                <a:ea typeface="微软雅黑" pitchFamily="34" charset="-122"/>
              </a:rPr>
              <a:t>约阿施重修圣殿（代下</a:t>
            </a:r>
            <a:r>
              <a:rPr lang="en-US" altLang="zh-CN" sz="2800" dirty="0">
                <a:latin typeface="微软雅黑" pitchFamily="34" charset="-122"/>
                <a:ea typeface="微软雅黑" pitchFamily="34" charset="-122"/>
              </a:rPr>
              <a:t>24</a:t>
            </a:r>
            <a:r>
              <a:rPr lang="zh-CN" altLang="en-US" sz="2800" dirty="0">
                <a:latin typeface="微软雅黑" pitchFamily="34" charset="-122"/>
                <a:ea typeface="微软雅黑" pitchFamily="34" charset="-122"/>
              </a:rPr>
              <a:t>：</a:t>
            </a:r>
            <a:r>
              <a:rPr lang="en-US" altLang="zh-CN" sz="2800" dirty="0">
                <a:latin typeface="微软雅黑" pitchFamily="34" charset="-122"/>
                <a:ea typeface="微软雅黑" pitchFamily="34" charset="-122"/>
              </a:rPr>
              <a:t>14</a:t>
            </a:r>
            <a:r>
              <a:rPr lang="zh-CN" altLang="en-US" sz="2800" dirty="0">
                <a:latin typeface="微软雅黑" pitchFamily="34" charset="-122"/>
                <a:ea typeface="微软雅黑" pitchFamily="34" charset="-122"/>
              </a:rPr>
              <a:t>）</a:t>
            </a:r>
            <a:endParaRPr lang="en-US" altLang="zh-CN" sz="2800" dirty="0">
              <a:latin typeface="微软雅黑" pitchFamily="34" charset="-122"/>
              <a:ea typeface="微软雅黑" pitchFamily="34" charset="-122"/>
            </a:endParaRPr>
          </a:p>
          <a:p>
            <a:r>
              <a:rPr lang="zh-CN" altLang="en-US" sz="2800" dirty="0">
                <a:latin typeface="微软雅黑" pitchFamily="34" charset="-122"/>
                <a:ea typeface="微软雅黑" pitchFamily="34" charset="-122"/>
              </a:rPr>
              <a:t>希西家洁净圣殿后吩咐众人献十分之一给祭司、利未人（代下</a:t>
            </a:r>
            <a:r>
              <a:rPr lang="en-US" altLang="zh-CN" sz="2800" dirty="0">
                <a:latin typeface="微软雅黑" pitchFamily="34" charset="-122"/>
                <a:ea typeface="微软雅黑" pitchFamily="34" charset="-122"/>
              </a:rPr>
              <a:t>31</a:t>
            </a:r>
            <a:r>
              <a:rPr lang="zh-CN" altLang="en-US" sz="2800" dirty="0">
                <a:latin typeface="微软雅黑" pitchFamily="34" charset="-122"/>
                <a:ea typeface="微软雅黑" pitchFamily="34" charset="-122"/>
              </a:rPr>
              <a:t>：</a:t>
            </a:r>
            <a:r>
              <a:rPr lang="en-US" altLang="zh-CN" sz="2800" dirty="0">
                <a:latin typeface="微软雅黑" pitchFamily="34" charset="-122"/>
                <a:ea typeface="微软雅黑" pitchFamily="34" charset="-122"/>
              </a:rPr>
              <a:t>10</a:t>
            </a:r>
            <a:r>
              <a:rPr lang="zh-CN" altLang="en-US" sz="2800" dirty="0" smtClean="0">
                <a:latin typeface="微软雅黑" pitchFamily="34" charset="-122"/>
                <a:ea typeface="微软雅黑" pitchFamily="34" charset="-122"/>
              </a:rPr>
              <a:t>）</a:t>
            </a:r>
            <a:endParaRPr lang="en-US" altLang="zh-CN" sz="2800" dirty="0" smtClean="0">
              <a:solidFill>
                <a:srgbClr val="FF0000"/>
              </a:solidFill>
              <a:latin typeface="微软雅黑" pitchFamily="34" charset="-122"/>
              <a:ea typeface="微软雅黑" pitchFamily="34" charset="-122"/>
            </a:endParaRPr>
          </a:p>
        </p:txBody>
      </p:sp>
    </p:spTree>
    <p:extLst>
      <p:ext uri="{BB962C8B-B14F-4D97-AF65-F5344CB8AC3E}">
        <p14:creationId xmlns:p14="http://schemas.microsoft.com/office/powerpoint/2010/main" val="228862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395536" y="267494"/>
            <a:ext cx="8424936" cy="4464496"/>
          </a:xfrm>
        </p:spPr>
        <p:txBody>
          <a:bodyPr>
            <a:normAutofit fontScale="77500" lnSpcReduction="20000"/>
          </a:bodyPr>
          <a:lstStyle/>
          <a:p>
            <a:pPr>
              <a:lnSpc>
                <a:spcPct val="170000"/>
              </a:lnSpc>
            </a:pPr>
            <a:r>
              <a:rPr lang="en-US" altLang="zh-CN" sz="2800" dirty="0" smtClean="0">
                <a:solidFill>
                  <a:srgbClr val="7030A0"/>
                </a:solidFill>
                <a:latin typeface="微软雅黑" pitchFamily="34" charset="-122"/>
                <a:ea typeface="微软雅黑" pitchFamily="34" charset="-122"/>
              </a:rPr>
              <a:t>6</a:t>
            </a:r>
            <a:r>
              <a:rPr lang="zh-CN" altLang="en-US" sz="2800" dirty="0" smtClean="0">
                <a:solidFill>
                  <a:srgbClr val="7030A0"/>
                </a:solidFill>
                <a:latin typeface="微软雅黑" pitchFamily="34" charset="-122"/>
                <a:ea typeface="微软雅黑" pitchFamily="34" charset="-122"/>
              </a:rPr>
              <a:t>「</a:t>
            </a:r>
            <a:r>
              <a:rPr lang="zh-CN" altLang="en-US" sz="2800" dirty="0">
                <a:solidFill>
                  <a:srgbClr val="7030A0"/>
                </a:solidFill>
                <a:latin typeface="微软雅黑" pitchFamily="34" charset="-122"/>
                <a:ea typeface="微软雅黑" pitchFamily="34" charset="-122"/>
              </a:rPr>
              <a:t>少种的少收，多种的多收」，这话是真的。 </a:t>
            </a:r>
            <a:r>
              <a:rPr lang="en-US" altLang="zh-CN" sz="2800" dirty="0">
                <a:solidFill>
                  <a:srgbClr val="7030A0"/>
                </a:solidFill>
                <a:latin typeface="微软雅黑" pitchFamily="34" charset="-122"/>
                <a:ea typeface="微软雅黑" pitchFamily="34" charset="-122"/>
              </a:rPr>
              <a:t>7</a:t>
            </a:r>
            <a:r>
              <a:rPr lang="zh-CN" altLang="en-US" sz="2800" dirty="0">
                <a:solidFill>
                  <a:srgbClr val="FF0000"/>
                </a:solidFill>
                <a:latin typeface="微软雅黑" pitchFamily="34" charset="-122"/>
                <a:ea typeface="微软雅黑" pitchFamily="34" charset="-122"/>
              </a:rPr>
              <a:t>各人要随本心所酌定的，不要作难，不要勉强，因为捐得乐意的人是　神所喜爱的。</a:t>
            </a:r>
            <a:r>
              <a:rPr lang="zh-CN" altLang="en-US" sz="2800" dirty="0">
                <a:solidFill>
                  <a:srgbClr val="7030A0"/>
                </a:solidFill>
                <a:latin typeface="微软雅黑" pitchFamily="34" charset="-122"/>
                <a:ea typeface="微软雅黑" pitchFamily="34" charset="-122"/>
              </a:rPr>
              <a:t> </a:t>
            </a:r>
            <a:r>
              <a:rPr lang="en-US" altLang="zh-CN" sz="2800" dirty="0">
                <a:solidFill>
                  <a:srgbClr val="7030A0"/>
                </a:solidFill>
                <a:latin typeface="微软雅黑" pitchFamily="34" charset="-122"/>
                <a:ea typeface="微软雅黑" pitchFamily="34" charset="-122"/>
              </a:rPr>
              <a:t>8 </a:t>
            </a:r>
            <a:r>
              <a:rPr lang="zh-CN" altLang="en-US" sz="2800" dirty="0">
                <a:solidFill>
                  <a:srgbClr val="7030A0"/>
                </a:solidFill>
                <a:latin typeface="微软雅黑" pitchFamily="34" charset="-122"/>
                <a:ea typeface="微软雅黑" pitchFamily="34" charset="-122"/>
              </a:rPr>
              <a:t>　神能将各样的恩惠多多地加给你们，使你们凡事常常充足，能多行各样善事。 </a:t>
            </a:r>
            <a:r>
              <a:rPr lang="en-US" altLang="zh-CN" sz="2800" dirty="0">
                <a:solidFill>
                  <a:srgbClr val="7030A0"/>
                </a:solidFill>
                <a:latin typeface="微软雅黑" pitchFamily="34" charset="-122"/>
                <a:ea typeface="微软雅黑" pitchFamily="34" charset="-122"/>
              </a:rPr>
              <a:t>9</a:t>
            </a:r>
            <a:r>
              <a:rPr lang="zh-CN" altLang="en-US" sz="2800" dirty="0">
                <a:solidFill>
                  <a:srgbClr val="7030A0"/>
                </a:solidFill>
                <a:latin typeface="微软雅黑" pitchFamily="34" charset="-122"/>
                <a:ea typeface="微软雅黑" pitchFamily="34" charset="-122"/>
              </a:rPr>
              <a:t>如经上所记： 他施舍钱财，周济贫穷； 他的仁义存到永远。 </a:t>
            </a:r>
            <a:r>
              <a:rPr lang="en-US" altLang="zh-CN" sz="2800" dirty="0">
                <a:solidFill>
                  <a:srgbClr val="7030A0"/>
                </a:solidFill>
                <a:latin typeface="微软雅黑" pitchFamily="34" charset="-122"/>
                <a:ea typeface="微软雅黑" pitchFamily="34" charset="-122"/>
              </a:rPr>
              <a:t>10</a:t>
            </a:r>
            <a:r>
              <a:rPr lang="zh-CN" altLang="en-US" sz="2800" dirty="0">
                <a:solidFill>
                  <a:srgbClr val="7030A0"/>
                </a:solidFill>
                <a:latin typeface="微软雅黑" pitchFamily="34" charset="-122"/>
                <a:ea typeface="微软雅黑" pitchFamily="34" charset="-122"/>
              </a:rPr>
              <a:t>那赐种给撒种的，赐粮给人吃的，必多多加给你们种地的种子，又增添你们仁义的果子； </a:t>
            </a:r>
            <a:r>
              <a:rPr lang="en-US" altLang="zh-CN" sz="2800" dirty="0">
                <a:solidFill>
                  <a:srgbClr val="7030A0"/>
                </a:solidFill>
                <a:latin typeface="微软雅黑" pitchFamily="34" charset="-122"/>
                <a:ea typeface="微软雅黑" pitchFamily="34" charset="-122"/>
              </a:rPr>
              <a:t>11</a:t>
            </a:r>
            <a:r>
              <a:rPr lang="zh-CN" altLang="en-US" sz="2800" dirty="0">
                <a:solidFill>
                  <a:srgbClr val="7030A0"/>
                </a:solidFill>
                <a:latin typeface="微软雅黑" pitchFamily="34" charset="-122"/>
                <a:ea typeface="微软雅黑" pitchFamily="34" charset="-122"/>
              </a:rPr>
              <a:t>叫你们凡事富足，可以多多施舍，就借着我们使感谢归于　神</a:t>
            </a:r>
            <a:r>
              <a:rPr lang="zh-CN" altLang="en-US" sz="2800" dirty="0" smtClean="0">
                <a:solidFill>
                  <a:srgbClr val="7030A0"/>
                </a:solidFill>
                <a:latin typeface="微软雅黑" pitchFamily="34" charset="-122"/>
                <a:ea typeface="微软雅黑" pitchFamily="34" charset="-122"/>
              </a:rPr>
              <a:t>。</a:t>
            </a:r>
            <a:r>
              <a:rPr lang="en-US" altLang="zh-CN" sz="2800" dirty="0" smtClean="0">
                <a:solidFill>
                  <a:srgbClr val="7030A0"/>
                </a:solidFill>
                <a:latin typeface="微软雅黑" pitchFamily="34" charset="-122"/>
                <a:ea typeface="微软雅黑" pitchFamily="34" charset="-122"/>
              </a:rPr>
              <a:t>……15</a:t>
            </a:r>
            <a:r>
              <a:rPr lang="zh-CN" altLang="en-US" sz="2800" dirty="0">
                <a:solidFill>
                  <a:srgbClr val="7030A0"/>
                </a:solidFill>
                <a:latin typeface="微软雅黑" pitchFamily="34" charset="-122"/>
                <a:ea typeface="微软雅黑" pitchFamily="34" charset="-122"/>
              </a:rPr>
              <a:t>感谢　神，因他有说不尽的恩赐！（</a:t>
            </a:r>
            <a:r>
              <a:rPr lang="zh-CN" altLang="en-US" sz="2800" dirty="0" smtClean="0">
                <a:solidFill>
                  <a:srgbClr val="7030A0"/>
                </a:solidFill>
                <a:latin typeface="微软雅黑" pitchFamily="34" charset="-122"/>
                <a:ea typeface="微软雅黑" pitchFamily="34" charset="-122"/>
              </a:rPr>
              <a:t>林后 </a:t>
            </a:r>
            <a:r>
              <a:rPr lang="en-US" altLang="zh-CN" sz="2800" dirty="0" smtClean="0">
                <a:solidFill>
                  <a:srgbClr val="7030A0"/>
                </a:solidFill>
                <a:latin typeface="微软雅黑" pitchFamily="34" charset="-122"/>
                <a:ea typeface="微软雅黑" pitchFamily="34" charset="-122"/>
              </a:rPr>
              <a:t>9:6-11</a:t>
            </a:r>
            <a:r>
              <a:rPr lang="zh-CN" altLang="en-US" sz="2800" dirty="0" smtClean="0">
                <a:solidFill>
                  <a:srgbClr val="7030A0"/>
                </a:solidFill>
                <a:latin typeface="微软雅黑" pitchFamily="34" charset="-122"/>
                <a:ea typeface="微软雅黑" pitchFamily="34" charset="-122"/>
              </a:rPr>
              <a:t>，</a:t>
            </a:r>
            <a:r>
              <a:rPr lang="en-US" altLang="zh-CN" sz="2800" dirty="0" smtClean="0">
                <a:solidFill>
                  <a:srgbClr val="7030A0"/>
                </a:solidFill>
                <a:latin typeface="微软雅黑" pitchFamily="34" charset="-122"/>
                <a:ea typeface="微软雅黑" pitchFamily="34" charset="-122"/>
              </a:rPr>
              <a:t>15</a:t>
            </a:r>
            <a:r>
              <a:rPr lang="zh-CN" altLang="en-US" sz="2800" dirty="0" smtClean="0">
                <a:solidFill>
                  <a:srgbClr val="7030A0"/>
                </a:solidFill>
                <a:latin typeface="微软雅黑" pitchFamily="34" charset="-122"/>
                <a:ea typeface="微软雅黑" pitchFamily="34" charset="-122"/>
              </a:rPr>
              <a:t>）</a:t>
            </a:r>
            <a:endParaRPr lang="en-US" altLang="zh-CN" sz="2800" dirty="0" smtClean="0">
              <a:solidFill>
                <a:srgbClr val="7030A0"/>
              </a:solidFill>
              <a:latin typeface="微软雅黑" pitchFamily="34" charset="-122"/>
              <a:ea typeface="微软雅黑" pitchFamily="34" charset="-122"/>
            </a:endParaRPr>
          </a:p>
        </p:txBody>
      </p:sp>
    </p:spTree>
    <p:extLst>
      <p:ext uri="{BB962C8B-B14F-4D97-AF65-F5344CB8AC3E}">
        <p14:creationId xmlns:p14="http://schemas.microsoft.com/office/powerpoint/2010/main" val="2484315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431540" y="1059582"/>
            <a:ext cx="8280920" cy="2952328"/>
          </a:xfrm>
        </p:spPr>
        <p:txBody>
          <a:bodyPr>
            <a:normAutofit fontScale="92500" lnSpcReduction="20000"/>
          </a:bodyPr>
          <a:lstStyle/>
          <a:p>
            <a:pPr>
              <a:lnSpc>
                <a:spcPct val="160000"/>
              </a:lnSpc>
            </a:pPr>
            <a:r>
              <a:rPr lang="zh-CN" altLang="en-US" sz="2400" dirty="0" smtClean="0">
                <a:solidFill>
                  <a:schemeClr val="tx1"/>
                </a:solidFill>
                <a:latin typeface="微软雅黑" pitchFamily="34" charset="-122"/>
                <a:ea typeface="微软雅黑" pitchFamily="34" charset="-122"/>
              </a:rPr>
              <a:t>弟兄们</a:t>
            </a:r>
            <a:r>
              <a:rPr lang="zh-CN" altLang="en-US" sz="2400" dirty="0">
                <a:solidFill>
                  <a:schemeClr val="tx1"/>
                </a:solidFill>
                <a:latin typeface="微软雅黑" pitchFamily="34" charset="-122"/>
                <a:ea typeface="微软雅黑" pitchFamily="34" charset="-122"/>
              </a:rPr>
              <a:t>，我把</a:t>
            </a:r>
            <a:r>
              <a:rPr lang="zh-CN" altLang="en-US" sz="2400" b="1" dirty="0">
                <a:solidFill>
                  <a:srgbClr val="FF0000"/>
                </a:solidFill>
                <a:latin typeface="微软雅黑" pitchFamily="34" charset="-122"/>
                <a:ea typeface="微软雅黑" pitchFamily="34" charset="-122"/>
              </a:rPr>
              <a:t>　神赐给马其顿众教会的恩</a:t>
            </a:r>
            <a:r>
              <a:rPr lang="zh-CN" altLang="en-US" sz="2400" dirty="0">
                <a:solidFill>
                  <a:schemeClr val="tx1"/>
                </a:solidFill>
                <a:latin typeface="微软雅黑" pitchFamily="34" charset="-122"/>
                <a:ea typeface="微软雅黑" pitchFamily="34" charset="-122"/>
              </a:rPr>
              <a:t>告诉你们</a:t>
            </a:r>
            <a:r>
              <a:rPr lang="zh-CN" altLang="en-US" sz="2400" dirty="0" smtClean="0">
                <a:solidFill>
                  <a:schemeClr val="tx1"/>
                </a:solidFill>
                <a:latin typeface="微软雅黑" pitchFamily="34" charset="-122"/>
                <a:ea typeface="微软雅黑" pitchFamily="34" charset="-122"/>
              </a:rPr>
              <a:t>，就是</a:t>
            </a:r>
            <a:r>
              <a:rPr lang="zh-CN" altLang="en-US" sz="2400" b="1" dirty="0">
                <a:solidFill>
                  <a:srgbClr val="7030A0"/>
                </a:solidFill>
                <a:latin typeface="微软雅黑" pitchFamily="34" charset="-122"/>
                <a:ea typeface="微软雅黑" pitchFamily="34" charset="-122"/>
              </a:rPr>
              <a:t>他们在患难中受大试炼的时候，仍有满足的快乐，在极穷之间还格外显出他们乐捐的厚恩</a:t>
            </a:r>
            <a:r>
              <a:rPr lang="zh-CN" altLang="en-US" sz="2400" dirty="0" smtClean="0">
                <a:solidFill>
                  <a:schemeClr val="tx1"/>
                </a:solidFill>
                <a:latin typeface="微软雅黑" pitchFamily="34" charset="-122"/>
                <a:ea typeface="微软雅黑" pitchFamily="34" charset="-122"/>
              </a:rPr>
              <a:t>。我</a:t>
            </a:r>
            <a:r>
              <a:rPr lang="zh-CN" altLang="en-US" sz="2400" dirty="0">
                <a:solidFill>
                  <a:schemeClr val="tx1"/>
                </a:solidFill>
                <a:latin typeface="微软雅黑" pitchFamily="34" charset="-122"/>
                <a:ea typeface="微软雅黑" pitchFamily="34" charset="-122"/>
              </a:rPr>
              <a:t>可以证明，</a:t>
            </a:r>
            <a:r>
              <a:rPr lang="zh-CN" altLang="en-US" sz="2400" b="1" dirty="0">
                <a:solidFill>
                  <a:srgbClr val="7030A0"/>
                </a:solidFill>
                <a:latin typeface="微软雅黑" pitchFamily="34" charset="-122"/>
                <a:ea typeface="微软雅黑" pitchFamily="34" charset="-122"/>
              </a:rPr>
              <a:t>他们是按着力量，而且也过了力量，自己甘心乐意地捐助，再三地求我们，准他们在这供给圣徒的恩情上有分</a:t>
            </a:r>
            <a:r>
              <a:rPr lang="zh-CN" altLang="en-US" sz="2400" dirty="0" smtClean="0">
                <a:solidFill>
                  <a:schemeClr val="tx1"/>
                </a:solidFill>
                <a:latin typeface="微软雅黑" pitchFamily="34" charset="-122"/>
                <a:ea typeface="微软雅黑" pitchFamily="34" charset="-122"/>
              </a:rPr>
              <a:t>；并且</a:t>
            </a:r>
            <a:r>
              <a:rPr lang="zh-CN" altLang="en-US" sz="2400" dirty="0">
                <a:solidFill>
                  <a:schemeClr val="tx1"/>
                </a:solidFill>
                <a:latin typeface="微软雅黑" pitchFamily="34" charset="-122"/>
                <a:ea typeface="微软雅黑" pitchFamily="34" charset="-122"/>
              </a:rPr>
              <a:t>他们所做的，不但照我们所想望的，更</a:t>
            </a:r>
            <a:r>
              <a:rPr lang="zh-CN" altLang="en-US" sz="2400" b="1" dirty="0">
                <a:solidFill>
                  <a:srgbClr val="FF0000"/>
                </a:solidFill>
                <a:latin typeface="微软雅黑" pitchFamily="34" charset="-122"/>
                <a:ea typeface="微软雅黑" pitchFamily="34" charset="-122"/>
              </a:rPr>
              <a:t>照　神的旨意先把自己献给主</a:t>
            </a:r>
            <a:r>
              <a:rPr lang="zh-CN" altLang="en-US" sz="2400" dirty="0">
                <a:solidFill>
                  <a:schemeClr val="tx1"/>
                </a:solidFill>
                <a:latin typeface="微软雅黑" pitchFamily="34" charset="-122"/>
                <a:ea typeface="微软雅黑" pitchFamily="34" charset="-122"/>
              </a:rPr>
              <a:t>，又归附了我们。（</a:t>
            </a:r>
            <a:r>
              <a:rPr lang="zh-CN" altLang="en-US" sz="2400" dirty="0" smtClean="0">
                <a:solidFill>
                  <a:schemeClr val="tx1"/>
                </a:solidFill>
                <a:latin typeface="微软雅黑" pitchFamily="34" charset="-122"/>
                <a:ea typeface="微软雅黑" pitchFamily="34" charset="-122"/>
              </a:rPr>
              <a:t>林后</a:t>
            </a:r>
            <a:r>
              <a:rPr lang="en-US" altLang="zh-CN" sz="2400" dirty="0" smtClean="0">
                <a:solidFill>
                  <a:schemeClr val="tx1"/>
                </a:solidFill>
                <a:latin typeface="微软雅黑" pitchFamily="34" charset="-122"/>
                <a:ea typeface="微软雅黑" pitchFamily="34" charset="-122"/>
              </a:rPr>
              <a:t>8</a:t>
            </a:r>
            <a:r>
              <a:rPr lang="zh-CN" altLang="en-US" sz="2400" dirty="0" smtClean="0">
                <a:solidFill>
                  <a:schemeClr val="tx1"/>
                </a:solidFill>
                <a:latin typeface="微软雅黑" pitchFamily="34" charset="-122"/>
                <a:ea typeface="微软雅黑" pitchFamily="34" charset="-122"/>
              </a:rPr>
              <a:t>：</a:t>
            </a:r>
            <a:r>
              <a:rPr lang="en-US" altLang="zh-CN" sz="2400" dirty="0" smtClean="0">
                <a:solidFill>
                  <a:schemeClr val="tx1"/>
                </a:solidFill>
                <a:latin typeface="微软雅黑" pitchFamily="34" charset="-122"/>
                <a:ea typeface="微软雅黑" pitchFamily="34" charset="-122"/>
              </a:rPr>
              <a:t>1-5</a:t>
            </a:r>
            <a:r>
              <a:rPr lang="zh-CN" altLang="en-US" sz="2400" dirty="0" smtClean="0">
                <a:solidFill>
                  <a:schemeClr val="tx1"/>
                </a:solidFill>
                <a:latin typeface="微软雅黑" pitchFamily="34" charset="-122"/>
                <a:ea typeface="微软雅黑" pitchFamily="34" charset="-122"/>
              </a:rPr>
              <a:t>）</a:t>
            </a:r>
            <a:endParaRPr lang="zh-CN" altLang="en-US" sz="2400" dirty="0">
              <a:solidFill>
                <a:schemeClr val="tx1"/>
              </a:solidFill>
              <a:latin typeface="微软雅黑" pitchFamily="34" charset="-122"/>
              <a:ea typeface="微软雅黑" pitchFamily="34" charset="-122"/>
            </a:endParaRPr>
          </a:p>
        </p:txBody>
      </p:sp>
      <p:sp>
        <p:nvSpPr>
          <p:cNvPr id="4" name="矩形 3"/>
          <p:cNvSpPr/>
          <p:nvPr/>
        </p:nvSpPr>
        <p:spPr>
          <a:xfrm>
            <a:off x="179512" y="267494"/>
            <a:ext cx="8784976" cy="615553"/>
          </a:xfrm>
          <a:prstGeom prst="rect">
            <a:avLst/>
          </a:prstGeom>
        </p:spPr>
        <p:txBody>
          <a:bodyPr wrap="square">
            <a:spAutoFit/>
          </a:bodyPr>
          <a:lstStyle/>
          <a:p>
            <a:pPr algn="ctr"/>
            <a:r>
              <a:rPr lang="zh-CN" altLang="en-US" sz="34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甘心</a:t>
            </a:r>
            <a:r>
              <a:rPr lang="zh-CN" altLang="en-US"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奉献的心是神赐的恩</a:t>
            </a:r>
          </a:p>
        </p:txBody>
      </p:sp>
    </p:spTree>
    <p:extLst>
      <p:ext uri="{BB962C8B-B14F-4D97-AF65-F5344CB8AC3E}">
        <p14:creationId xmlns:p14="http://schemas.microsoft.com/office/powerpoint/2010/main" val="4070039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79512" y="267494"/>
            <a:ext cx="8784976" cy="615553"/>
          </a:xfrm>
          <a:prstGeom prst="rect">
            <a:avLst/>
          </a:prstGeom>
        </p:spPr>
        <p:txBody>
          <a:bodyPr wrap="square">
            <a:spAutoFit/>
          </a:bodyPr>
          <a:lstStyle/>
          <a:p>
            <a:pPr algn="ctr"/>
            <a:r>
              <a:rPr lang="zh-CN" altLang="en-US"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神</a:t>
            </a:r>
            <a:r>
              <a:rPr lang="zh-CN" altLang="en-US" sz="34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百姓的甘心乐意是神</a:t>
            </a:r>
            <a:r>
              <a:rPr lang="zh-CN" altLang="en-US"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在人心</a:t>
            </a:r>
            <a:r>
              <a:rPr lang="zh-CN" altLang="en-US" sz="3400" b="1"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中动的工</a:t>
            </a:r>
            <a:endParaRPr lang="zh-CN" altLang="en-US" sz="3400" b="1"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endParaRPr>
          </a:p>
        </p:txBody>
      </p:sp>
      <p:sp>
        <p:nvSpPr>
          <p:cNvPr id="7" name="内容占位符 1"/>
          <p:cNvSpPr>
            <a:spLocks noGrp="1"/>
          </p:cNvSpPr>
          <p:nvPr>
            <p:ph sz="quarter" idx="13"/>
          </p:nvPr>
        </p:nvSpPr>
        <p:spPr>
          <a:xfrm>
            <a:off x="467544" y="1059582"/>
            <a:ext cx="8208912" cy="2088232"/>
          </a:xfrm>
        </p:spPr>
        <p:txBody>
          <a:bodyPr>
            <a:noAutofit/>
          </a:bodyPr>
          <a:lstStyle/>
          <a:p>
            <a:pPr marL="45720" indent="0">
              <a:lnSpc>
                <a:spcPct val="120000"/>
              </a:lnSpc>
              <a:buNone/>
            </a:pPr>
            <a:r>
              <a:rPr lang="zh-CN" altLang="en-US" sz="2400" dirty="0" smtClean="0">
                <a:latin typeface="微软雅黑" pitchFamily="34" charset="-122"/>
                <a:ea typeface="微软雅黑" pitchFamily="34" charset="-122"/>
              </a:rPr>
              <a:t>以色列</a:t>
            </a:r>
            <a:r>
              <a:rPr lang="zh-CN" altLang="en-US" sz="2400" dirty="0">
                <a:latin typeface="微软雅黑" pitchFamily="34" charset="-122"/>
                <a:ea typeface="微软雅黑" pitchFamily="34" charset="-122"/>
              </a:rPr>
              <a:t>人，无论男女，凡</a:t>
            </a:r>
            <a:r>
              <a:rPr lang="zh-CN" altLang="en-US" sz="2400" dirty="0">
                <a:solidFill>
                  <a:srgbClr val="FF0000"/>
                </a:solidFill>
                <a:latin typeface="微软雅黑" pitchFamily="34" charset="-122"/>
                <a:ea typeface="微软雅黑" pitchFamily="34" charset="-122"/>
              </a:rPr>
              <a:t>甘心乐意献礼物</a:t>
            </a:r>
            <a:r>
              <a:rPr lang="zh-CN" altLang="en-US" sz="2400" dirty="0">
                <a:latin typeface="微软雅黑" pitchFamily="34" charset="-122"/>
                <a:ea typeface="微软雅黑" pitchFamily="34" charset="-122"/>
              </a:rPr>
              <a:t>给耶和华的，都将礼物</a:t>
            </a:r>
            <a:r>
              <a:rPr lang="zh-CN" altLang="en-US" sz="2400" dirty="0" smtClean="0">
                <a:latin typeface="微软雅黑" pitchFamily="34" charset="-122"/>
                <a:ea typeface="微软雅黑" pitchFamily="34" charset="-122"/>
              </a:rPr>
              <a:t>拿来。</a:t>
            </a:r>
            <a:r>
              <a:rPr lang="en-US" altLang="zh-CN" sz="2400" dirty="0" smtClean="0">
                <a:latin typeface="微软雅黑" pitchFamily="34" charset="-122"/>
                <a:ea typeface="微软雅黑" pitchFamily="34" charset="-122"/>
              </a:rPr>
              <a:t>……</a:t>
            </a:r>
            <a:r>
              <a:rPr lang="zh-CN" altLang="en-US" sz="2400" dirty="0">
                <a:solidFill>
                  <a:srgbClr val="FF0000"/>
                </a:solidFill>
                <a:latin typeface="微软雅黑" pitchFamily="34" charset="-122"/>
                <a:ea typeface="微软雅黑" pitchFamily="34" charset="-122"/>
              </a:rPr>
              <a:t>凡有智慧、心里受感</a:t>
            </a:r>
            <a:r>
              <a:rPr lang="zh-CN" altLang="en-US" sz="2400" dirty="0">
                <a:latin typeface="微软雅黑" pitchFamily="34" charset="-122"/>
                <a:ea typeface="微软雅黑" pitchFamily="34" charset="-122"/>
              </a:rPr>
              <a:t>的妇女就纺山羊</a:t>
            </a:r>
            <a:r>
              <a:rPr lang="zh-CN" altLang="en-US" sz="2400" dirty="0" smtClean="0">
                <a:latin typeface="微软雅黑" pitchFamily="34" charset="-122"/>
                <a:ea typeface="微软雅黑" pitchFamily="34" charset="-122"/>
              </a:rPr>
              <a:t>毛。</a:t>
            </a:r>
            <a:r>
              <a:rPr lang="en-US" altLang="zh-CN" sz="2400" dirty="0" smtClean="0">
                <a:latin typeface="微软雅黑" pitchFamily="34" charset="-122"/>
                <a:ea typeface="微软雅黑" pitchFamily="34" charset="-122"/>
              </a:rPr>
              <a:t>……</a:t>
            </a:r>
          </a:p>
          <a:p>
            <a:pPr marL="45720" indent="0">
              <a:lnSpc>
                <a:spcPct val="120000"/>
              </a:lnSpc>
              <a:buNone/>
            </a:pPr>
            <a:r>
              <a:rPr lang="zh-CN" altLang="en-US" sz="2400" dirty="0" smtClean="0">
                <a:latin typeface="微软雅黑" pitchFamily="34" charset="-122"/>
                <a:ea typeface="微软雅黑" pitchFamily="34" charset="-122"/>
              </a:rPr>
              <a:t>又</a:t>
            </a:r>
            <a:r>
              <a:rPr lang="zh-CN" altLang="en-US" sz="2400" dirty="0">
                <a:solidFill>
                  <a:srgbClr val="FF0000"/>
                </a:solidFill>
                <a:latin typeface="微软雅黑" pitchFamily="34" charset="-122"/>
                <a:ea typeface="微软雅黑" pitchFamily="34" charset="-122"/>
              </a:rPr>
              <a:t>以　神的灵充满了他</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a:t>
            </a:r>
            <a:r>
              <a:rPr lang="zh-CN" altLang="en-US" sz="2400" dirty="0" smtClean="0">
                <a:solidFill>
                  <a:srgbClr val="FF0000"/>
                </a:solidFill>
                <a:latin typeface="微软雅黑" pitchFamily="34" charset="-122"/>
                <a:ea typeface="微软雅黑" pitchFamily="34" charset="-122"/>
              </a:rPr>
              <a:t>使他们的心满有智慧</a:t>
            </a:r>
            <a:r>
              <a:rPr lang="zh-CN" altLang="en-US" sz="2400" dirty="0" smtClean="0">
                <a:latin typeface="微软雅黑" pitchFamily="34" charset="-122"/>
                <a:ea typeface="微软雅黑" pitchFamily="34" charset="-122"/>
              </a:rPr>
              <a:t>，</a:t>
            </a:r>
            <a:r>
              <a:rPr lang="en-US" altLang="zh-CN" sz="2400" dirty="0" smtClean="0">
                <a:latin typeface="微软雅黑" pitchFamily="34" charset="-122"/>
                <a:ea typeface="微软雅黑" pitchFamily="34" charset="-122"/>
              </a:rPr>
              <a:t>……</a:t>
            </a:r>
            <a:r>
              <a:rPr lang="zh-CN" altLang="en-US" sz="2400" dirty="0" smtClean="0">
                <a:latin typeface="微软雅黑" pitchFamily="34" charset="-122"/>
                <a:ea typeface="微软雅黑" pitchFamily="34" charset="-122"/>
              </a:rPr>
              <a:t>凡</a:t>
            </a:r>
            <a:r>
              <a:rPr lang="zh-CN" altLang="en-US" sz="2400" dirty="0" smtClean="0">
                <a:solidFill>
                  <a:srgbClr val="FF0000"/>
                </a:solidFill>
                <a:latin typeface="微软雅黑" pitchFamily="34" charset="-122"/>
                <a:ea typeface="微软雅黑" pitchFamily="34" charset="-122"/>
              </a:rPr>
              <a:t>耶和华赐他心里有智慧、而且受感</a:t>
            </a:r>
            <a:r>
              <a:rPr lang="zh-CN" altLang="en-US" sz="2400" dirty="0" smtClean="0">
                <a:latin typeface="微软雅黑" pitchFamily="34" charset="-122"/>
                <a:ea typeface="微软雅黑" pitchFamily="34" charset="-122"/>
              </a:rPr>
              <a:t>前来做这工的，</a:t>
            </a:r>
            <a:r>
              <a:rPr lang="en-US" altLang="zh-CN" sz="2400" dirty="0" smtClean="0">
                <a:latin typeface="微软雅黑" pitchFamily="34" charset="-122"/>
                <a:ea typeface="微软雅黑" pitchFamily="34" charset="-122"/>
              </a:rPr>
              <a:t>……</a:t>
            </a:r>
            <a:endParaRPr lang="zh-CN" altLang="en-US" sz="2400" dirty="0">
              <a:latin typeface="微软雅黑" pitchFamily="34" charset="-122"/>
              <a:ea typeface="微软雅黑" pitchFamily="34" charset="-122"/>
            </a:endParaRPr>
          </a:p>
        </p:txBody>
      </p:sp>
      <p:sp>
        <p:nvSpPr>
          <p:cNvPr id="8" name="矩形 7"/>
          <p:cNvSpPr/>
          <p:nvPr/>
        </p:nvSpPr>
        <p:spPr>
          <a:xfrm>
            <a:off x="971600" y="3714764"/>
            <a:ext cx="6984776" cy="769441"/>
          </a:xfrm>
          <a:prstGeom prst="rect">
            <a:avLst/>
          </a:prstGeom>
        </p:spPr>
        <p:txBody>
          <a:bodyPr wrap="square">
            <a:spAutoFit/>
          </a:bodyPr>
          <a:lstStyle/>
          <a:p>
            <a:pPr marL="342900" indent="-342900">
              <a:buFont typeface="Wingdings" pitchFamily="2" charset="2"/>
              <a:buChar char="u"/>
            </a:pPr>
            <a:r>
              <a:rPr lang="zh-CN" altLang="en-US" sz="2200" dirty="0">
                <a:solidFill>
                  <a:srgbClr val="0070C0"/>
                </a:solidFill>
                <a:latin typeface="微软雅黑" pitchFamily="34" charset="-122"/>
                <a:ea typeface="微软雅黑" pitchFamily="34" charset="-122"/>
              </a:rPr>
              <a:t>越清晰地认识神对我们的救恩，就会越以神为乐，也会越甘心乐意将自己全然献上、为神所</a:t>
            </a:r>
            <a:r>
              <a:rPr lang="zh-CN" altLang="en-US" sz="2200" dirty="0" smtClean="0">
                <a:solidFill>
                  <a:srgbClr val="0070C0"/>
                </a:solidFill>
                <a:latin typeface="微软雅黑" pitchFamily="34" charset="-122"/>
                <a:ea typeface="微软雅黑" pitchFamily="34" charset="-122"/>
              </a:rPr>
              <a:t>用。</a:t>
            </a:r>
            <a:endParaRPr lang="zh-CN" altLang="en-US" sz="2200" dirty="0">
              <a:solidFill>
                <a:srgbClr val="0070C0"/>
              </a:solidFill>
              <a:latin typeface="微软雅黑" pitchFamily="34" charset="-122"/>
              <a:ea typeface="微软雅黑" pitchFamily="34" charset="-122"/>
            </a:endParaRPr>
          </a:p>
        </p:txBody>
      </p:sp>
    </p:spTree>
    <p:extLst>
      <p:ext uri="{BB962C8B-B14F-4D97-AF65-F5344CB8AC3E}">
        <p14:creationId xmlns:p14="http://schemas.microsoft.com/office/powerpoint/2010/main" val="3813431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635646"/>
            <a:ext cx="7920880" cy="1289298"/>
          </a:xfrm>
        </p:spPr>
        <p:txBody>
          <a:bodyPr/>
          <a:lstStyle/>
          <a:p>
            <a:pPr marL="0" indent="0" algn="ctr">
              <a:buNone/>
            </a:pPr>
            <a:r>
              <a:rPr lang="en-US" altLang="zh-CN" dirty="0" smtClean="0"/>
              <a:t>3. </a:t>
            </a:r>
            <a:r>
              <a:rPr lang="zh-CN" altLang="en-US" dirty="0" smtClean="0"/>
              <a:t>结果</a:t>
            </a:r>
            <a:endParaRPr lang="zh-CN" altLang="en-US" dirty="0"/>
          </a:p>
        </p:txBody>
      </p:sp>
    </p:spTree>
    <p:extLst>
      <p:ext uri="{BB962C8B-B14F-4D97-AF65-F5344CB8AC3E}">
        <p14:creationId xmlns:p14="http://schemas.microsoft.com/office/powerpoint/2010/main" val="4221669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10</a:t>
            </a:r>
            <a:r>
              <a:rPr lang="zh-CN" altLang="en-US" sz="2800" dirty="0" smtClean="0">
                <a:latin typeface="微软雅黑" pitchFamily="34" charset="-122"/>
                <a:ea typeface="微软雅黑" pitchFamily="34" charset="-122"/>
              </a:rPr>
              <a:t>你们</a:t>
            </a:r>
            <a:r>
              <a:rPr lang="zh-CN" altLang="en-US" sz="2800" dirty="0">
                <a:latin typeface="微软雅黑" pitchFamily="34" charset="-122"/>
                <a:ea typeface="微软雅黑" pitchFamily="34" charset="-122"/>
              </a:rPr>
              <a:t>中间凡心里有智慧的都要来做耶和华一切所吩咐的： </a:t>
            </a:r>
            <a:r>
              <a:rPr lang="en-US" altLang="zh-CN" sz="2800" baseline="30000" dirty="0">
                <a:latin typeface="微软雅黑" pitchFamily="34" charset="-122"/>
                <a:ea typeface="微软雅黑" pitchFamily="34" charset="-122"/>
              </a:rPr>
              <a:t>11</a:t>
            </a:r>
            <a:r>
              <a:rPr lang="zh-CN" altLang="en-US" sz="2800" dirty="0">
                <a:latin typeface="微软雅黑" pitchFamily="34" charset="-122"/>
                <a:ea typeface="微软雅黑" pitchFamily="34" charset="-122"/>
              </a:rPr>
              <a:t>就是帐幕和帐幕的罩棚，并帐幕的盖、钩子、板、</a:t>
            </a:r>
            <a:r>
              <a:rPr lang="zh-CN" altLang="en-US" sz="2800" dirty="0" smtClean="0">
                <a:latin typeface="微软雅黑" pitchFamily="34" charset="-122"/>
                <a:ea typeface="微软雅黑" pitchFamily="34" charset="-122"/>
              </a:rPr>
              <a:t>闩、</a:t>
            </a:r>
            <a:r>
              <a:rPr lang="zh-CN" altLang="en-US" sz="2800" dirty="0">
                <a:latin typeface="微软雅黑" pitchFamily="34" charset="-122"/>
                <a:ea typeface="微软雅黑" pitchFamily="34" charset="-122"/>
              </a:rPr>
              <a:t>柱子、带卯的座， </a:t>
            </a:r>
            <a:r>
              <a:rPr lang="en-US" altLang="zh-CN" sz="2800" baseline="30000" dirty="0">
                <a:latin typeface="微软雅黑" pitchFamily="34" charset="-122"/>
                <a:ea typeface="微软雅黑" pitchFamily="34" charset="-122"/>
              </a:rPr>
              <a:t>12</a:t>
            </a:r>
            <a:r>
              <a:rPr lang="zh-CN" altLang="en-US" sz="2800" dirty="0">
                <a:latin typeface="微软雅黑" pitchFamily="34" charset="-122"/>
                <a:ea typeface="微软雅黑" pitchFamily="34" charset="-122"/>
              </a:rPr>
              <a:t>柜和柜的杠，施恩座和遮掩柜的幔子， </a:t>
            </a:r>
            <a:r>
              <a:rPr lang="en-US" altLang="zh-CN" sz="2800" baseline="30000" dirty="0">
                <a:latin typeface="微软雅黑" pitchFamily="34" charset="-122"/>
                <a:ea typeface="微软雅黑" pitchFamily="34" charset="-122"/>
              </a:rPr>
              <a:t>13</a:t>
            </a:r>
            <a:r>
              <a:rPr lang="zh-CN" altLang="en-US" sz="2800" dirty="0">
                <a:latin typeface="微软雅黑" pitchFamily="34" charset="-122"/>
                <a:ea typeface="微软雅黑" pitchFamily="34" charset="-122"/>
              </a:rPr>
              <a:t>桌子和桌子的杠与桌子的一切器具，并陈设饼， </a:t>
            </a:r>
            <a:r>
              <a:rPr lang="en-US" altLang="zh-CN" sz="2800" baseline="30000" dirty="0">
                <a:latin typeface="微软雅黑" pitchFamily="34" charset="-122"/>
                <a:ea typeface="微软雅黑" pitchFamily="34" charset="-122"/>
              </a:rPr>
              <a:t>14</a:t>
            </a:r>
            <a:r>
              <a:rPr lang="zh-CN" altLang="en-US" sz="2800" dirty="0">
                <a:latin typeface="微软雅黑" pitchFamily="34" charset="-122"/>
                <a:ea typeface="微软雅黑" pitchFamily="34" charset="-122"/>
              </a:rPr>
              <a:t>灯台和灯台的器具，灯盏并点灯的油， </a:t>
            </a:r>
            <a:r>
              <a:rPr lang="en-US" altLang="zh-CN" sz="2800" baseline="30000" dirty="0">
                <a:latin typeface="微软雅黑" pitchFamily="34" charset="-122"/>
                <a:ea typeface="微软雅黑" pitchFamily="34" charset="-122"/>
              </a:rPr>
              <a:t>15</a:t>
            </a:r>
            <a:r>
              <a:rPr lang="zh-CN" altLang="en-US" sz="2800" dirty="0">
                <a:latin typeface="微软雅黑" pitchFamily="34" charset="-122"/>
                <a:ea typeface="微软雅黑" pitchFamily="34" charset="-122"/>
              </a:rPr>
              <a:t>香坛和坛的杠，膏油和馨香的香料，并帐幕门口的帘子</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38396205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395536" y="1491630"/>
            <a:ext cx="8208912" cy="2088232"/>
          </a:xfrm>
        </p:spPr>
        <p:txBody>
          <a:bodyPr>
            <a:noAutofit/>
          </a:bodyPr>
          <a:lstStyle/>
          <a:p>
            <a:pPr marL="45720" indent="0">
              <a:lnSpc>
                <a:spcPct val="120000"/>
              </a:lnSpc>
              <a:buNone/>
            </a:pPr>
            <a:r>
              <a:rPr lang="zh-CN" altLang="en-US" sz="3200" dirty="0" smtClean="0">
                <a:latin typeface="微软雅黑" pitchFamily="34" charset="-122"/>
                <a:ea typeface="微软雅黑" pitchFamily="34" charset="-122"/>
              </a:rPr>
              <a:t>百姓</a:t>
            </a:r>
            <a:r>
              <a:rPr lang="zh-CN" altLang="en-US" sz="3200" dirty="0">
                <a:latin typeface="微软雅黑" pitchFamily="34" charset="-122"/>
                <a:ea typeface="微软雅黑" pitchFamily="34" charset="-122"/>
              </a:rPr>
              <a:t>为耶和华吩咐使用之工所拿来的，</a:t>
            </a:r>
            <a:r>
              <a:rPr lang="zh-CN" altLang="en-US" sz="3200" dirty="0" smtClean="0">
                <a:solidFill>
                  <a:srgbClr val="FF0000"/>
                </a:solidFill>
                <a:latin typeface="微软雅黑" pitchFamily="34" charset="-122"/>
                <a:ea typeface="微软雅黑" pitchFamily="34" charset="-122"/>
              </a:rPr>
              <a:t>富富有余</a:t>
            </a:r>
            <a:r>
              <a:rPr lang="zh-CN" altLang="en-US" sz="3200" dirty="0" smtClean="0">
                <a:latin typeface="微软雅黑" pitchFamily="34" charset="-122"/>
                <a:ea typeface="微软雅黑" pitchFamily="34" charset="-122"/>
              </a:rPr>
              <a:t>。（出</a:t>
            </a:r>
            <a:r>
              <a:rPr lang="en-US" altLang="zh-CN" sz="3200" dirty="0" smtClean="0">
                <a:latin typeface="微软雅黑" pitchFamily="34" charset="-122"/>
                <a:ea typeface="微软雅黑" pitchFamily="34" charset="-122"/>
              </a:rPr>
              <a:t>36</a:t>
            </a:r>
            <a:r>
              <a:rPr lang="zh-CN" altLang="en-US" sz="3200" dirty="0" smtClean="0">
                <a:latin typeface="微软雅黑" pitchFamily="34" charset="-122"/>
                <a:ea typeface="微软雅黑" pitchFamily="34" charset="-122"/>
              </a:rPr>
              <a:t>：</a:t>
            </a:r>
            <a:r>
              <a:rPr lang="en-US" altLang="zh-CN" sz="3200" dirty="0" smtClean="0">
                <a:latin typeface="微软雅黑" pitchFamily="34" charset="-122"/>
                <a:ea typeface="微软雅黑" pitchFamily="34" charset="-122"/>
              </a:rPr>
              <a:t>5</a:t>
            </a:r>
            <a:r>
              <a:rPr lang="zh-CN" altLang="en-US" sz="3200" dirty="0" smtClean="0">
                <a:latin typeface="微软雅黑" pitchFamily="34" charset="-122"/>
                <a:ea typeface="微软雅黑" pitchFamily="34" charset="-122"/>
              </a:rPr>
              <a:t>）</a:t>
            </a:r>
            <a:endParaRPr lang="zh-CN" altLang="en-US" sz="3200" dirty="0">
              <a:latin typeface="微软雅黑" pitchFamily="34" charset="-122"/>
              <a:ea typeface="微软雅黑" pitchFamily="34" charset="-122"/>
            </a:endParaRPr>
          </a:p>
        </p:txBody>
      </p:sp>
      <p:sp>
        <p:nvSpPr>
          <p:cNvPr id="3" name="标题 1"/>
          <p:cNvSpPr>
            <a:spLocks noGrp="1"/>
          </p:cNvSpPr>
          <p:nvPr>
            <p:ph type="title"/>
          </p:nvPr>
        </p:nvSpPr>
        <p:spPr>
          <a:xfrm>
            <a:off x="467544" y="123478"/>
            <a:ext cx="7992888" cy="1224136"/>
          </a:xfrm>
          <a:effectLst/>
        </p:spPr>
        <p:txBody>
          <a:bodyPr vert="horz" lIns="91440" tIns="45720" rIns="91440" bIns="45720" rtlCol="0" anchor="t" anchorCtr="0">
            <a:noAutofit/>
          </a:bodyPr>
          <a:lstStyle/>
          <a:p>
            <a:pPr marL="0" indent="0" algn="l">
              <a:buNone/>
            </a:pPr>
            <a:r>
              <a:rPr lang="en-US" altLang="zh-CN" dirty="0" smtClean="0"/>
              <a:t>3.1 </a:t>
            </a:r>
            <a:r>
              <a:rPr lang="zh-CN" altLang="en-US" dirty="0" smtClean="0"/>
              <a:t>神事工所需：富富有余</a:t>
            </a:r>
            <a:endParaRPr lang="zh-CN" altLang="en-US" dirty="0"/>
          </a:p>
        </p:txBody>
      </p:sp>
    </p:spTree>
    <p:extLst>
      <p:ext uri="{BB962C8B-B14F-4D97-AF65-F5344CB8AC3E}">
        <p14:creationId xmlns:p14="http://schemas.microsoft.com/office/powerpoint/2010/main" val="36420375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555526"/>
            <a:ext cx="6512511" cy="857250"/>
          </a:xfrm>
        </p:spPr>
        <p:txBody>
          <a:bodyPr/>
          <a:lstStyle/>
          <a:p>
            <a:pPr marL="0" indent="0" algn="l">
              <a:buNone/>
            </a:pPr>
            <a:r>
              <a:rPr lang="zh-CN" altLang="en-US" dirty="0"/>
              <a:t>神早已预备</a:t>
            </a:r>
          </a:p>
        </p:txBody>
      </p:sp>
      <p:sp>
        <p:nvSpPr>
          <p:cNvPr id="3" name="内容占位符 2"/>
          <p:cNvSpPr>
            <a:spLocks noGrp="1"/>
          </p:cNvSpPr>
          <p:nvPr>
            <p:ph sz="quarter" idx="13"/>
          </p:nvPr>
        </p:nvSpPr>
        <p:spPr>
          <a:xfrm>
            <a:off x="539552" y="1635646"/>
            <a:ext cx="8208912" cy="2952328"/>
          </a:xfrm>
        </p:spPr>
        <p:txBody>
          <a:bodyPr>
            <a:normAutofit lnSpcReduction="10000"/>
          </a:bodyPr>
          <a:lstStyle/>
          <a:p>
            <a:pPr marL="45720" indent="0">
              <a:buNone/>
            </a:pPr>
            <a:r>
              <a:rPr lang="zh-CN" altLang="en-US" sz="2800" dirty="0" smtClean="0">
                <a:latin typeface="微软雅黑" pitchFamily="34" charset="-122"/>
                <a:ea typeface="微软雅黑" pitchFamily="34" charset="-122"/>
              </a:rPr>
              <a:t>（出</a:t>
            </a:r>
            <a:r>
              <a:rPr lang="en-US" altLang="zh-CN" sz="2800" dirty="0" smtClean="0">
                <a:latin typeface="微软雅黑" pitchFamily="34" charset="-122"/>
                <a:ea typeface="微软雅黑" pitchFamily="34" charset="-122"/>
              </a:rPr>
              <a:t>12</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33-36</a:t>
            </a:r>
            <a:r>
              <a:rPr lang="zh-CN" altLang="en-US" sz="2800" dirty="0" smtClean="0">
                <a:latin typeface="微软雅黑" pitchFamily="34" charset="-122"/>
                <a:ea typeface="微软雅黑" pitchFamily="34" charset="-122"/>
              </a:rPr>
              <a:t>）</a:t>
            </a:r>
            <a:r>
              <a:rPr lang="en-US" altLang="zh-CN" sz="2800" dirty="0" smtClean="0">
                <a:latin typeface="微软雅黑" pitchFamily="34" charset="-122"/>
                <a:ea typeface="微软雅黑" pitchFamily="34" charset="-122"/>
              </a:rPr>
              <a:t> </a:t>
            </a:r>
            <a:r>
              <a:rPr lang="zh-CN" altLang="en-US" sz="2800" dirty="0">
                <a:latin typeface="微软雅黑" pitchFamily="34" charset="-122"/>
                <a:ea typeface="微软雅黑" pitchFamily="34" charset="-122"/>
              </a:rPr>
              <a:t>埃及人催促百姓，打发他们快快出离那地，因为埃及人说</a:t>
            </a:r>
            <a:r>
              <a:rPr lang="zh-CN" altLang="en-US" sz="2800" dirty="0" smtClean="0">
                <a:latin typeface="微软雅黑" pitchFamily="34" charset="-122"/>
                <a:ea typeface="微软雅黑" pitchFamily="34" charset="-122"/>
              </a:rPr>
              <a:t>：“我们</a:t>
            </a:r>
            <a:r>
              <a:rPr lang="zh-CN" altLang="en-US" sz="2800" dirty="0">
                <a:latin typeface="微软雅黑" pitchFamily="34" charset="-122"/>
                <a:ea typeface="微软雅黑" pitchFamily="34" charset="-122"/>
              </a:rPr>
              <a:t>都要死了</a:t>
            </a:r>
            <a:r>
              <a:rPr lang="zh-CN" altLang="en-US" sz="2800" dirty="0" smtClean="0">
                <a:latin typeface="微软雅黑" pitchFamily="34" charset="-122"/>
                <a:ea typeface="微软雅黑" pitchFamily="34" charset="-122"/>
              </a:rPr>
              <a:t>。” 百姓</a:t>
            </a:r>
            <a:r>
              <a:rPr lang="zh-CN" altLang="en-US" sz="2800" dirty="0">
                <a:latin typeface="微软雅黑" pitchFamily="34" charset="-122"/>
                <a:ea typeface="微软雅黑" pitchFamily="34" charset="-122"/>
              </a:rPr>
              <a:t>就拿着没有酵的生面，把抟面盆包在衣服中，扛在肩头上。 </a:t>
            </a:r>
            <a:r>
              <a:rPr lang="zh-CN" altLang="en-US" sz="2800" dirty="0" smtClean="0">
                <a:latin typeface="微软雅黑" pitchFamily="34" charset="-122"/>
                <a:ea typeface="微软雅黑" pitchFamily="34" charset="-122"/>
              </a:rPr>
              <a:t>以色列</a:t>
            </a:r>
            <a:r>
              <a:rPr lang="zh-CN" altLang="en-US" sz="2800" dirty="0">
                <a:latin typeface="微软雅黑" pitchFamily="34" charset="-122"/>
                <a:ea typeface="微软雅黑" pitchFamily="34" charset="-122"/>
              </a:rPr>
              <a:t>人照着摩西的话行，向埃及人要金器、银器，和衣裳。 </a:t>
            </a:r>
            <a:r>
              <a:rPr lang="zh-CN" altLang="en-US" sz="2800" b="1" dirty="0" smtClean="0">
                <a:solidFill>
                  <a:srgbClr val="FF0000"/>
                </a:solidFill>
                <a:latin typeface="微软雅黑" pitchFamily="34" charset="-122"/>
                <a:ea typeface="微软雅黑" pitchFamily="34" charset="-122"/>
              </a:rPr>
              <a:t>耶和华</a:t>
            </a:r>
            <a:r>
              <a:rPr lang="zh-CN" altLang="en-US" sz="2800" b="1" dirty="0">
                <a:solidFill>
                  <a:srgbClr val="FF0000"/>
                </a:solidFill>
                <a:latin typeface="微软雅黑" pitchFamily="34" charset="-122"/>
                <a:ea typeface="微软雅黑" pitchFamily="34" charset="-122"/>
              </a:rPr>
              <a:t>叫百姓在埃及人眼前蒙恩，以致埃及人给他们所要的。</a:t>
            </a:r>
            <a:r>
              <a:rPr lang="zh-CN" altLang="en-US" sz="2800" dirty="0">
                <a:latin typeface="微软雅黑" pitchFamily="34" charset="-122"/>
                <a:ea typeface="微软雅黑" pitchFamily="34" charset="-122"/>
              </a:rPr>
              <a:t>他们就把埃及人的财物夺去了。</a:t>
            </a:r>
            <a:endParaRPr lang="en-US" altLang="zh-CN" sz="2800" dirty="0" smtClean="0">
              <a:latin typeface="微软雅黑" pitchFamily="34" charset="-122"/>
              <a:ea typeface="微软雅黑" pitchFamily="34" charset="-122"/>
            </a:endParaRPr>
          </a:p>
          <a:p>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173039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555526"/>
            <a:ext cx="6512511" cy="857250"/>
          </a:xfrm>
        </p:spPr>
        <p:txBody>
          <a:bodyPr/>
          <a:lstStyle/>
          <a:p>
            <a:pPr marL="0" indent="0" algn="l">
              <a:buNone/>
            </a:pPr>
            <a:r>
              <a:rPr lang="zh-CN" altLang="en-US" dirty="0" smtClean="0"/>
              <a:t>神</a:t>
            </a:r>
            <a:r>
              <a:rPr lang="zh-CN" altLang="en-US" dirty="0"/>
              <a:t>早已</a:t>
            </a:r>
            <a:r>
              <a:rPr lang="zh-CN" altLang="en-US" dirty="0" smtClean="0"/>
              <a:t>预备</a:t>
            </a:r>
            <a:endParaRPr lang="zh-CN" altLang="en-US" dirty="0"/>
          </a:p>
        </p:txBody>
      </p:sp>
      <p:sp>
        <p:nvSpPr>
          <p:cNvPr id="3" name="内容占位符 2"/>
          <p:cNvSpPr>
            <a:spLocks noGrp="1"/>
          </p:cNvSpPr>
          <p:nvPr>
            <p:ph sz="quarter" idx="13"/>
          </p:nvPr>
        </p:nvSpPr>
        <p:spPr>
          <a:xfrm>
            <a:off x="971600" y="1779662"/>
            <a:ext cx="6984776" cy="2606040"/>
          </a:xfrm>
        </p:spPr>
        <p:txBody>
          <a:bodyPr>
            <a:normAutofit/>
          </a:bodyPr>
          <a:lstStyle/>
          <a:p>
            <a:r>
              <a:rPr lang="zh-CN" altLang="en-US" sz="2800" dirty="0" smtClean="0">
                <a:latin typeface="微软雅黑" pitchFamily="34" charset="-122"/>
                <a:ea typeface="微软雅黑" pitchFamily="34" charset="-122"/>
              </a:rPr>
              <a:t>自己所献的原本也是神预备的</a:t>
            </a:r>
            <a:endParaRPr lang="en-US" altLang="zh-CN" sz="2800" dirty="0" smtClean="0">
              <a:latin typeface="微软雅黑" pitchFamily="34" charset="-122"/>
              <a:ea typeface="微软雅黑" pitchFamily="34" charset="-122"/>
            </a:endParaRPr>
          </a:p>
          <a:p>
            <a:r>
              <a:rPr lang="zh-CN" altLang="en-US" sz="2800" dirty="0">
                <a:latin typeface="微软雅黑" pitchFamily="34" charset="-122"/>
                <a:ea typeface="微软雅黑" pitchFamily="34" charset="-122"/>
              </a:rPr>
              <a:t>发现</a:t>
            </a:r>
            <a:r>
              <a:rPr lang="zh-CN" altLang="en-US" sz="2800" dirty="0" smtClean="0">
                <a:latin typeface="微软雅黑" pitchFamily="34" charset="-122"/>
                <a:ea typeface="微软雅黑" pitchFamily="34" charset="-122"/>
              </a:rPr>
              <a:t>其他人的奉献令人惊讶</a:t>
            </a:r>
            <a:endParaRPr lang="en-US" altLang="zh-CN" sz="2800" dirty="0" smtClean="0">
              <a:latin typeface="微软雅黑" pitchFamily="34" charset="-122"/>
              <a:ea typeface="微软雅黑" pitchFamily="34" charset="-122"/>
            </a:endParaRPr>
          </a:p>
          <a:p>
            <a:r>
              <a:rPr lang="zh-CN" altLang="en-US" sz="2800" dirty="0" smtClean="0">
                <a:latin typeface="微软雅黑" pitchFamily="34" charset="-122"/>
                <a:ea typeface="微软雅黑" pitchFamily="34" charset="-122"/>
              </a:rPr>
              <a:t>众人拾柴火焰高</a:t>
            </a:r>
            <a:endParaRPr lang="en-US" altLang="zh-CN" sz="2800" dirty="0" smtClean="0">
              <a:latin typeface="微软雅黑" pitchFamily="34" charset="-122"/>
              <a:ea typeface="微软雅黑" pitchFamily="34" charset="-122"/>
            </a:endParaRPr>
          </a:p>
          <a:p>
            <a:r>
              <a:rPr lang="zh-CN" altLang="en-US" sz="2800" dirty="0" smtClean="0">
                <a:latin typeface="微软雅黑" pitchFamily="34" charset="-122"/>
                <a:ea typeface="微软雅黑" pitchFamily="34" charset="-122"/>
              </a:rPr>
              <a:t>神还可以用大能来补足（例：五饼二鱼）</a:t>
            </a:r>
            <a:endParaRPr lang="en-US" altLang="zh-CN" sz="2800" dirty="0" smtClean="0">
              <a:latin typeface="微软雅黑" pitchFamily="34" charset="-122"/>
              <a:ea typeface="微软雅黑" pitchFamily="34" charset="-122"/>
            </a:endParaRPr>
          </a:p>
          <a:p>
            <a:endParaRPr lang="en-US" altLang="zh-CN" sz="2800" dirty="0" smtClean="0">
              <a:latin typeface="微软雅黑" pitchFamily="34" charset="-122"/>
              <a:ea typeface="微软雅黑" pitchFamily="34" charset="-122"/>
            </a:endParaRPr>
          </a:p>
          <a:p>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181763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123478"/>
            <a:ext cx="7992888" cy="1224136"/>
          </a:xfrm>
          <a:effectLst/>
        </p:spPr>
        <p:txBody>
          <a:bodyPr vert="horz" lIns="91440" tIns="45720" rIns="91440" bIns="45720" rtlCol="0" anchor="t" anchorCtr="0">
            <a:noAutofit/>
          </a:bodyPr>
          <a:lstStyle/>
          <a:p>
            <a:pPr marL="0" indent="0" algn="l">
              <a:buNone/>
            </a:pPr>
            <a:r>
              <a:rPr lang="en-US" altLang="zh-CN" dirty="0" smtClean="0"/>
              <a:t>3.1 </a:t>
            </a:r>
            <a:r>
              <a:rPr lang="zh-CN" altLang="en-US" dirty="0" smtClean="0"/>
              <a:t>神事工所需：富富有余</a:t>
            </a:r>
            <a:endParaRPr lang="zh-CN" altLang="en-US" dirty="0"/>
          </a:p>
        </p:txBody>
      </p:sp>
      <p:sp>
        <p:nvSpPr>
          <p:cNvPr id="3" name="内容占位符 2"/>
          <p:cNvSpPr>
            <a:spLocks noGrp="1"/>
          </p:cNvSpPr>
          <p:nvPr>
            <p:ph sz="quarter" idx="13"/>
          </p:nvPr>
        </p:nvSpPr>
        <p:spPr>
          <a:xfrm>
            <a:off x="467544" y="1275606"/>
            <a:ext cx="8280920" cy="3024336"/>
          </a:xfrm>
        </p:spPr>
        <p:txBody>
          <a:bodyPr>
            <a:normAutofit fontScale="92500" lnSpcReduction="10000"/>
          </a:bodyPr>
          <a:lstStyle/>
          <a:p>
            <a:r>
              <a:rPr lang="zh-CN" altLang="en-US" sz="2800" dirty="0" smtClean="0">
                <a:solidFill>
                  <a:srgbClr val="7030A0"/>
                </a:solidFill>
                <a:latin typeface="微软雅黑" pitchFamily="34" charset="-122"/>
                <a:ea typeface="微软雅黑" pitchFamily="34" charset="-122"/>
              </a:rPr>
              <a:t>这</a:t>
            </a:r>
            <a:r>
              <a:rPr lang="zh-CN" altLang="en-US" sz="2800" dirty="0">
                <a:solidFill>
                  <a:srgbClr val="7030A0"/>
                </a:solidFill>
                <a:latin typeface="微软雅黑" pitchFamily="34" charset="-122"/>
                <a:ea typeface="微软雅黑" pitchFamily="34" charset="-122"/>
              </a:rPr>
              <a:t>一切所罗门都没有过秤；因为甚多，铜的轻重也无法可查。</a:t>
            </a:r>
            <a:r>
              <a:rPr lang="zh-CN" altLang="en-US" sz="2800" dirty="0" smtClean="0">
                <a:solidFill>
                  <a:srgbClr val="7030A0"/>
                </a:solidFill>
                <a:latin typeface="微软雅黑" pitchFamily="34" charset="-122"/>
                <a:ea typeface="微软雅黑" pitchFamily="34" charset="-122"/>
              </a:rPr>
              <a:t>（王上</a:t>
            </a:r>
            <a:r>
              <a:rPr lang="en-US" altLang="zh-CN" sz="2800" dirty="0" smtClean="0">
                <a:solidFill>
                  <a:srgbClr val="7030A0"/>
                </a:solidFill>
                <a:latin typeface="微软雅黑" pitchFamily="34" charset="-122"/>
                <a:ea typeface="微软雅黑" pitchFamily="34" charset="-122"/>
              </a:rPr>
              <a:t>7</a:t>
            </a:r>
            <a:r>
              <a:rPr lang="zh-CN" altLang="en-US" sz="2800" dirty="0" smtClean="0">
                <a:solidFill>
                  <a:srgbClr val="7030A0"/>
                </a:solidFill>
                <a:latin typeface="微软雅黑" pitchFamily="34" charset="-122"/>
                <a:ea typeface="微软雅黑" pitchFamily="34" charset="-122"/>
              </a:rPr>
              <a:t>：</a:t>
            </a:r>
            <a:r>
              <a:rPr lang="en-US" altLang="zh-CN" sz="2800" dirty="0" smtClean="0">
                <a:solidFill>
                  <a:srgbClr val="7030A0"/>
                </a:solidFill>
                <a:latin typeface="微软雅黑" pitchFamily="34" charset="-122"/>
                <a:ea typeface="微软雅黑" pitchFamily="34" charset="-122"/>
              </a:rPr>
              <a:t>47</a:t>
            </a:r>
            <a:r>
              <a:rPr lang="zh-CN" altLang="en-US" sz="2800" dirty="0" smtClean="0">
                <a:solidFill>
                  <a:srgbClr val="7030A0"/>
                </a:solidFill>
                <a:latin typeface="微软雅黑" pitchFamily="34" charset="-122"/>
                <a:ea typeface="微软雅黑" pitchFamily="34" charset="-122"/>
              </a:rPr>
              <a:t>）</a:t>
            </a:r>
            <a:endParaRPr lang="en-US" altLang="zh-CN" sz="2800" dirty="0" smtClean="0">
              <a:solidFill>
                <a:srgbClr val="7030A0"/>
              </a:solidFill>
              <a:latin typeface="微软雅黑" pitchFamily="34" charset="-122"/>
              <a:ea typeface="微软雅黑" pitchFamily="34" charset="-122"/>
            </a:endParaRPr>
          </a:p>
          <a:p>
            <a:r>
              <a:rPr lang="zh-CN" altLang="en-US" sz="2800" dirty="0">
                <a:solidFill>
                  <a:srgbClr val="7030A0"/>
                </a:solidFill>
                <a:latin typeface="微软雅黑" pitchFamily="34" charset="-122"/>
                <a:ea typeface="微软雅黑" pitchFamily="34" charset="-122"/>
              </a:rPr>
              <a:t>他们都吃，并且吃饱了，把剩下的零碎收拾起来，装满了十二个篮子。（太</a:t>
            </a:r>
            <a:r>
              <a:rPr lang="en-US" altLang="zh-CN" sz="2800" dirty="0">
                <a:solidFill>
                  <a:srgbClr val="7030A0"/>
                </a:solidFill>
                <a:latin typeface="微软雅黑" pitchFamily="34" charset="-122"/>
                <a:ea typeface="微软雅黑" pitchFamily="34" charset="-122"/>
              </a:rPr>
              <a:t>14</a:t>
            </a:r>
            <a:r>
              <a:rPr lang="zh-CN" altLang="en-US" sz="2800" dirty="0">
                <a:solidFill>
                  <a:srgbClr val="7030A0"/>
                </a:solidFill>
                <a:latin typeface="微软雅黑" pitchFamily="34" charset="-122"/>
                <a:ea typeface="微软雅黑" pitchFamily="34" charset="-122"/>
              </a:rPr>
              <a:t>：</a:t>
            </a:r>
            <a:r>
              <a:rPr lang="en-US" altLang="zh-CN" sz="2800" dirty="0">
                <a:solidFill>
                  <a:srgbClr val="7030A0"/>
                </a:solidFill>
                <a:latin typeface="微软雅黑" pitchFamily="34" charset="-122"/>
                <a:ea typeface="微软雅黑" pitchFamily="34" charset="-122"/>
              </a:rPr>
              <a:t>20 </a:t>
            </a:r>
            <a:r>
              <a:rPr lang="zh-CN" altLang="en-US" sz="2800" dirty="0">
                <a:solidFill>
                  <a:srgbClr val="7030A0"/>
                </a:solidFill>
                <a:latin typeface="微软雅黑" pitchFamily="34" charset="-122"/>
                <a:ea typeface="微软雅黑" pitchFamily="34" charset="-122"/>
              </a:rPr>
              <a:t>）</a:t>
            </a:r>
            <a:endParaRPr lang="en-US" altLang="zh-CN" sz="2800" dirty="0">
              <a:solidFill>
                <a:srgbClr val="7030A0"/>
              </a:solidFill>
              <a:latin typeface="微软雅黑" pitchFamily="34" charset="-122"/>
              <a:ea typeface="微软雅黑" pitchFamily="34" charset="-122"/>
            </a:endParaRPr>
          </a:p>
          <a:p>
            <a:r>
              <a:rPr lang="zh-CN" altLang="en-US" sz="2800" dirty="0">
                <a:solidFill>
                  <a:srgbClr val="7030A0"/>
                </a:solidFill>
                <a:latin typeface="微软雅黑" pitchFamily="34" charset="-122"/>
                <a:ea typeface="微软雅黑" pitchFamily="34" charset="-122"/>
              </a:rPr>
              <a:t>内中也没有一个缺乏的，因为人人将田产房屋都卖了，把所卖的价银拿来，放在使徒脚前，照各人所需用的，分给各人。（徒</a:t>
            </a:r>
            <a:r>
              <a:rPr lang="en-US" altLang="zh-CN" sz="2800" dirty="0">
                <a:solidFill>
                  <a:srgbClr val="7030A0"/>
                </a:solidFill>
                <a:latin typeface="微软雅黑" pitchFamily="34" charset="-122"/>
                <a:ea typeface="微软雅黑" pitchFamily="34" charset="-122"/>
              </a:rPr>
              <a:t>4</a:t>
            </a:r>
            <a:r>
              <a:rPr lang="zh-CN" altLang="en-US" sz="2800" dirty="0">
                <a:solidFill>
                  <a:srgbClr val="7030A0"/>
                </a:solidFill>
                <a:latin typeface="微软雅黑" pitchFamily="34" charset="-122"/>
                <a:ea typeface="微软雅黑" pitchFamily="34" charset="-122"/>
              </a:rPr>
              <a:t>：</a:t>
            </a:r>
            <a:r>
              <a:rPr lang="en-US" altLang="zh-CN" sz="2800" dirty="0">
                <a:solidFill>
                  <a:srgbClr val="7030A0"/>
                </a:solidFill>
                <a:latin typeface="微软雅黑" pitchFamily="34" charset="-122"/>
                <a:ea typeface="微软雅黑" pitchFamily="34" charset="-122"/>
              </a:rPr>
              <a:t>34-35</a:t>
            </a:r>
            <a:r>
              <a:rPr lang="zh-CN" altLang="en-US" sz="2800" dirty="0">
                <a:solidFill>
                  <a:srgbClr val="7030A0"/>
                </a:solidFill>
                <a:latin typeface="微软雅黑" pitchFamily="34" charset="-122"/>
                <a:ea typeface="微软雅黑" pitchFamily="34" charset="-122"/>
              </a:rPr>
              <a:t>）</a:t>
            </a:r>
          </a:p>
        </p:txBody>
      </p:sp>
    </p:spTree>
    <p:extLst>
      <p:ext uri="{BB962C8B-B14F-4D97-AF65-F5344CB8AC3E}">
        <p14:creationId xmlns:p14="http://schemas.microsoft.com/office/powerpoint/2010/main" val="400356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51470"/>
            <a:ext cx="8640960" cy="857250"/>
          </a:xfrm>
        </p:spPr>
        <p:txBody>
          <a:bodyPr/>
          <a:lstStyle/>
          <a:p>
            <a:pPr lvl="1"/>
            <a:r>
              <a:rPr lang="en-US" altLang="zh-CN" sz="44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3.2 </a:t>
            </a:r>
            <a:r>
              <a:rPr lang="zh-CN" altLang="en-US" sz="4400" b="1" kern="1200" dirty="0" smtClean="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事工的果效：</a:t>
            </a:r>
            <a:r>
              <a:rPr lang="zh-CN" altLang="en-US" sz="44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rPr>
              <a:t>荣神益人</a:t>
            </a:r>
            <a:endParaRPr lang="en-US" altLang="zh-CN" sz="4400" b="1" kern="1200" dirty="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endParaRPr>
          </a:p>
        </p:txBody>
      </p:sp>
      <p:sp>
        <p:nvSpPr>
          <p:cNvPr id="3" name="内容占位符 2"/>
          <p:cNvSpPr>
            <a:spLocks noGrp="1"/>
          </p:cNvSpPr>
          <p:nvPr>
            <p:ph sz="quarter" idx="13"/>
          </p:nvPr>
        </p:nvSpPr>
        <p:spPr>
          <a:xfrm>
            <a:off x="539552" y="1452176"/>
            <a:ext cx="8136904" cy="2775758"/>
          </a:xfrm>
        </p:spPr>
        <p:txBody>
          <a:bodyPr>
            <a:normAutofit/>
          </a:bodyPr>
          <a:lstStyle/>
          <a:p>
            <a:pPr marL="45720" indent="0">
              <a:lnSpc>
                <a:spcPct val="150000"/>
              </a:lnSpc>
              <a:buNone/>
            </a:pPr>
            <a:r>
              <a:rPr lang="en-US" altLang="zh-CN" sz="2400" dirty="0" smtClean="0">
                <a:solidFill>
                  <a:srgbClr val="7030A0"/>
                </a:solidFill>
                <a:latin typeface="微软雅黑" pitchFamily="34" charset="-122"/>
                <a:ea typeface="微软雅黑" pitchFamily="34" charset="-122"/>
              </a:rPr>
              <a:t>       </a:t>
            </a:r>
            <a:r>
              <a:rPr lang="zh-CN" altLang="en-US" sz="2400" dirty="0" smtClean="0">
                <a:solidFill>
                  <a:srgbClr val="7030A0"/>
                </a:solidFill>
                <a:latin typeface="微软雅黑" pitchFamily="34" charset="-122"/>
                <a:ea typeface="微软雅黑" pitchFamily="34" charset="-122"/>
              </a:rPr>
              <a:t>因为办这供给的事，不但</a:t>
            </a:r>
            <a:r>
              <a:rPr lang="zh-CN" altLang="en-US" sz="2400" b="1" dirty="0" smtClean="0">
                <a:solidFill>
                  <a:srgbClr val="7030A0"/>
                </a:solidFill>
                <a:latin typeface="微软雅黑" pitchFamily="34" charset="-122"/>
                <a:ea typeface="微软雅黑" pitchFamily="34" charset="-122"/>
              </a:rPr>
              <a:t>补圣徒的缺乏</a:t>
            </a:r>
            <a:r>
              <a:rPr lang="zh-CN" altLang="en-US" sz="2400" dirty="0" smtClean="0">
                <a:solidFill>
                  <a:srgbClr val="7030A0"/>
                </a:solidFill>
                <a:latin typeface="微软雅黑" pitchFamily="34" charset="-122"/>
                <a:ea typeface="微软雅黑" pitchFamily="34" charset="-122"/>
              </a:rPr>
              <a:t>，而且</a:t>
            </a:r>
            <a:r>
              <a:rPr lang="zh-CN" altLang="en-US" sz="2400" b="1" dirty="0" smtClean="0">
                <a:solidFill>
                  <a:srgbClr val="7030A0"/>
                </a:solidFill>
                <a:latin typeface="微软雅黑" pitchFamily="34" charset="-122"/>
                <a:ea typeface="微软雅黑" pitchFamily="34" charset="-122"/>
              </a:rPr>
              <a:t>叫许多人越发感谢　神</a:t>
            </a:r>
            <a:r>
              <a:rPr lang="zh-CN" altLang="en-US" sz="2400" dirty="0" smtClean="0">
                <a:solidFill>
                  <a:srgbClr val="7030A0"/>
                </a:solidFill>
                <a:latin typeface="微软雅黑" pitchFamily="34" charset="-122"/>
                <a:ea typeface="微软雅黑" pitchFamily="34" charset="-122"/>
              </a:rPr>
              <a:t>。 他们从这供给的事上得了凭据，知道你们承认基督顺服他的福音，多多地捐钱给他们和众人，便</a:t>
            </a:r>
            <a:r>
              <a:rPr lang="zh-CN" altLang="en-US" sz="2400" b="1" dirty="0" smtClean="0">
                <a:solidFill>
                  <a:srgbClr val="7030A0"/>
                </a:solidFill>
                <a:latin typeface="微软雅黑" pitchFamily="34" charset="-122"/>
                <a:ea typeface="微软雅黑" pitchFamily="34" charset="-122"/>
              </a:rPr>
              <a:t>将荣耀归与　神</a:t>
            </a:r>
            <a:r>
              <a:rPr lang="zh-CN" altLang="en-US" sz="2400" dirty="0" smtClean="0">
                <a:solidFill>
                  <a:srgbClr val="7030A0"/>
                </a:solidFill>
                <a:latin typeface="微软雅黑" pitchFamily="34" charset="-122"/>
                <a:ea typeface="微软雅黑" pitchFamily="34" charset="-122"/>
              </a:rPr>
              <a:t>。（林后</a:t>
            </a:r>
            <a:r>
              <a:rPr lang="en-US" altLang="zh-CN" sz="2400" dirty="0" smtClean="0">
                <a:solidFill>
                  <a:srgbClr val="7030A0"/>
                </a:solidFill>
                <a:latin typeface="微软雅黑" pitchFamily="34" charset="-122"/>
                <a:ea typeface="微软雅黑" pitchFamily="34" charset="-122"/>
              </a:rPr>
              <a:t>9</a:t>
            </a:r>
            <a:r>
              <a:rPr lang="zh-CN" altLang="en-US" sz="2400" dirty="0" smtClean="0">
                <a:solidFill>
                  <a:srgbClr val="7030A0"/>
                </a:solidFill>
                <a:latin typeface="微软雅黑" pitchFamily="34" charset="-122"/>
                <a:ea typeface="微软雅黑" pitchFamily="34" charset="-122"/>
              </a:rPr>
              <a:t>：</a:t>
            </a:r>
            <a:r>
              <a:rPr lang="en-US" altLang="zh-CN" sz="2400" dirty="0" smtClean="0">
                <a:solidFill>
                  <a:srgbClr val="7030A0"/>
                </a:solidFill>
                <a:latin typeface="微软雅黑" pitchFamily="34" charset="-122"/>
                <a:ea typeface="微软雅黑" pitchFamily="34" charset="-122"/>
              </a:rPr>
              <a:t>12-13</a:t>
            </a:r>
            <a:r>
              <a:rPr lang="zh-CN" altLang="en-US" sz="2400" dirty="0" smtClean="0">
                <a:solidFill>
                  <a:srgbClr val="7030A0"/>
                </a:solidFill>
                <a:latin typeface="微软雅黑" pitchFamily="34" charset="-122"/>
                <a:ea typeface="微软雅黑" pitchFamily="34" charset="-122"/>
              </a:rPr>
              <a:t>）</a:t>
            </a:r>
            <a:endParaRPr lang="en-US" altLang="zh-CN" sz="2400" dirty="0" smtClean="0">
              <a:solidFill>
                <a:srgbClr val="7030A0"/>
              </a:solidFill>
              <a:latin typeface="微软雅黑" pitchFamily="34" charset="-122"/>
              <a:ea typeface="微软雅黑" pitchFamily="34" charset="-122"/>
            </a:endParaRPr>
          </a:p>
        </p:txBody>
      </p:sp>
      <p:sp>
        <p:nvSpPr>
          <p:cNvPr id="4" name="椭圆形标注 3"/>
          <p:cNvSpPr/>
          <p:nvPr/>
        </p:nvSpPr>
        <p:spPr>
          <a:xfrm>
            <a:off x="5473453" y="921266"/>
            <a:ext cx="1368152" cy="556340"/>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smtClean="0"/>
              <a:t>益人</a:t>
            </a:r>
            <a:endParaRPr lang="zh-CN" altLang="en-US" sz="2200" b="1" dirty="0"/>
          </a:p>
        </p:txBody>
      </p:sp>
      <p:sp>
        <p:nvSpPr>
          <p:cNvPr id="5" name="椭圆形标注 4"/>
          <p:cNvSpPr/>
          <p:nvPr/>
        </p:nvSpPr>
        <p:spPr>
          <a:xfrm>
            <a:off x="1259632" y="3815610"/>
            <a:ext cx="1368152" cy="556340"/>
          </a:xfrm>
          <a:prstGeom prst="wedgeEllipseCallout">
            <a:avLst>
              <a:gd name="adj1" fmla="val -14757"/>
              <a:gd name="adj2" fmla="val -736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200" b="1" dirty="0" smtClean="0"/>
              <a:t>荣神</a:t>
            </a:r>
            <a:endParaRPr lang="zh-CN" altLang="en-US" sz="2200" b="1" dirty="0"/>
          </a:p>
        </p:txBody>
      </p:sp>
    </p:spTree>
    <p:extLst>
      <p:ext uri="{BB962C8B-B14F-4D97-AF65-F5344CB8AC3E}">
        <p14:creationId xmlns:p14="http://schemas.microsoft.com/office/powerpoint/2010/main" val="392929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539552" y="1131590"/>
            <a:ext cx="8136904" cy="3240360"/>
          </a:xfrm>
        </p:spPr>
        <p:txBody>
          <a:bodyPr>
            <a:normAutofit fontScale="92500" lnSpcReduction="10000"/>
          </a:bodyPr>
          <a:lstStyle/>
          <a:p>
            <a:pPr marL="45720" indent="0">
              <a:buNone/>
            </a:pPr>
            <a:r>
              <a:rPr lang="zh-CN" altLang="en-US" sz="2800" b="1" dirty="0" smtClean="0">
                <a:solidFill>
                  <a:schemeClr val="accent1"/>
                </a:solidFill>
                <a:latin typeface="微软雅黑" pitchFamily="34" charset="-122"/>
                <a:ea typeface="微软雅黑" pitchFamily="34" charset="-122"/>
              </a:rPr>
              <a:t>（</a:t>
            </a:r>
            <a:r>
              <a:rPr lang="en-US" altLang="zh-CN" sz="2800" b="1" dirty="0" smtClean="0">
                <a:solidFill>
                  <a:schemeClr val="accent1"/>
                </a:solidFill>
                <a:latin typeface="微软雅黑" pitchFamily="34" charset="-122"/>
                <a:ea typeface="微软雅黑" pitchFamily="34" charset="-122"/>
              </a:rPr>
              <a:t>1</a:t>
            </a:r>
            <a:r>
              <a:rPr lang="zh-CN" altLang="en-US" sz="2800" b="1" dirty="0" smtClean="0">
                <a:solidFill>
                  <a:schemeClr val="accent1"/>
                </a:solidFill>
                <a:latin typeface="微软雅黑" pitchFamily="34" charset="-122"/>
                <a:ea typeface="微软雅黑" pitchFamily="34" charset="-122"/>
              </a:rPr>
              <a:t>）以神为足</a:t>
            </a:r>
            <a:endParaRPr lang="en-US" altLang="zh-CN" sz="2800" b="1" dirty="0" smtClean="0">
              <a:solidFill>
                <a:schemeClr val="accent1"/>
              </a:solidFill>
              <a:latin typeface="微软雅黑" pitchFamily="34" charset="-122"/>
              <a:ea typeface="微软雅黑" pitchFamily="34" charset="-122"/>
            </a:endParaRPr>
          </a:p>
          <a:p>
            <a:pPr lvl="1">
              <a:buFont typeface="Wingdings" pitchFamily="2" charset="2"/>
              <a:buChar char="Ø"/>
            </a:pPr>
            <a:r>
              <a:rPr lang="zh-CN" altLang="en-US" sz="2600" dirty="0" smtClean="0">
                <a:latin typeface="微软雅黑" pitchFamily="34" charset="-122"/>
                <a:ea typeface="微软雅黑" pitchFamily="34" charset="-122"/>
              </a:rPr>
              <a:t>穷</a:t>
            </a:r>
            <a:r>
              <a:rPr lang="zh-CN" altLang="en-US" sz="2600" dirty="0">
                <a:latin typeface="微软雅黑" pitchFamily="34" charset="-122"/>
                <a:ea typeface="微软雅黑" pitchFamily="34" charset="-122"/>
              </a:rPr>
              <a:t>寡妇（路</a:t>
            </a:r>
            <a:r>
              <a:rPr lang="en-US" altLang="zh-CN" sz="2600" dirty="0" smtClean="0">
                <a:latin typeface="微软雅黑" pitchFamily="34" charset="-122"/>
                <a:ea typeface="微软雅黑" pitchFamily="34" charset="-122"/>
              </a:rPr>
              <a:t>21:1-4</a:t>
            </a:r>
            <a:r>
              <a:rPr lang="zh-CN" altLang="en-US" sz="2600" dirty="0" smtClean="0">
                <a:latin typeface="微软雅黑" pitchFamily="34" charset="-122"/>
                <a:ea typeface="微软雅黑" pitchFamily="34" charset="-122"/>
              </a:rPr>
              <a:t>）、哈拿</a:t>
            </a:r>
            <a:endParaRPr lang="en-US" altLang="zh-CN" sz="2600" dirty="0" smtClean="0">
              <a:latin typeface="微软雅黑" pitchFamily="34" charset="-122"/>
              <a:ea typeface="微软雅黑" pitchFamily="34" charset="-122"/>
            </a:endParaRPr>
          </a:p>
          <a:p>
            <a:pPr marL="45720" indent="0">
              <a:buNone/>
            </a:pPr>
            <a:r>
              <a:rPr lang="zh-CN" altLang="en-US" sz="2800" b="1" dirty="0" smtClean="0">
                <a:solidFill>
                  <a:schemeClr val="accent1"/>
                </a:solidFill>
                <a:latin typeface="微软雅黑" pitchFamily="34" charset="-122"/>
                <a:ea typeface="微软雅黑" pitchFamily="34" charset="-122"/>
              </a:rPr>
              <a:t>（</a:t>
            </a:r>
            <a:r>
              <a:rPr lang="en-US" altLang="zh-CN" sz="2800" b="1" dirty="0" smtClean="0">
                <a:solidFill>
                  <a:schemeClr val="accent1"/>
                </a:solidFill>
                <a:latin typeface="微软雅黑" pitchFamily="34" charset="-122"/>
                <a:ea typeface="微软雅黑" pitchFamily="34" charset="-122"/>
              </a:rPr>
              <a:t>2</a:t>
            </a:r>
            <a:r>
              <a:rPr lang="zh-CN" altLang="en-US" sz="2800" b="1" dirty="0" smtClean="0">
                <a:solidFill>
                  <a:schemeClr val="accent1"/>
                </a:solidFill>
                <a:latin typeface="微软雅黑" pitchFamily="34" charset="-122"/>
                <a:ea typeface="微软雅黑" pitchFamily="34" charset="-122"/>
              </a:rPr>
              <a:t>）神</a:t>
            </a:r>
            <a:r>
              <a:rPr lang="zh-CN" altLang="en-US" sz="2800" b="1" dirty="0">
                <a:solidFill>
                  <a:schemeClr val="accent1"/>
                </a:solidFill>
                <a:latin typeface="微软雅黑" pitchFamily="34" charset="-122"/>
                <a:ea typeface="微软雅黑" pitchFamily="34" charset="-122"/>
              </a:rPr>
              <a:t>必</a:t>
            </a:r>
            <a:r>
              <a:rPr lang="zh-CN" altLang="en-US" sz="2800" b="1" dirty="0" smtClean="0">
                <a:solidFill>
                  <a:schemeClr val="accent1"/>
                </a:solidFill>
                <a:latin typeface="微软雅黑" pitchFamily="34" charset="-122"/>
                <a:ea typeface="微软雅黑" pitchFamily="34" charset="-122"/>
              </a:rPr>
              <a:t>看顾</a:t>
            </a:r>
            <a:endParaRPr lang="en-US" altLang="zh-CN" sz="2800" b="1" dirty="0">
              <a:solidFill>
                <a:schemeClr val="accent1"/>
              </a:solidFill>
              <a:latin typeface="微软雅黑" pitchFamily="34" charset="-122"/>
              <a:ea typeface="微软雅黑" pitchFamily="34" charset="-122"/>
            </a:endParaRPr>
          </a:p>
          <a:p>
            <a:pPr lvl="1">
              <a:buFont typeface="Wingdings" pitchFamily="2" charset="2"/>
              <a:buChar char="Ø"/>
            </a:pPr>
            <a:r>
              <a:rPr lang="zh-CN" altLang="en-US" sz="2600" dirty="0" smtClean="0">
                <a:solidFill>
                  <a:schemeClr val="tx1"/>
                </a:solidFill>
                <a:latin typeface="微软雅黑" pitchFamily="34" charset="-122"/>
                <a:ea typeface="微软雅黑" pitchFamily="34" charset="-122"/>
              </a:rPr>
              <a:t>穷</a:t>
            </a:r>
            <a:r>
              <a:rPr lang="zh-CN" altLang="en-US" sz="2600" dirty="0" smtClean="0">
                <a:solidFill>
                  <a:schemeClr val="tx1"/>
                </a:solidFill>
                <a:latin typeface="微软雅黑" pitchFamily="34" charset="-122"/>
                <a:ea typeface="微软雅黑" pitchFamily="34" charset="-122"/>
              </a:rPr>
              <a:t>寡妇、哈拿（撒</a:t>
            </a:r>
            <a:r>
              <a:rPr lang="zh-CN" altLang="en-US" sz="2600" dirty="0">
                <a:solidFill>
                  <a:schemeClr val="tx1"/>
                </a:solidFill>
                <a:latin typeface="微软雅黑" pitchFamily="34" charset="-122"/>
                <a:ea typeface="微软雅黑" pitchFamily="34" charset="-122"/>
              </a:rPr>
              <a:t>上</a:t>
            </a:r>
            <a:r>
              <a:rPr lang="en-US" altLang="zh-CN" sz="2600" dirty="0" smtClean="0">
                <a:solidFill>
                  <a:schemeClr val="tx1"/>
                </a:solidFill>
                <a:latin typeface="微软雅黑" pitchFamily="34" charset="-122"/>
                <a:ea typeface="微软雅黑" pitchFamily="34" charset="-122"/>
              </a:rPr>
              <a:t>2:21</a:t>
            </a:r>
            <a:r>
              <a:rPr lang="zh-CN" altLang="en-US" sz="2600" dirty="0" smtClean="0">
                <a:solidFill>
                  <a:schemeClr val="tx1"/>
                </a:solidFill>
                <a:latin typeface="微软雅黑" pitchFamily="34" charset="-122"/>
                <a:ea typeface="微软雅黑" pitchFamily="34" charset="-122"/>
              </a:rPr>
              <a:t>）；玛</a:t>
            </a:r>
            <a:r>
              <a:rPr lang="en-US" altLang="zh-CN" sz="2600" dirty="0" smtClean="0">
                <a:solidFill>
                  <a:schemeClr val="tx1"/>
                </a:solidFill>
                <a:latin typeface="微软雅黑" pitchFamily="34" charset="-122"/>
                <a:ea typeface="微软雅黑" pitchFamily="34" charset="-122"/>
              </a:rPr>
              <a:t>3:10 </a:t>
            </a:r>
            <a:r>
              <a:rPr lang="zh-CN" altLang="en-US" sz="2600" dirty="0" smtClean="0">
                <a:solidFill>
                  <a:schemeClr val="tx1"/>
                </a:solidFill>
                <a:latin typeface="微软雅黑" pitchFamily="34" charset="-122"/>
                <a:ea typeface="微软雅黑" pitchFamily="34" charset="-122"/>
              </a:rPr>
              <a:t>；路</a:t>
            </a:r>
            <a:r>
              <a:rPr lang="en-US" altLang="zh-CN" sz="2600" dirty="0" smtClean="0">
                <a:solidFill>
                  <a:schemeClr val="tx1"/>
                </a:solidFill>
                <a:latin typeface="微软雅黑" pitchFamily="34" charset="-122"/>
                <a:ea typeface="微软雅黑" pitchFamily="34" charset="-122"/>
              </a:rPr>
              <a:t>6:38</a:t>
            </a:r>
          </a:p>
          <a:p>
            <a:pPr marL="45720" indent="0">
              <a:buNone/>
            </a:pPr>
            <a:r>
              <a:rPr lang="zh-CN" altLang="en-US" sz="2800" b="1" dirty="0" smtClean="0">
                <a:solidFill>
                  <a:schemeClr val="accent1"/>
                </a:solidFill>
                <a:latin typeface="微软雅黑" pitchFamily="34" charset="-122"/>
                <a:ea typeface="微软雅黑" pitchFamily="34" charset="-122"/>
              </a:rPr>
              <a:t>（</a:t>
            </a:r>
            <a:r>
              <a:rPr lang="en-US" altLang="zh-CN" sz="2800" b="1" dirty="0" smtClean="0">
                <a:solidFill>
                  <a:schemeClr val="accent1"/>
                </a:solidFill>
                <a:latin typeface="微软雅黑" pitchFamily="34" charset="-122"/>
                <a:ea typeface="微软雅黑" pitchFamily="34" charset="-122"/>
              </a:rPr>
              <a:t>3</a:t>
            </a:r>
            <a:r>
              <a:rPr lang="zh-CN" altLang="en-US" sz="2800" b="1" dirty="0" smtClean="0">
                <a:solidFill>
                  <a:schemeClr val="accent1"/>
                </a:solidFill>
                <a:latin typeface="微软雅黑" pitchFamily="34" charset="-122"/>
                <a:ea typeface="微软雅黑" pitchFamily="34" charset="-122"/>
              </a:rPr>
              <a:t>）积</a:t>
            </a:r>
            <a:r>
              <a:rPr lang="zh-CN" altLang="en-US" sz="2800" b="1" dirty="0">
                <a:solidFill>
                  <a:schemeClr val="accent1"/>
                </a:solidFill>
                <a:latin typeface="微软雅黑" pitchFamily="34" charset="-122"/>
                <a:ea typeface="微软雅黑" pitchFamily="34" charset="-122"/>
              </a:rPr>
              <a:t>财在</a:t>
            </a:r>
            <a:r>
              <a:rPr lang="zh-CN" altLang="en-US" sz="2800" b="1" dirty="0" smtClean="0">
                <a:solidFill>
                  <a:schemeClr val="accent1"/>
                </a:solidFill>
                <a:latin typeface="微软雅黑" pitchFamily="34" charset="-122"/>
                <a:ea typeface="微软雅黑" pitchFamily="34" charset="-122"/>
              </a:rPr>
              <a:t>天</a:t>
            </a:r>
            <a:endParaRPr lang="en-US" altLang="zh-CN" sz="2800" b="1" dirty="0" smtClean="0">
              <a:solidFill>
                <a:schemeClr val="accent1"/>
              </a:solidFill>
              <a:latin typeface="微软雅黑" pitchFamily="34" charset="-122"/>
              <a:ea typeface="微软雅黑" pitchFamily="34" charset="-122"/>
            </a:endParaRPr>
          </a:p>
          <a:p>
            <a:pPr lvl="1">
              <a:buFont typeface="Wingdings" pitchFamily="2" charset="2"/>
              <a:buChar char="Ø"/>
            </a:pPr>
            <a:r>
              <a:rPr lang="zh-CN" altLang="en-US" sz="2600" dirty="0">
                <a:latin typeface="微软雅黑" pitchFamily="34" charset="-122"/>
                <a:ea typeface="微软雅黑" pitchFamily="34" charset="-122"/>
              </a:rPr>
              <a:t>“富富有余”</a:t>
            </a:r>
            <a:r>
              <a:rPr lang="zh-CN" altLang="en-US" sz="2600" dirty="0" smtClean="0">
                <a:latin typeface="微软雅黑" pitchFamily="34" charset="-122"/>
                <a:ea typeface="微软雅黑" pitchFamily="34" charset="-122"/>
              </a:rPr>
              <a:t>不一定意味着一个人物质</a:t>
            </a:r>
            <a:r>
              <a:rPr lang="zh-CN" altLang="en-US" sz="2600" dirty="0">
                <a:latin typeface="微软雅黑" pitchFamily="34" charset="-122"/>
                <a:ea typeface="微软雅黑" pitchFamily="34" charset="-122"/>
              </a:rPr>
              <a:t>的富足或外在的成功（来</a:t>
            </a:r>
            <a:r>
              <a:rPr lang="en-US" altLang="zh-CN" sz="2600" dirty="0">
                <a:latin typeface="微软雅黑" pitchFamily="34" charset="-122"/>
                <a:ea typeface="微软雅黑" pitchFamily="34" charset="-122"/>
              </a:rPr>
              <a:t>10</a:t>
            </a:r>
            <a:r>
              <a:rPr lang="zh-CN" altLang="en-US" sz="2600" dirty="0">
                <a:latin typeface="微软雅黑" pitchFamily="34" charset="-122"/>
                <a:ea typeface="微软雅黑" pitchFamily="34" charset="-122"/>
              </a:rPr>
              <a:t>：</a:t>
            </a:r>
            <a:r>
              <a:rPr lang="en-US" altLang="zh-CN" sz="2600" dirty="0">
                <a:latin typeface="微软雅黑" pitchFamily="34" charset="-122"/>
                <a:ea typeface="微软雅黑" pitchFamily="34" charset="-122"/>
              </a:rPr>
              <a:t>32-34</a:t>
            </a:r>
            <a:r>
              <a:rPr lang="zh-CN" altLang="en-US" sz="2600" dirty="0">
                <a:latin typeface="微软雅黑" pitchFamily="34" charset="-122"/>
                <a:ea typeface="微软雅黑" pitchFamily="34" charset="-122"/>
              </a:rPr>
              <a:t>）</a:t>
            </a:r>
            <a:endParaRPr lang="en-US" altLang="zh-CN" sz="2600" dirty="0">
              <a:latin typeface="微软雅黑" pitchFamily="34" charset="-122"/>
              <a:ea typeface="微软雅黑" pitchFamily="34" charset="-122"/>
            </a:endParaRPr>
          </a:p>
        </p:txBody>
      </p:sp>
      <p:sp>
        <p:nvSpPr>
          <p:cNvPr id="2" name="标题 1"/>
          <p:cNvSpPr>
            <a:spLocks noGrp="1"/>
          </p:cNvSpPr>
          <p:nvPr>
            <p:ph type="title"/>
          </p:nvPr>
        </p:nvSpPr>
        <p:spPr>
          <a:xfrm>
            <a:off x="323528" y="123478"/>
            <a:ext cx="8784976" cy="857250"/>
          </a:xfrm>
        </p:spPr>
        <p:txBody>
          <a:bodyPr/>
          <a:lstStyle/>
          <a:p>
            <a:pPr marL="0" indent="0" algn="l">
              <a:buNone/>
            </a:pPr>
            <a:r>
              <a:rPr lang="en-US" altLang="zh-CN" sz="4400" dirty="0" smtClean="0"/>
              <a:t>3.3 </a:t>
            </a:r>
            <a:r>
              <a:rPr lang="zh-CN" altLang="en-US" sz="4400" dirty="0" smtClean="0"/>
              <a:t>甘心</a:t>
            </a:r>
            <a:r>
              <a:rPr lang="zh-CN" altLang="en-US" sz="4400" dirty="0"/>
              <a:t>奉献的百姓：神必</a:t>
            </a:r>
            <a:r>
              <a:rPr lang="zh-CN" altLang="en-US" sz="4400" dirty="0" smtClean="0"/>
              <a:t>看顾</a:t>
            </a:r>
            <a:endParaRPr lang="zh-CN" altLang="en-US" sz="4400" dirty="0"/>
          </a:p>
        </p:txBody>
      </p:sp>
    </p:spTree>
    <p:extLst>
      <p:ext uri="{BB962C8B-B14F-4D97-AF65-F5344CB8AC3E}">
        <p14:creationId xmlns:p14="http://schemas.microsoft.com/office/powerpoint/2010/main" val="381816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3"/>
          </p:nvPr>
        </p:nvSpPr>
        <p:spPr>
          <a:xfrm>
            <a:off x="251520" y="915566"/>
            <a:ext cx="8568952" cy="3816424"/>
          </a:xfrm>
        </p:spPr>
        <p:txBody>
          <a:bodyPr>
            <a:normAutofit fontScale="85000" lnSpcReduction="10000"/>
          </a:bodyPr>
          <a:lstStyle/>
          <a:p>
            <a:pPr marL="45720" indent="0">
              <a:buNone/>
            </a:pPr>
            <a:r>
              <a:rPr lang="en-US" altLang="zh-CN" sz="2800" dirty="0" smtClean="0">
                <a:latin typeface="微软雅黑" pitchFamily="34" charset="-122"/>
                <a:ea typeface="微软雅黑" pitchFamily="34" charset="-122"/>
              </a:rPr>
              <a:t>1. </a:t>
            </a:r>
            <a:r>
              <a:rPr lang="zh-CN" altLang="en-US" sz="2800" dirty="0" smtClean="0">
                <a:latin typeface="微软雅黑" pitchFamily="34" charset="-122"/>
                <a:ea typeface="微软雅黑" pitchFamily="34" charset="-122"/>
              </a:rPr>
              <a:t>神的呼召</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奉献、做工</a:t>
            </a:r>
            <a:endParaRPr lang="en-US" altLang="zh-CN" sz="2800" dirty="0" smtClean="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1.1 </a:t>
            </a:r>
            <a:r>
              <a:rPr lang="zh-CN" altLang="en-US" sz="1800" dirty="0" smtClean="0">
                <a:latin typeface="微软雅黑" pitchFamily="34" charset="-122"/>
                <a:ea typeface="微软雅黑" pitchFamily="34" charset="-122"/>
              </a:rPr>
              <a:t>针对</a:t>
            </a:r>
            <a:r>
              <a:rPr lang="zh-CN" altLang="en-US" sz="1800" dirty="0">
                <a:latin typeface="微软雅黑" pitchFamily="34" charset="-122"/>
                <a:ea typeface="微软雅黑" pitchFamily="34" charset="-122"/>
              </a:rPr>
              <a:t>特别事工的呼召：如建造会幕</a:t>
            </a:r>
            <a:endParaRPr lang="en-US" altLang="zh-CN" sz="1800" dirty="0" smtClean="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1.2 </a:t>
            </a:r>
            <a:r>
              <a:rPr lang="zh-CN" altLang="en-US" sz="1800" dirty="0" smtClean="0">
                <a:latin typeface="微软雅黑" pitchFamily="34" charset="-122"/>
                <a:ea typeface="微软雅黑" pitchFamily="34" charset="-122"/>
              </a:rPr>
              <a:t>其它</a:t>
            </a:r>
            <a:r>
              <a:rPr lang="zh-CN" altLang="en-US" sz="1800" dirty="0">
                <a:latin typeface="微软雅黑" pitchFamily="34" charset="-122"/>
                <a:ea typeface="微软雅黑" pitchFamily="34" charset="-122"/>
              </a:rPr>
              <a:t>已显明的呼召：活出慷慨奉献的生命</a:t>
            </a:r>
            <a:endParaRPr lang="en-US" altLang="zh-CN" sz="1800" dirty="0" smtClean="0">
              <a:latin typeface="微软雅黑" pitchFamily="34" charset="-122"/>
              <a:ea typeface="微软雅黑" pitchFamily="34" charset="-122"/>
            </a:endParaRPr>
          </a:p>
          <a:p>
            <a:pPr marL="45720" indent="0">
              <a:buNone/>
            </a:pPr>
            <a:r>
              <a:rPr lang="en-US" altLang="zh-CN" sz="2800" dirty="0" smtClean="0">
                <a:latin typeface="微软雅黑" pitchFamily="34" charset="-122"/>
                <a:ea typeface="微软雅黑" pitchFamily="34" charset="-122"/>
              </a:rPr>
              <a:t>2. </a:t>
            </a:r>
            <a:r>
              <a:rPr lang="zh-CN" altLang="en-US" sz="2800" dirty="0" smtClean="0">
                <a:latin typeface="微软雅黑" pitchFamily="34" charset="-122"/>
                <a:ea typeface="微软雅黑" pitchFamily="34" charset="-122"/>
              </a:rPr>
              <a:t>神</a:t>
            </a:r>
            <a:r>
              <a:rPr lang="zh-CN" altLang="en-US" sz="2800" dirty="0">
                <a:latin typeface="微软雅黑" pitchFamily="34" charset="-122"/>
                <a:ea typeface="微软雅黑" pitchFamily="34" charset="-122"/>
              </a:rPr>
              <a:t>百姓</a:t>
            </a:r>
            <a:r>
              <a:rPr lang="zh-CN" altLang="en-US" sz="2800" dirty="0" smtClean="0">
                <a:latin typeface="微软雅黑" pitchFamily="34" charset="-122"/>
                <a:ea typeface="微软雅黑" pitchFamily="34" charset="-122"/>
              </a:rPr>
              <a:t>的回应</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神</a:t>
            </a:r>
            <a:r>
              <a:rPr lang="zh-CN" altLang="en-US" sz="2800" dirty="0" smtClean="0">
                <a:latin typeface="微软雅黑" pitchFamily="34" charset="-122"/>
                <a:ea typeface="微软雅黑" pitchFamily="34" charset="-122"/>
              </a:rPr>
              <a:t>在人心</a:t>
            </a:r>
            <a:r>
              <a:rPr lang="zh-CN" altLang="en-US" sz="2800" dirty="0" smtClean="0">
                <a:latin typeface="微软雅黑" pitchFamily="34" charset="-122"/>
                <a:ea typeface="微软雅黑" pitchFamily="34" charset="-122"/>
              </a:rPr>
              <a:t>中的工作</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甘心乐意</a:t>
            </a:r>
            <a:endParaRPr lang="en-US" altLang="zh-CN" sz="2800" dirty="0" smtClean="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2.1 </a:t>
            </a:r>
            <a:r>
              <a:rPr lang="zh-CN" altLang="en-US" sz="1800" dirty="0" smtClean="0">
                <a:latin typeface="微软雅黑" pitchFamily="34" charset="-122"/>
                <a:ea typeface="微软雅黑" pitchFamily="34" charset="-122"/>
              </a:rPr>
              <a:t>我们能甘心乐意地给出去，是因神</a:t>
            </a:r>
            <a:r>
              <a:rPr lang="zh-CN" altLang="en-US" sz="1800" dirty="0">
                <a:latin typeface="微软雅黑" pitchFamily="34" charset="-122"/>
                <a:ea typeface="微软雅黑" pitchFamily="34" charset="-122"/>
              </a:rPr>
              <a:t>先甘心乐意地给了我们（祂自己</a:t>
            </a:r>
            <a:r>
              <a:rPr lang="en-US" altLang="zh-CN" sz="1800" dirty="0">
                <a:latin typeface="微软雅黑" pitchFamily="34" charset="-122"/>
                <a:ea typeface="微软雅黑" pitchFamily="34" charset="-122"/>
              </a:rPr>
              <a:t>/</a:t>
            </a:r>
            <a:r>
              <a:rPr lang="zh-CN" altLang="en-US" sz="1800" dirty="0">
                <a:latin typeface="微软雅黑" pitchFamily="34" charset="-122"/>
                <a:ea typeface="微软雅黑" pitchFamily="34" charset="-122"/>
              </a:rPr>
              <a:t>祂的爱子；万物</a:t>
            </a:r>
            <a:r>
              <a:rPr lang="zh-CN" altLang="en-US" sz="1800" dirty="0" smtClean="0">
                <a:latin typeface="微软雅黑" pitchFamily="34" charset="-122"/>
                <a:ea typeface="微软雅黑" pitchFamily="34" charset="-122"/>
              </a:rPr>
              <a:t>）</a:t>
            </a:r>
            <a:endParaRPr lang="en-US" altLang="zh-CN" sz="1800" dirty="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2.2 </a:t>
            </a:r>
            <a:r>
              <a:rPr lang="zh-CN" altLang="en-US" sz="1800" dirty="0" smtClean="0">
                <a:latin typeface="微软雅黑" pitchFamily="34" charset="-122"/>
                <a:ea typeface="微软雅黑" pitchFamily="34" charset="-122"/>
              </a:rPr>
              <a:t>相信并感谢神的全然赐下，才会甘心乐意地全然献上</a:t>
            </a:r>
            <a:endParaRPr lang="en-US" altLang="zh-CN" sz="1800" dirty="0" smtClean="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2.3 </a:t>
            </a:r>
            <a:r>
              <a:rPr lang="zh-CN" altLang="en-US" sz="1800" dirty="0" smtClean="0">
                <a:latin typeface="微软雅黑" pitchFamily="34" charset="-122"/>
                <a:ea typeface="微软雅黑" pitchFamily="34" charset="-122"/>
              </a:rPr>
              <a:t>我们只是神百般恩赐的管家，理当</a:t>
            </a:r>
            <a:r>
              <a:rPr lang="zh-CN" altLang="en-US" sz="1800" dirty="0">
                <a:latin typeface="微软雅黑" pitchFamily="34" charset="-122"/>
                <a:ea typeface="微软雅黑" pitchFamily="34" charset="-122"/>
              </a:rPr>
              <a:t>甘心乐意地</a:t>
            </a:r>
            <a:r>
              <a:rPr lang="zh-CN" altLang="en-US" sz="1800" dirty="0" smtClean="0">
                <a:latin typeface="微软雅黑" pitchFamily="34" charset="-122"/>
                <a:ea typeface="微软雅黑" pitchFamily="34" charset="-122"/>
              </a:rPr>
              <a:t>全然献上</a:t>
            </a:r>
            <a:endParaRPr lang="en-US" altLang="zh-CN" sz="1800" dirty="0" smtClean="0">
              <a:latin typeface="微软雅黑" pitchFamily="34" charset="-122"/>
              <a:ea typeface="微软雅黑" pitchFamily="34" charset="-122"/>
            </a:endParaRPr>
          </a:p>
          <a:p>
            <a:pPr marL="45720" indent="0">
              <a:buNone/>
            </a:pPr>
            <a:r>
              <a:rPr lang="en-US" altLang="zh-CN" sz="2800" dirty="0" smtClean="0">
                <a:latin typeface="微软雅黑" pitchFamily="34" charset="-122"/>
                <a:ea typeface="微软雅黑" pitchFamily="34" charset="-122"/>
              </a:rPr>
              <a:t>3. </a:t>
            </a:r>
            <a:r>
              <a:rPr lang="zh-CN" altLang="en-US" sz="2800" dirty="0" smtClean="0">
                <a:latin typeface="微软雅黑" pitchFamily="34" charset="-122"/>
                <a:ea typeface="微软雅黑" pitchFamily="34" charset="-122"/>
              </a:rPr>
              <a:t>结果</a:t>
            </a:r>
            <a:r>
              <a:rPr lang="en-US" altLang="zh-CN" sz="2800" dirty="0" smtClean="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富富有余，荣神益人</a:t>
            </a:r>
            <a:endParaRPr lang="en-US" altLang="zh-CN" sz="2800" dirty="0" smtClean="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3.1 </a:t>
            </a:r>
            <a:r>
              <a:rPr lang="zh-CN" altLang="en-US" sz="1800" dirty="0" smtClean="0">
                <a:latin typeface="微软雅黑" pitchFamily="34" charset="-122"/>
                <a:ea typeface="微软雅黑" pitchFamily="34" charset="-122"/>
              </a:rPr>
              <a:t>神事工所需：富富有余</a:t>
            </a:r>
            <a:endParaRPr lang="en-US" altLang="zh-CN" sz="1800" dirty="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3.2 </a:t>
            </a:r>
            <a:r>
              <a:rPr lang="zh-CN" altLang="en-US" sz="1800" dirty="0" smtClean="0">
                <a:latin typeface="微软雅黑" pitchFamily="34" charset="-122"/>
                <a:ea typeface="微软雅黑" pitchFamily="34" charset="-122"/>
              </a:rPr>
              <a:t>事工的果效：</a:t>
            </a:r>
            <a:r>
              <a:rPr lang="zh-CN" altLang="en-US" sz="1800" dirty="0">
                <a:latin typeface="微软雅黑" pitchFamily="34" charset="-122"/>
                <a:ea typeface="微软雅黑" pitchFamily="34" charset="-122"/>
              </a:rPr>
              <a:t>荣神益人</a:t>
            </a:r>
            <a:endParaRPr lang="en-US" altLang="zh-CN" sz="1800" dirty="0">
              <a:latin typeface="微软雅黑" pitchFamily="34" charset="-122"/>
              <a:ea typeface="微软雅黑" pitchFamily="34" charset="-122"/>
            </a:endParaRPr>
          </a:p>
          <a:p>
            <a:pPr lvl="1">
              <a:buFont typeface="Wingdings" pitchFamily="2" charset="2"/>
              <a:buChar char="Ø"/>
            </a:pPr>
            <a:r>
              <a:rPr lang="en-US" altLang="zh-CN" sz="1800" dirty="0" smtClean="0">
                <a:latin typeface="微软雅黑" pitchFamily="34" charset="-122"/>
                <a:ea typeface="微软雅黑" pitchFamily="34" charset="-122"/>
              </a:rPr>
              <a:t>3.3 </a:t>
            </a:r>
            <a:r>
              <a:rPr lang="zh-CN" altLang="en-US" sz="1800" dirty="0" smtClean="0">
                <a:latin typeface="微软雅黑" pitchFamily="34" charset="-122"/>
                <a:ea typeface="微软雅黑" pitchFamily="34" charset="-122"/>
              </a:rPr>
              <a:t>甘心</a:t>
            </a:r>
            <a:r>
              <a:rPr lang="zh-CN" altLang="en-US" sz="1800" dirty="0">
                <a:latin typeface="微软雅黑" pitchFamily="34" charset="-122"/>
                <a:ea typeface="微软雅黑" pitchFamily="34" charset="-122"/>
              </a:rPr>
              <a:t>奉献的百姓：神必</a:t>
            </a:r>
            <a:r>
              <a:rPr lang="zh-CN" altLang="en-US" sz="1800" dirty="0" smtClean="0">
                <a:latin typeface="微软雅黑" pitchFamily="34" charset="-122"/>
                <a:ea typeface="微软雅黑" pitchFamily="34" charset="-122"/>
              </a:rPr>
              <a:t>看顾</a:t>
            </a:r>
            <a:endParaRPr lang="en-US" altLang="zh-CN" sz="1800" dirty="0">
              <a:latin typeface="微软雅黑" pitchFamily="34" charset="-122"/>
              <a:ea typeface="微软雅黑" pitchFamily="34" charset="-122"/>
            </a:endParaRPr>
          </a:p>
        </p:txBody>
      </p:sp>
      <p:sp>
        <p:nvSpPr>
          <p:cNvPr id="5" name="标题 1"/>
          <p:cNvSpPr>
            <a:spLocks noGrp="1"/>
          </p:cNvSpPr>
          <p:nvPr>
            <p:ph type="title"/>
          </p:nvPr>
        </p:nvSpPr>
        <p:spPr>
          <a:xfrm>
            <a:off x="467544" y="51470"/>
            <a:ext cx="7560840" cy="857250"/>
          </a:xfrm>
        </p:spPr>
        <p:txBody>
          <a:bodyPr/>
          <a:lstStyle/>
          <a:p>
            <a:pPr marL="0" indent="0" algn="l">
              <a:buNone/>
            </a:pPr>
            <a:r>
              <a:rPr lang="zh-CN" altLang="en-US" dirty="0" smtClean="0"/>
              <a:t>总结</a:t>
            </a:r>
            <a:endParaRPr lang="zh-CN" altLang="en-US" dirty="0"/>
          </a:p>
        </p:txBody>
      </p:sp>
    </p:spTree>
    <p:extLst>
      <p:ext uri="{BB962C8B-B14F-4D97-AF65-F5344CB8AC3E}">
        <p14:creationId xmlns:p14="http://schemas.microsoft.com/office/powerpoint/2010/main" val="3094499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16</a:t>
            </a:r>
            <a:r>
              <a:rPr lang="zh-CN" altLang="en-US" sz="2800" dirty="0">
                <a:latin typeface="微软雅黑" pitchFamily="34" charset="-122"/>
                <a:ea typeface="微软雅黑" pitchFamily="34" charset="-122"/>
              </a:rPr>
              <a:t>燔祭坛和坛的铜网，坛的杠并坛的一切器具，洗濯盆和盆座， </a:t>
            </a:r>
            <a:r>
              <a:rPr lang="en-US" altLang="zh-CN" sz="2800" baseline="30000" dirty="0">
                <a:latin typeface="微软雅黑" pitchFamily="34" charset="-122"/>
                <a:ea typeface="微软雅黑" pitchFamily="34" charset="-122"/>
              </a:rPr>
              <a:t>17</a:t>
            </a:r>
            <a:r>
              <a:rPr lang="zh-CN" altLang="en-US" sz="2800" dirty="0">
                <a:latin typeface="微软雅黑" pitchFamily="34" charset="-122"/>
                <a:ea typeface="微软雅黑" pitchFamily="34" charset="-122"/>
              </a:rPr>
              <a:t>院子的帷子和帷子的柱子，带卯的座和院子的门帘， </a:t>
            </a:r>
            <a:r>
              <a:rPr lang="en-US" altLang="zh-CN" sz="2800" baseline="30000" dirty="0">
                <a:latin typeface="微软雅黑" pitchFamily="34" charset="-122"/>
                <a:ea typeface="微软雅黑" pitchFamily="34" charset="-122"/>
              </a:rPr>
              <a:t>18</a:t>
            </a:r>
            <a:r>
              <a:rPr lang="zh-CN" altLang="en-US" sz="2800" dirty="0">
                <a:latin typeface="微软雅黑" pitchFamily="34" charset="-122"/>
                <a:ea typeface="微软雅黑" pitchFamily="34" charset="-122"/>
              </a:rPr>
              <a:t>帐幕的橛子并院子的橛子，和这两处的绳子， </a:t>
            </a:r>
            <a:r>
              <a:rPr lang="en-US" altLang="zh-CN" sz="2800" baseline="30000" dirty="0">
                <a:latin typeface="微软雅黑" pitchFamily="34" charset="-122"/>
                <a:ea typeface="微软雅黑" pitchFamily="34" charset="-122"/>
              </a:rPr>
              <a:t>19</a:t>
            </a:r>
            <a:r>
              <a:rPr lang="zh-CN" altLang="en-US" sz="2800" dirty="0">
                <a:latin typeface="微软雅黑" pitchFamily="34" charset="-122"/>
                <a:ea typeface="微软雅黑" pitchFamily="34" charset="-122"/>
              </a:rPr>
              <a:t>精工做的礼服和祭司亚伦并他儿子在圣所用以供祭司职分的圣衣</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35445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20</a:t>
            </a:r>
            <a:r>
              <a:rPr lang="zh-CN" altLang="en-US" sz="2800" dirty="0" smtClean="0">
                <a:latin typeface="微软雅黑" pitchFamily="34" charset="-122"/>
                <a:ea typeface="微软雅黑" pitchFamily="34" charset="-122"/>
              </a:rPr>
              <a:t>以色列</a:t>
            </a:r>
            <a:r>
              <a:rPr lang="zh-CN" altLang="en-US" sz="2800" dirty="0">
                <a:latin typeface="微软雅黑" pitchFamily="34" charset="-122"/>
                <a:ea typeface="微软雅黑" pitchFamily="34" charset="-122"/>
              </a:rPr>
              <a:t>全会众从摩西面前退去。 </a:t>
            </a:r>
            <a:r>
              <a:rPr lang="en-US" altLang="zh-CN" sz="2800" baseline="30000" dirty="0">
                <a:latin typeface="微软雅黑" pitchFamily="34" charset="-122"/>
                <a:ea typeface="微软雅黑" pitchFamily="34" charset="-122"/>
              </a:rPr>
              <a:t>21</a:t>
            </a:r>
            <a:r>
              <a:rPr lang="zh-CN" altLang="en-US" sz="2800" dirty="0">
                <a:latin typeface="微软雅黑" pitchFamily="34" charset="-122"/>
                <a:ea typeface="微软雅黑" pitchFamily="34" charset="-122"/>
              </a:rPr>
              <a:t>凡心里受感和甘心乐意的都拿耶和华的礼物来，用以做会幕和其中一切的使用，又用以做圣衣。 </a:t>
            </a:r>
            <a:r>
              <a:rPr lang="en-US" altLang="zh-CN" sz="2800" baseline="30000" dirty="0">
                <a:latin typeface="微软雅黑" pitchFamily="34" charset="-122"/>
                <a:ea typeface="微软雅黑" pitchFamily="34" charset="-122"/>
              </a:rPr>
              <a:t>22</a:t>
            </a:r>
            <a:r>
              <a:rPr lang="zh-CN" altLang="en-US" sz="2800" dirty="0">
                <a:latin typeface="微软雅黑" pitchFamily="34" charset="-122"/>
                <a:ea typeface="微软雅黑" pitchFamily="34" charset="-122"/>
              </a:rPr>
              <a:t>凡心里乐意献礼物的，连男带女，各将金器，就是胸前针、</a:t>
            </a:r>
            <a:r>
              <a:rPr lang="zh-CN" altLang="en-US" sz="2800" dirty="0" smtClean="0">
                <a:latin typeface="微软雅黑" pitchFamily="34" charset="-122"/>
                <a:ea typeface="微软雅黑" pitchFamily="34" charset="-122"/>
              </a:rPr>
              <a:t>耳环、</a:t>
            </a:r>
            <a:r>
              <a:rPr lang="zh-CN" altLang="en-US" sz="2800" dirty="0">
                <a:latin typeface="微软雅黑" pitchFamily="34" charset="-122"/>
                <a:ea typeface="微软雅黑" pitchFamily="34" charset="-122"/>
              </a:rPr>
              <a:t>打印的</a:t>
            </a:r>
            <a:r>
              <a:rPr lang="zh-CN" altLang="en-US" sz="2800" dirty="0" smtClean="0">
                <a:latin typeface="微软雅黑" pitchFamily="34" charset="-122"/>
                <a:ea typeface="微软雅黑" pitchFamily="34" charset="-122"/>
              </a:rPr>
              <a:t>戒指和</a:t>
            </a:r>
            <a:r>
              <a:rPr lang="zh-CN" altLang="en-US" sz="2800" dirty="0">
                <a:latin typeface="微软雅黑" pitchFamily="34" charset="-122"/>
                <a:ea typeface="微软雅黑" pitchFamily="34" charset="-122"/>
              </a:rPr>
              <a:t>手</a:t>
            </a:r>
            <a:r>
              <a:rPr lang="zh-CN" altLang="en-US" sz="2800" dirty="0" smtClean="0">
                <a:latin typeface="微软雅黑" pitchFamily="34" charset="-122"/>
                <a:ea typeface="微软雅黑" pitchFamily="34" charset="-122"/>
              </a:rPr>
              <a:t>钏（</a:t>
            </a:r>
            <a:r>
              <a:rPr lang="en-US" altLang="zh-CN" sz="2800" dirty="0" err="1" smtClean="0">
                <a:latin typeface="微软雅黑" pitchFamily="34" charset="-122"/>
                <a:ea typeface="微软雅黑" pitchFamily="34" charset="-122"/>
              </a:rPr>
              <a:t>chuàn</a:t>
            </a:r>
            <a:r>
              <a:rPr lang="zh-CN" altLang="en-US" sz="2800" dirty="0" smtClean="0">
                <a:latin typeface="微软雅黑" pitchFamily="34" charset="-122"/>
                <a:ea typeface="微软雅黑" pitchFamily="34" charset="-122"/>
              </a:rPr>
              <a:t>）</a:t>
            </a:r>
            <a:r>
              <a:rPr lang="zh-CN" altLang="en-US" sz="2800" dirty="0">
                <a:latin typeface="微软雅黑" pitchFamily="34" charset="-122"/>
                <a:ea typeface="微软雅黑" pitchFamily="34" charset="-122"/>
              </a:rPr>
              <a:t>，</a:t>
            </a:r>
            <a:r>
              <a:rPr lang="zh-CN" altLang="en-US" sz="2800" dirty="0" smtClean="0">
                <a:latin typeface="微软雅黑" pitchFamily="34" charset="-122"/>
                <a:ea typeface="微软雅黑" pitchFamily="34" charset="-122"/>
              </a:rPr>
              <a:t>带来</a:t>
            </a:r>
            <a:r>
              <a:rPr lang="zh-CN" altLang="en-US" sz="2800" dirty="0">
                <a:latin typeface="微软雅黑" pitchFamily="34" charset="-122"/>
                <a:ea typeface="微软雅黑" pitchFamily="34" charset="-122"/>
              </a:rPr>
              <a:t>献给耶和华。 </a:t>
            </a:r>
            <a:r>
              <a:rPr lang="en-US" altLang="zh-CN" sz="2800" baseline="30000" dirty="0">
                <a:latin typeface="微软雅黑" pitchFamily="34" charset="-122"/>
                <a:ea typeface="微软雅黑" pitchFamily="34" charset="-122"/>
              </a:rPr>
              <a:t>23</a:t>
            </a:r>
            <a:r>
              <a:rPr lang="zh-CN" altLang="en-US" sz="2800" dirty="0">
                <a:latin typeface="微软雅黑" pitchFamily="34" charset="-122"/>
                <a:ea typeface="微软雅黑" pitchFamily="34" charset="-122"/>
              </a:rPr>
              <a:t>凡有蓝色、紫色、朱红色线，细麻，山羊毛，染红的公羊皮，海狗皮的，都拿了来</a:t>
            </a:r>
            <a:r>
              <a:rPr lang="zh-CN" altLang="en-US" sz="2800" dirty="0" smtClean="0">
                <a:latin typeface="微软雅黑" pitchFamily="34" charset="-122"/>
                <a:ea typeface="微软雅黑" pitchFamily="34" charset="-122"/>
              </a:rPr>
              <a:t>； </a:t>
            </a:r>
            <a:r>
              <a:rPr lang="en-US" altLang="zh-CN" sz="2800" baseline="30000" dirty="0" smtClean="0">
                <a:latin typeface="微软雅黑" pitchFamily="34" charset="-122"/>
                <a:ea typeface="微软雅黑" pitchFamily="34" charset="-122"/>
              </a:rPr>
              <a:t>24</a:t>
            </a:r>
            <a:r>
              <a:rPr lang="zh-CN" altLang="en-US" sz="2800" dirty="0">
                <a:latin typeface="微软雅黑" pitchFamily="34" charset="-122"/>
                <a:ea typeface="微软雅黑" pitchFamily="34" charset="-122"/>
              </a:rPr>
              <a:t>凡献银子和铜给耶和华为礼物的都拿了来；凡有皂荚木可做什么使用的也拿了来</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582826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25</a:t>
            </a:r>
            <a:r>
              <a:rPr lang="zh-CN" altLang="en-US" sz="2800" dirty="0">
                <a:latin typeface="微软雅黑" pitchFamily="34" charset="-122"/>
                <a:ea typeface="微软雅黑" pitchFamily="34" charset="-122"/>
              </a:rPr>
              <a:t>凡心中有智慧的妇女亲手纺线，把所纺的蓝色、紫色、朱红色</a:t>
            </a:r>
            <a:r>
              <a:rPr lang="zh-CN" altLang="en-US" sz="2800" dirty="0" smtClean="0">
                <a:latin typeface="微软雅黑" pitchFamily="34" charset="-122"/>
                <a:ea typeface="微软雅黑" pitchFamily="34" charset="-122"/>
              </a:rPr>
              <a:t>线和</a:t>
            </a:r>
            <a:r>
              <a:rPr lang="zh-CN" altLang="en-US" sz="2800" dirty="0">
                <a:latin typeface="微软雅黑" pitchFamily="34" charset="-122"/>
                <a:ea typeface="微软雅黑" pitchFamily="34" charset="-122"/>
              </a:rPr>
              <a:t>细麻都拿了来。 </a:t>
            </a:r>
            <a:r>
              <a:rPr lang="en-US" altLang="zh-CN" sz="2800" baseline="30000" dirty="0">
                <a:latin typeface="微软雅黑" pitchFamily="34" charset="-122"/>
                <a:ea typeface="微软雅黑" pitchFamily="34" charset="-122"/>
              </a:rPr>
              <a:t>26</a:t>
            </a:r>
            <a:r>
              <a:rPr lang="zh-CN" altLang="en-US" sz="2800" dirty="0">
                <a:latin typeface="微软雅黑" pitchFamily="34" charset="-122"/>
                <a:ea typeface="微软雅黑" pitchFamily="34" charset="-122"/>
              </a:rPr>
              <a:t>凡有智慧、心里受感的妇女就纺山羊毛。 </a:t>
            </a:r>
            <a:r>
              <a:rPr lang="en-US" altLang="zh-CN" sz="2800" baseline="30000" dirty="0">
                <a:latin typeface="微软雅黑" pitchFamily="34" charset="-122"/>
                <a:ea typeface="微软雅黑" pitchFamily="34" charset="-122"/>
              </a:rPr>
              <a:t>27</a:t>
            </a:r>
            <a:r>
              <a:rPr lang="zh-CN" altLang="en-US" sz="2800" dirty="0">
                <a:latin typeface="微软雅黑" pitchFamily="34" charset="-122"/>
                <a:ea typeface="微软雅黑" pitchFamily="34" charset="-122"/>
              </a:rPr>
              <a:t>众官长把红玛瑙和别样的宝石，可以镶嵌在以弗得与胸牌上的，都拿了来； </a:t>
            </a:r>
            <a:r>
              <a:rPr lang="en-US" altLang="zh-CN" sz="2800" baseline="30000" dirty="0">
                <a:latin typeface="微软雅黑" pitchFamily="34" charset="-122"/>
                <a:ea typeface="微软雅黑" pitchFamily="34" charset="-122"/>
              </a:rPr>
              <a:t>28</a:t>
            </a:r>
            <a:r>
              <a:rPr lang="zh-CN" altLang="en-US" sz="2800" dirty="0">
                <a:latin typeface="微软雅黑" pitchFamily="34" charset="-122"/>
                <a:ea typeface="微软雅黑" pitchFamily="34" charset="-122"/>
              </a:rPr>
              <a:t>又拿香料做香，拿油点灯，做膏油。 </a:t>
            </a:r>
            <a:r>
              <a:rPr lang="en-US" altLang="zh-CN" sz="2800" baseline="30000" dirty="0">
                <a:latin typeface="微软雅黑" pitchFamily="34" charset="-122"/>
                <a:ea typeface="微软雅黑" pitchFamily="34" charset="-122"/>
              </a:rPr>
              <a:t>29</a:t>
            </a:r>
            <a:r>
              <a:rPr lang="zh-CN" altLang="en-US" sz="2800" dirty="0">
                <a:latin typeface="微软雅黑" pitchFamily="34" charset="-122"/>
                <a:ea typeface="微软雅黑" pitchFamily="34" charset="-122"/>
              </a:rPr>
              <a:t>以色列人，无论男女，凡甘心乐意献礼物给耶和华的，都将礼物拿来，做耶和华借摩西所吩咐的一切工。</a:t>
            </a:r>
          </a:p>
        </p:txBody>
      </p:sp>
    </p:spTree>
    <p:extLst>
      <p:ext uri="{BB962C8B-B14F-4D97-AF65-F5344CB8AC3E}">
        <p14:creationId xmlns:p14="http://schemas.microsoft.com/office/powerpoint/2010/main" val="1471330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30</a:t>
            </a:r>
            <a:r>
              <a:rPr lang="en-US" altLang="zh-CN" sz="2800" dirty="0" smtClean="0">
                <a:latin typeface="微软雅黑" pitchFamily="34" charset="-122"/>
                <a:ea typeface="微软雅黑" pitchFamily="34" charset="-122"/>
              </a:rPr>
              <a:t> </a:t>
            </a:r>
            <a:r>
              <a:rPr lang="zh-CN" altLang="en-US" sz="2800" dirty="0">
                <a:latin typeface="微软雅黑" pitchFamily="34" charset="-122"/>
                <a:ea typeface="微软雅黑" pitchFamily="34" charset="-122"/>
              </a:rPr>
              <a:t>摩西对以色列人说</a:t>
            </a:r>
            <a:r>
              <a:rPr lang="zh-CN" altLang="en-US" sz="2800" dirty="0" smtClean="0">
                <a:latin typeface="微软雅黑" pitchFamily="34" charset="-122"/>
                <a:ea typeface="微软雅黑" pitchFamily="34" charset="-122"/>
              </a:rPr>
              <a:t>：“犹大</a:t>
            </a:r>
            <a:r>
              <a:rPr lang="zh-CN" altLang="en-US" sz="2800" dirty="0">
                <a:latin typeface="微软雅黑" pitchFamily="34" charset="-122"/>
                <a:ea typeface="微软雅黑" pitchFamily="34" charset="-122"/>
              </a:rPr>
              <a:t>支派中，户珥的孙子、乌利的儿子比撒列，耶和华已经提他的名召他， </a:t>
            </a:r>
            <a:r>
              <a:rPr lang="en-US" altLang="zh-CN" sz="2800" baseline="30000" dirty="0">
                <a:latin typeface="微软雅黑" pitchFamily="34" charset="-122"/>
                <a:ea typeface="微软雅黑" pitchFamily="34" charset="-122"/>
              </a:rPr>
              <a:t>31</a:t>
            </a:r>
            <a:r>
              <a:rPr lang="zh-CN" altLang="en-US" sz="2800" dirty="0">
                <a:latin typeface="微软雅黑" pitchFamily="34" charset="-122"/>
                <a:ea typeface="微软雅黑" pitchFamily="34" charset="-122"/>
              </a:rPr>
              <a:t>又以　神的灵充满了他，使他有智慧、聪明、知识，能做各样的工， </a:t>
            </a:r>
            <a:r>
              <a:rPr lang="en-US" altLang="zh-CN" sz="2800" baseline="30000" dirty="0">
                <a:latin typeface="微软雅黑" pitchFamily="34" charset="-122"/>
                <a:ea typeface="微软雅黑" pitchFamily="34" charset="-122"/>
              </a:rPr>
              <a:t>32</a:t>
            </a:r>
            <a:r>
              <a:rPr lang="zh-CN" altLang="en-US" sz="2800" dirty="0">
                <a:latin typeface="微软雅黑" pitchFamily="34" charset="-122"/>
                <a:ea typeface="微软雅黑" pitchFamily="34" charset="-122"/>
              </a:rPr>
              <a:t>能想出巧工，用金、银、铜制造各物， </a:t>
            </a:r>
            <a:r>
              <a:rPr lang="en-US" altLang="zh-CN" sz="2800" baseline="30000" dirty="0">
                <a:latin typeface="微软雅黑" pitchFamily="34" charset="-122"/>
                <a:ea typeface="微软雅黑" pitchFamily="34" charset="-122"/>
              </a:rPr>
              <a:t>33</a:t>
            </a:r>
            <a:r>
              <a:rPr lang="zh-CN" altLang="en-US" sz="2800" dirty="0">
                <a:latin typeface="微软雅黑" pitchFamily="34" charset="-122"/>
                <a:ea typeface="微软雅黑" pitchFamily="34" charset="-122"/>
              </a:rPr>
              <a:t>又能刻宝石，可以镶嵌，能雕刻木头，能做各样的巧工。 </a:t>
            </a:r>
            <a:r>
              <a:rPr lang="en-US" altLang="zh-CN" sz="2800" baseline="30000" dirty="0">
                <a:latin typeface="微软雅黑" pitchFamily="34" charset="-122"/>
                <a:ea typeface="微软雅黑" pitchFamily="34" charset="-122"/>
              </a:rPr>
              <a:t>34</a:t>
            </a:r>
            <a:r>
              <a:rPr lang="zh-CN" altLang="en-US" sz="2800" dirty="0">
                <a:latin typeface="微软雅黑" pitchFamily="34" charset="-122"/>
                <a:ea typeface="微软雅黑" pitchFamily="34" charset="-122"/>
              </a:rPr>
              <a:t>耶和华又使</a:t>
            </a:r>
            <a:r>
              <a:rPr lang="zh-CN" altLang="en-US" sz="2800" dirty="0" smtClean="0">
                <a:latin typeface="微软雅黑" pitchFamily="34" charset="-122"/>
                <a:ea typeface="微软雅黑" pitchFamily="34" charset="-122"/>
              </a:rPr>
              <a:t>他和</a:t>
            </a:r>
            <a:r>
              <a:rPr lang="zh-CN" altLang="en-US" sz="2800" dirty="0">
                <a:latin typeface="微软雅黑" pitchFamily="34" charset="-122"/>
                <a:ea typeface="微软雅黑" pitchFamily="34" charset="-122"/>
              </a:rPr>
              <a:t>但支派中亚希撒抹的儿子亚何利亚伯，心里灵明，能教导人</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24829754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467544" y="267494"/>
            <a:ext cx="8064896" cy="4320480"/>
          </a:xfrm>
        </p:spPr>
        <p:txBody>
          <a:bodyPr>
            <a:noAutofit/>
          </a:bodyPr>
          <a:lstStyle/>
          <a:p>
            <a:pPr marL="45720" indent="0">
              <a:lnSpc>
                <a:spcPct val="120000"/>
              </a:lnSpc>
              <a:buNone/>
            </a:pPr>
            <a:r>
              <a:rPr lang="en-US" altLang="zh-CN" sz="2800" baseline="30000" dirty="0" smtClean="0">
                <a:latin typeface="微软雅黑" pitchFamily="34" charset="-122"/>
                <a:ea typeface="微软雅黑" pitchFamily="34" charset="-122"/>
              </a:rPr>
              <a:t>35</a:t>
            </a:r>
            <a:r>
              <a:rPr lang="zh-CN" altLang="en-US" sz="2800" dirty="0" smtClean="0">
                <a:latin typeface="微软雅黑" pitchFamily="34" charset="-122"/>
                <a:ea typeface="微软雅黑" pitchFamily="34" charset="-122"/>
              </a:rPr>
              <a:t>耶和华使他们的心满有智慧，能做各样的工，无论是雕刻的工，巧匠的工，用蓝色、紫色、朱红色线，和细麻、绣花的工，并机匠的工，他们都能做，也能想出奇巧的工。</a:t>
            </a:r>
            <a:endParaRPr lang="en-US" altLang="zh-CN" sz="2800" dirty="0" smtClean="0">
              <a:latin typeface="微软雅黑" pitchFamily="34" charset="-122"/>
              <a:ea typeface="微软雅黑" pitchFamily="34" charset="-122"/>
            </a:endParaRPr>
          </a:p>
          <a:p>
            <a:pPr marL="45720" indent="0">
              <a:lnSpc>
                <a:spcPct val="120000"/>
              </a:lnSpc>
              <a:buNone/>
            </a:pPr>
            <a:r>
              <a:rPr lang="en-US" altLang="zh-CN" sz="2800" baseline="30000" dirty="0" smtClean="0">
                <a:latin typeface="微软雅黑" pitchFamily="34" charset="-122"/>
                <a:ea typeface="微软雅黑" pitchFamily="34" charset="-122"/>
              </a:rPr>
              <a:t>1</a:t>
            </a:r>
            <a:r>
              <a:rPr lang="zh-CN" altLang="en-US" sz="2800" dirty="0" smtClean="0">
                <a:latin typeface="微软雅黑" pitchFamily="34" charset="-122"/>
                <a:ea typeface="微软雅黑" pitchFamily="34" charset="-122"/>
              </a:rPr>
              <a:t>比撒列</a:t>
            </a:r>
            <a:r>
              <a:rPr lang="zh-CN" altLang="en-US" sz="2800" dirty="0">
                <a:latin typeface="微软雅黑" pitchFamily="34" charset="-122"/>
                <a:ea typeface="微软雅黑" pitchFamily="34" charset="-122"/>
              </a:rPr>
              <a:t>和亚何利亚伯，并一切心里有智慧的，就是蒙耶和华赐智慧聪明、叫他知道做圣所各样使用之工的，都要照耶和华所吩咐的做工</a:t>
            </a:r>
            <a:r>
              <a:rPr lang="zh-CN" altLang="en-US" sz="2800" dirty="0" smtClean="0">
                <a:latin typeface="微软雅黑" pitchFamily="34" charset="-122"/>
                <a:ea typeface="微软雅黑" pitchFamily="34" charset="-122"/>
              </a:rPr>
              <a:t>。”</a:t>
            </a:r>
            <a:endParaRPr lang="zh-CN" altLang="en-US" sz="2800" dirty="0">
              <a:latin typeface="微软雅黑" pitchFamily="34" charset="-122"/>
              <a:ea typeface="微软雅黑" pitchFamily="34" charset="-122"/>
            </a:endParaRPr>
          </a:p>
        </p:txBody>
      </p:sp>
    </p:spTree>
    <p:extLst>
      <p:ext uri="{BB962C8B-B14F-4D97-AF65-F5344CB8AC3E}">
        <p14:creationId xmlns:p14="http://schemas.microsoft.com/office/powerpoint/2010/main" val="1865458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sz="quarter" idx="13"/>
          </p:nvPr>
        </p:nvSpPr>
        <p:spPr>
          <a:xfrm>
            <a:off x="323528" y="195486"/>
            <a:ext cx="8496944" cy="4392488"/>
          </a:xfrm>
        </p:spPr>
        <p:txBody>
          <a:bodyPr>
            <a:noAutofit/>
          </a:bodyPr>
          <a:lstStyle/>
          <a:p>
            <a:pPr marL="45720" indent="0">
              <a:lnSpc>
                <a:spcPct val="110000"/>
              </a:lnSpc>
              <a:buNone/>
            </a:pPr>
            <a:r>
              <a:rPr lang="en-US" altLang="zh-CN" sz="2800" baseline="30000" dirty="0" smtClean="0">
                <a:latin typeface="微软雅黑" pitchFamily="34" charset="-122"/>
                <a:ea typeface="微软雅黑" pitchFamily="34" charset="-122"/>
              </a:rPr>
              <a:t>2</a:t>
            </a:r>
            <a:r>
              <a:rPr lang="zh-CN" altLang="en-US" sz="2800" dirty="0">
                <a:latin typeface="微软雅黑" pitchFamily="34" charset="-122"/>
                <a:ea typeface="微软雅黑" pitchFamily="34" charset="-122"/>
              </a:rPr>
              <a:t>凡耶和华赐他心里有智慧、而且受感前来做这工的，摩西把他们和比撒列并亚何利亚伯一同召来。 </a:t>
            </a:r>
            <a:r>
              <a:rPr lang="en-US" altLang="zh-CN" sz="2800" baseline="30000" dirty="0">
                <a:latin typeface="微软雅黑" pitchFamily="34" charset="-122"/>
                <a:ea typeface="微软雅黑" pitchFamily="34" charset="-122"/>
              </a:rPr>
              <a:t>3</a:t>
            </a:r>
            <a:r>
              <a:rPr lang="zh-CN" altLang="en-US" sz="2800" dirty="0">
                <a:latin typeface="微软雅黑" pitchFamily="34" charset="-122"/>
                <a:ea typeface="微软雅黑" pitchFamily="34" charset="-122"/>
              </a:rPr>
              <a:t>这些人就从摩西收了以色列人为做圣所并圣所使用之工所拿来的礼物。百姓每早晨还把甘心献的礼物拿来。 </a:t>
            </a:r>
            <a:r>
              <a:rPr lang="en-US" altLang="zh-CN" sz="2800" baseline="30000" dirty="0">
                <a:latin typeface="微软雅黑" pitchFamily="34" charset="-122"/>
                <a:ea typeface="微软雅黑" pitchFamily="34" charset="-122"/>
              </a:rPr>
              <a:t>4</a:t>
            </a:r>
            <a:r>
              <a:rPr lang="zh-CN" altLang="en-US" sz="2800" dirty="0">
                <a:latin typeface="微软雅黑" pitchFamily="34" charset="-122"/>
                <a:ea typeface="微软雅黑" pitchFamily="34" charset="-122"/>
              </a:rPr>
              <a:t>凡做圣所一切工的智慧人各都离开他所做的工， </a:t>
            </a:r>
            <a:r>
              <a:rPr lang="en-US" altLang="zh-CN" sz="2800" baseline="30000" dirty="0">
                <a:latin typeface="微软雅黑" pitchFamily="34" charset="-122"/>
                <a:ea typeface="微软雅黑" pitchFamily="34" charset="-122"/>
              </a:rPr>
              <a:t>5</a:t>
            </a:r>
            <a:r>
              <a:rPr lang="zh-CN" altLang="en-US" sz="2800" dirty="0">
                <a:latin typeface="微软雅黑" pitchFamily="34" charset="-122"/>
                <a:ea typeface="微软雅黑" pitchFamily="34" charset="-122"/>
              </a:rPr>
              <a:t>来对摩西说</a:t>
            </a:r>
            <a:r>
              <a:rPr lang="zh-CN" altLang="en-US" sz="2800" dirty="0" smtClean="0">
                <a:latin typeface="微软雅黑" pitchFamily="34" charset="-122"/>
                <a:ea typeface="微软雅黑" pitchFamily="34" charset="-122"/>
              </a:rPr>
              <a:t>：“百姓</a:t>
            </a:r>
            <a:r>
              <a:rPr lang="zh-CN" altLang="en-US" sz="2800" dirty="0">
                <a:latin typeface="微软雅黑" pitchFamily="34" charset="-122"/>
                <a:ea typeface="微软雅黑" pitchFamily="34" charset="-122"/>
              </a:rPr>
              <a:t>为耶和华吩咐使用之工所拿来的，富富有余</a:t>
            </a:r>
            <a:r>
              <a:rPr lang="zh-CN" altLang="en-US" sz="2800" dirty="0" smtClean="0">
                <a:latin typeface="微软雅黑" pitchFamily="34" charset="-122"/>
                <a:ea typeface="微软雅黑" pitchFamily="34" charset="-122"/>
              </a:rPr>
              <a:t>。” </a:t>
            </a:r>
            <a:r>
              <a:rPr lang="en-US" altLang="zh-CN" sz="2800" baseline="30000" dirty="0">
                <a:latin typeface="微软雅黑" pitchFamily="34" charset="-122"/>
                <a:ea typeface="微软雅黑" pitchFamily="34" charset="-122"/>
              </a:rPr>
              <a:t>6</a:t>
            </a:r>
            <a:r>
              <a:rPr lang="zh-CN" altLang="en-US" sz="2800" dirty="0">
                <a:latin typeface="微软雅黑" pitchFamily="34" charset="-122"/>
                <a:ea typeface="微软雅黑" pitchFamily="34" charset="-122"/>
              </a:rPr>
              <a:t>摩西传命，他们就在全营中宣告说</a:t>
            </a:r>
            <a:r>
              <a:rPr lang="zh-CN" altLang="en-US" sz="2800" dirty="0" smtClean="0">
                <a:latin typeface="微软雅黑" pitchFamily="34" charset="-122"/>
                <a:ea typeface="微软雅黑" pitchFamily="34" charset="-122"/>
              </a:rPr>
              <a:t>：“无论</a:t>
            </a:r>
            <a:r>
              <a:rPr lang="zh-CN" altLang="en-US" sz="2800" dirty="0">
                <a:latin typeface="微软雅黑" pitchFamily="34" charset="-122"/>
                <a:ea typeface="微软雅黑" pitchFamily="34" charset="-122"/>
              </a:rPr>
              <a:t>男女，不必再为圣所拿什么礼物来</a:t>
            </a:r>
            <a:r>
              <a:rPr lang="zh-CN" altLang="en-US" sz="2800" dirty="0" smtClean="0">
                <a:latin typeface="微软雅黑" pitchFamily="34" charset="-122"/>
                <a:ea typeface="微软雅黑" pitchFamily="34" charset="-122"/>
              </a:rPr>
              <a:t>。”这样</a:t>
            </a:r>
            <a:r>
              <a:rPr lang="zh-CN" altLang="en-US" sz="2800" dirty="0">
                <a:latin typeface="微软雅黑" pitchFamily="34" charset="-122"/>
                <a:ea typeface="微软雅黑" pitchFamily="34" charset="-122"/>
              </a:rPr>
              <a:t>才拦住百姓不再拿礼物来。 </a:t>
            </a:r>
            <a:r>
              <a:rPr lang="en-US" altLang="zh-CN" sz="2800" baseline="30000" dirty="0">
                <a:latin typeface="微软雅黑" pitchFamily="34" charset="-122"/>
                <a:ea typeface="微软雅黑" pitchFamily="34" charset="-122"/>
              </a:rPr>
              <a:t>7</a:t>
            </a:r>
            <a:r>
              <a:rPr lang="zh-CN" altLang="en-US" sz="2800" dirty="0">
                <a:latin typeface="微软雅黑" pitchFamily="34" charset="-122"/>
                <a:ea typeface="微软雅黑" pitchFamily="34" charset="-122"/>
              </a:rPr>
              <a:t>因为他们所有的材料够做一切当做的物，而且有余。</a:t>
            </a:r>
          </a:p>
        </p:txBody>
      </p:sp>
    </p:spTree>
    <p:extLst>
      <p:ext uri="{BB962C8B-B14F-4D97-AF65-F5344CB8AC3E}">
        <p14:creationId xmlns:p14="http://schemas.microsoft.com/office/powerpoint/2010/main" val="1870340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气流">
  <a:themeElements>
    <a:clrScheme name="气流">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气流">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气流">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1174</TotalTime>
  <Words>5076</Words>
  <Application>Microsoft Office PowerPoint</Application>
  <PresentationFormat>全屏显示(16:9)</PresentationFormat>
  <Paragraphs>186</Paragraphs>
  <Slides>36</Slides>
  <Notes>25</Notes>
  <HiddenSlides>0</HiddenSlides>
  <MMClips>0</MMClips>
  <ScaleCrop>false</ScaleCrop>
  <HeadingPairs>
    <vt:vector size="4" baseType="variant">
      <vt:variant>
        <vt:lpstr>主题</vt:lpstr>
      </vt:variant>
      <vt:variant>
        <vt:i4>1</vt:i4>
      </vt:variant>
      <vt:variant>
        <vt:lpstr>幻灯片标题</vt:lpstr>
      </vt:variant>
      <vt:variant>
        <vt:i4>36</vt:i4>
      </vt:variant>
    </vt:vector>
  </HeadingPairs>
  <TitlesOfParts>
    <vt:vector size="37" baseType="lpstr">
      <vt:lpstr>气流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提纲</vt:lpstr>
      <vt:lpstr>PowerPoint 演示文稿</vt:lpstr>
      <vt:lpstr>经文主题</vt:lpstr>
      <vt:lpstr>1. 神的呼召</vt:lpstr>
      <vt:lpstr>神要做的事</vt:lpstr>
      <vt:lpstr>1.1 针对特别事工的呼召：如建造会幕</vt:lpstr>
      <vt:lpstr>神呼召人参与？！</vt:lpstr>
      <vt:lpstr>1.2 其它已显明的呼召：活出慷慨奉献的生命</vt:lpstr>
      <vt:lpstr>PowerPoint 演示文稿</vt:lpstr>
      <vt:lpstr>2. 神百姓的回应</vt:lpstr>
      <vt:lpstr>PowerPoint 演示文稿</vt:lpstr>
      <vt:lpstr>2.1 我们能甘心乐意地给出去，是因神先甘心乐意地给了我们</vt:lpstr>
      <vt:lpstr>2.2 相信并感谢神的全然赐下，才会甘心乐意地全然献上</vt:lpstr>
      <vt:lpstr>神全然赐下，我全然献上</vt:lpstr>
      <vt:lpstr>PowerPoint 演示文稿</vt:lpstr>
      <vt:lpstr>甘心乐意奉献的案例</vt:lpstr>
      <vt:lpstr>PowerPoint 演示文稿</vt:lpstr>
      <vt:lpstr>PowerPoint 演示文稿</vt:lpstr>
      <vt:lpstr>PowerPoint 演示文稿</vt:lpstr>
      <vt:lpstr>3. 结果</vt:lpstr>
      <vt:lpstr>3.1 神事工所需：富富有余</vt:lpstr>
      <vt:lpstr>神早已预备</vt:lpstr>
      <vt:lpstr>神早已预备</vt:lpstr>
      <vt:lpstr>3.1 神事工所需：富富有余</vt:lpstr>
      <vt:lpstr>3.2 事工的果效：荣神益人</vt:lpstr>
      <vt:lpstr>3.3 甘心奉献的百姓：神必看顾</vt:lpstr>
      <vt:lpstr>总结</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出埃及记35:4-36:7 富富有余</dc:title>
  <dc:creator>Lenovo</dc:creator>
  <cp:lastModifiedBy>Li Lifeng</cp:lastModifiedBy>
  <cp:revision>117</cp:revision>
  <dcterms:created xsi:type="dcterms:W3CDTF">2018-08-16T11:25:37Z</dcterms:created>
  <dcterms:modified xsi:type="dcterms:W3CDTF">2018-08-25T19:32:05Z</dcterms:modified>
</cp:coreProperties>
</file>