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Slides/notesSlide1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  <p:clrMru>
    <a:srgbClr val="9B4A0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 horzBarState="maximized">
    <p:restoredLeft sz="15620"/>
    <p:restoredTop sz="95212" autoAdjust="0"/>
  </p:normalViewPr>
  <p:slideViewPr>
    <p:cSldViewPr>
      <p:cViewPr>
        <p:scale>
          <a:sx n="71" d="100"/>
          <a:sy n="71" d="100"/>
        </p:scale>
        <p:origin x="-126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tableStyles" Target="tableStyle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67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ECF86889-FB55-4980-9164-A6B957C3420B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68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669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70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671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0C0FF82B-EB75-4ADB-80C4-444F703C8E90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6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617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fld id="{0C0FF82B-EB75-4ADB-80C4-444F703C8E90}" type="slidenum">
              <a:rPr altLang="en-US" lang="zh-CN" smtClean="0"/>
              <a:t>12</a:t>
            </a:fld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altLang="en-US" lang="zh-CN" smtClean="0"/>
              <a:t>单击此处编辑母版副标题样式</a:t>
            </a:r>
            <a:endParaRPr altLang="en-US" lang="zh-CN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标题和竖排文字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34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3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3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垂直排列标题与文本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2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2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2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89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9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59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39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4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4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44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45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4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4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50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51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52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53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54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55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6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19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20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5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9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内容与标题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61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662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6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6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6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628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lang="zh-CN"/>
          </a:p>
        </p:txBody>
      </p:sp>
      <p:sp>
        <p:nvSpPr>
          <p:cNvPr id="1048629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altLang="en-US" lang="zh-CN" smtClean="0"/>
              <a:t>单击此处编辑母版文本样式</a:t>
            </a:r>
          </a:p>
        </p:txBody>
      </p:sp>
      <p:sp>
        <p:nvSpPr>
          <p:cNvPr id="1048630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631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2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image" Target="../media/image1.jpeg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 dpi="0">
          <a:blip xmlns:r="http://schemas.openxmlformats.org/officeDocument/2006/relationships" r:embed="rId12">
            <a:lum/>
          </a:blip>
          <a:srcRect/>
          <a:stretch>
            <a:fillRect/>
          </a:stretch>
        </a:blipFill>
      </p:bgPr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lang="zh-CN" smtClean="0"/>
              <a:t>单击此处编辑母版标题样式</a:t>
            </a:r>
            <a:endParaRPr altLang="en-US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lang="zh-CN" smtClean="0"/>
              <a:t>单击此处编辑母版文本样式</a:t>
            </a:r>
          </a:p>
          <a:p>
            <a:pPr lvl="1"/>
            <a:r>
              <a:rPr altLang="en-US" lang="zh-CN" smtClean="0"/>
              <a:t>第二级</a:t>
            </a:r>
          </a:p>
          <a:p>
            <a:pPr lvl="2"/>
            <a:r>
              <a:rPr altLang="en-US" lang="zh-CN" smtClean="0"/>
              <a:t>第三级</a:t>
            </a:r>
          </a:p>
          <a:p>
            <a:pPr lvl="3"/>
            <a:r>
              <a:rPr altLang="en-US" lang="zh-CN" smtClean="0"/>
              <a:t>第四级</a:t>
            </a:r>
          </a:p>
          <a:p>
            <a:pPr lvl="4"/>
            <a:r>
              <a:rPr altLang="en-US" lang="zh-CN" smtClean="0"/>
              <a:t>第五级</a:t>
            </a:r>
            <a:endParaRPr altLang="en-US" lang="zh-CN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altLang="en-US" lang="zh-CN" smtClean="0"/>
              <a:t>2018/7/14</a:t>
            </a:fld>
            <a:endParaRPr altLang="en-US" lang="zh-CN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altLang="en-US" lang="zh-CN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/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altLang="en-US" dirty="0" sz="4800" lang="zh-CN" smtClean="0"/>
              <a:t>马太福音 </a:t>
            </a:r>
            <a:r>
              <a:rPr altLang="zh-CN" dirty="0" sz="4800" lang="en-US" smtClean="0"/>
              <a:t>5:33-48</a:t>
            </a:r>
            <a:endParaRPr altLang="en-US" dirty="0" sz="4800" lang="zh-CN"/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p>
            <a:r>
              <a:rPr altLang="en-US" dirty="0" sz="4800" lang="zh-CN">
                <a:solidFill>
                  <a:schemeClr val="bg1"/>
                </a:solidFill>
              </a:rPr>
              <a:t>像天父一样完全</a:t>
            </a:r>
            <a:r>
              <a:rPr altLang="en-US" dirty="0" sz="4800" lang="zh-CN" smtClean="0">
                <a:solidFill>
                  <a:schemeClr val="bg1"/>
                </a:solidFill>
              </a:rPr>
              <a:t>（二）</a:t>
            </a:r>
            <a:endParaRPr altLang="en-US" dirty="0" sz="4800" lang="zh-CN">
              <a:solidFill>
                <a:schemeClr val="bg1"/>
              </a:solidFill>
            </a:endParaRPr>
          </a:p>
        </p:txBody>
      </p:sp>
    </p:spTree>
  </p:cSld>
  <p:clrMapOvr>
    <a:masterClrMapping/>
  </p:clrMapOvr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爱邻舍与爱仇敌</a:t>
            </a:r>
            <a:endParaRPr altLang="en-US" dirty="0" lang="zh-CN"/>
          </a:p>
        </p:txBody>
      </p:sp>
      <p:sp>
        <p:nvSpPr>
          <p:cNvPr id="104861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 smtClean="0"/>
              <a:t>爱你的邻舍，恨你的仇敌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犹太人对邻舍狭隘的理解：犹太同胞</a:t>
            </a:r>
            <a:endParaRPr altLang="zh-CN" dirty="0" lang="en-US" smtClean="0"/>
          </a:p>
          <a:p>
            <a:r>
              <a:rPr altLang="en-US" dirty="0" lang="zh-CN" smtClean="0"/>
              <a:t>耶稣的教导</a:t>
            </a:r>
            <a:endParaRPr altLang="zh-CN" dirty="0" lang="en-US" smtClean="0"/>
          </a:p>
          <a:p>
            <a:pPr lvl="1"/>
            <a:r>
              <a:rPr altLang="en-US" dirty="0" lang="zh-CN"/>
              <a:t>律</a:t>
            </a:r>
            <a:r>
              <a:rPr altLang="en-US" dirty="0" lang="zh-CN" smtClean="0"/>
              <a:t>法指示的真正方向：爱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邻舍：包括我们的仇敌</a:t>
            </a:r>
            <a:endParaRPr altLang="zh-CN" dirty="0" lang="en-US" smtClean="0"/>
          </a:p>
          <a:p>
            <a:pPr lvl="1"/>
            <a:r>
              <a:rPr altLang="en-US" dirty="0" lang="zh-CN"/>
              <a:t>爱</a:t>
            </a:r>
            <a:r>
              <a:rPr altLang="en-US" dirty="0" lang="zh-CN" smtClean="0"/>
              <a:t>仇敌的一种方式：为他们祷告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耶稣十字架上的祷告（路</a:t>
            </a:r>
            <a:r>
              <a:rPr altLang="zh-CN" dirty="0" lang="en-US" smtClean="0"/>
              <a:t>23:34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天父的榜样：普遍恩典的赐下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努力追求儿子身份应有的行为</a:t>
            </a:r>
            <a:endParaRPr altLang="en-US" dirty="0" lang="zh-C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爱邻舍与爱仇敌</a:t>
            </a:r>
          </a:p>
        </p:txBody>
      </p:sp>
      <p:sp>
        <p:nvSpPr>
          <p:cNvPr id="1048612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 smtClean="0"/>
              <a:t>旧人的生活方式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以牙还牙：恨你的仇敌</a:t>
            </a:r>
            <a:endParaRPr altLang="zh-CN" dirty="0" lang="en-US" smtClean="0"/>
          </a:p>
          <a:p>
            <a:pPr lvl="1"/>
            <a:r>
              <a:rPr altLang="en-US" dirty="0" lang="zh-CN"/>
              <a:t>以</a:t>
            </a:r>
            <a:r>
              <a:rPr altLang="en-US" dirty="0" lang="zh-CN" smtClean="0"/>
              <a:t>善报善：爱你的邻舍</a:t>
            </a:r>
            <a:endParaRPr altLang="zh-CN" dirty="0" lang="en-US" smtClean="0"/>
          </a:p>
          <a:p>
            <a:r>
              <a:rPr altLang="en-US" dirty="0" lang="zh-CN" smtClean="0"/>
              <a:t>新人的生活方式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以神的爱为基础：作天父的儿子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拒绝报复：</a:t>
            </a:r>
            <a:r>
              <a:rPr altLang="en-US" dirty="0" lang="zh-CN"/>
              <a:t>爱你们的</a:t>
            </a:r>
            <a:r>
              <a:rPr altLang="en-US" dirty="0" lang="zh-CN" smtClean="0"/>
              <a:t>仇敌</a:t>
            </a:r>
            <a:endParaRPr altLang="zh-CN" dirty="0" lang="en-US" smtClean="0"/>
          </a:p>
          <a:p>
            <a:pPr lvl="1"/>
            <a:r>
              <a:rPr altLang="en-US" dirty="0" lang="zh-CN"/>
              <a:t>以善胜</a:t>
            </a:r>
            <a:r>
              <a:rPr altLang="en-US" dirty="0" lang="zh-CN" smtClean="0"/>
              <a:t>恶：为那逼迫你们的祷告</a:t>
            </a:r>
            <a:endParaRPr altLang="en-US" dirty="0" lang="zh-C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zh-CN" smtClean="0"/>
              <a:t>总结</a:t>
            </a:r>
            <a:endParaRPr altLang="en-US" dirty="0" lang="zh-CN"/>
          </a:p>
        </p:txBody>
      </p:sp>
      <p:sp>
        <p:nvSpPr>
          <p:cNvPr id="104861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 smtClean="0"/>
              <a:t>整个旧约律法</a:t>
            </a:r>
            <a:r>
              <a:rPr altLang="en-US" dirty="0" lang="zh-CN" smtClean="0"/>
              <a:t>指</a:t>
            </a:r>
            <a:r>
              <a:rPr altLang="en-US" dirty="0" lang="zh-CN" smtClean="0"/>
              <a:t>向</a:t>
            </a:r>
            <a:r>
              <a:rPr altLang="en-US" dirty="0" lang="zh-CN" smtClean="0"/>
              <a:t>：神的完全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从内心寻求改变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圣洁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诚实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拒绝报复</a:t>
            </a:r>
            <a:endParaRPr altLang="zh-CN" dirty="0" lang="en-US" smtClean="0"/>
          </a:p>
          <a:p>
            <a:pPr lvl="1"/>
            <a:r>
              <a:rPr altLang="en-US" dirty="0" lang="zh-CN"/>
              <a:t>以善胜</a:t>
            </a:r>
            <a:r>
              <a:rPr altLang="en-US" dirty="0" lang="zh-CN" smtClean="0"/>
              <a:t>恶</a:t>
            </a:r>
            <a:endParaRPr altLang="zh-CN" dirty="0" lang="en-US" smtClean="0"/>
          </a:p>
          <a:p>
            <a:r>
              <a:rPr altLang="en-US" dirty="0" lang="zh-CN" smtClean="0"/>
              <a:t>耶稣的命令</a:t>
            </a:r>
            <a:endParaRPr altLang="zh-CN" dirty="0" lang="en-US" smtClean="0"/>
          </a:p>
          <a:p>
            <a:pPr lvl="1"/>
            <a:r>
              <a:rPr altLang="en-US" dirty="0" lang="zh-CN"/>
              <a:t>活</a:t>
            </a:r>
            <a:r>
              <a:rPr altLang="en-US" dirty="0" lang="zh-CN" smtClean="0"/>
              <a:t>出天父儿子的样式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像天父一样完全</a:t>
            </a:r>
            <a:endParaRPr altLang="en-US" dirty="0" lang="zh-CN"/>
          </a:p>
        </p:txBody>
      </p:sp>
    </p:spTree>
  </p:cSld>
  <p:clrMapOvr>
    <a:masterClrMapping/>
  </p:clrMapOvr>
  <p:timing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马太福音</a:t>
            </a:r>
            <a:r>
              <a:rPr altLang="zh-CN" dirty="0" lang="en-US"/>
              <a:t> </a:t>
            </a:r>
            <a:r>
              <a:rPr altLang="zh-CN" dirty="0" lang="en-US" smtClean="0"/>
              <a:t>5:33-48</a:t>
            </a:r>
            <a:endParaRPr altLang="en-US" dirty="0" lang="zh-CN"/>
          </a:p>
        </p:txBody>
      </p:sp>
      <p:sp>
        <p:nvSpPr>
          <p:cNvPr id="1048594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" indent="0" marL="0">
              <a:buNone/>
            </a:pPr>
            <a:r>
              <a:rPr altLang="zh-CN" baseline="30000" dirty="0" sz="2600" lang="en-US" smtClean="0"/>
              <a:t>33</a:t>
            </a:r>
            <a:r>
              <a:rPr altLang="en-US" dirty="0" sz="2800" lang="zh-CN"/>
              <a:t>你们又听见有吩咐古人的话，说：</a:t>
            </a:r>
            <a:r>
              <a:rPr altLang="en-US" dirty="0" sz="2800" lang="zh-CN" smtClean="0"/>
              <a:t>‘不可背誓，所起的誓，总要向主谨守。’</a:t>
            </a:r>
            <a:r>
              <a:rPr altLang="zh-CN" baseline="30000" dirty="0" sz="2600" lang="en-US"/>
              <a:t>34</a:t>
            </a:r>
            <a:r>
              <a:rPr altLang="en-US" dirty="0" sz="2800" lang="zh-CN"/>
              <a:t>只是我告诉你们：什么誓都不可起。不可指着天起誓，因为天是　神的座位</a:t>
            </a:r>
            <a:r>
              <a:rPr altLang="en-US" dirty="0" sz="2800" lang="zh-CN" smtClean="0"/>
              <a:t>；</a:t>
            </a:r>
            <a:r>
              <a:rPr altLang="zh-CN" baseline="30000" dirty="0" sz="2600" lang="en-US"/>
              <a:t>35</a:t>
            </a:r>
            <a:r>
              <a:rPr altLang="en-US" dirty="0" sz="2800" lang="zh-CN"/>
              <a:t>不可指着地起誓，因为地是他的脚凳；也不可指着耶路撒冷起誓，因为耶路撒冷是大君的京城</a:t>
            </a:r>
            <a:r>
              <a:rPr altLang="en-US" dirty="0" sz="2800" lang="zh-CN" smtClean="0"/>
              <a:t>；</a:t>
            </a:r>
            <a:r>
              <a:rPr altLang="zh-CN" baseline="30000" dirty="0" sz="2600" lang="en-US"/>
              <a:t>36</a:t>
            </a:r>
            <a:r>
              <a:rPr altLang="en-US" dirty="0" sz="2800" lang="zh-CN"/>
              <a:t>又不可指着你的头起誓，因为你不能使一根头发变黑变白了</a:t>
            </a:r>
            <a:r>
              <a:rPr altLang="en-US" dirty="0" sz="2800" lang="zh-CN" smtClean="0"/>
              <a:t>。</a:t>
            </a:r>
            <a:r>
              <a:rPr altLang="zh-CN" baseline="30000" dirty="0" sz="2600" lang="en-US"/>
              <a:t>37</a:t>
            </a:r>
            <a:r>
              <a:rPr altLang="en-US" dirty="0" sz="2800" lang="zh-CN"/>
              <a:t>你们的话，是，就说是；不是，就说不是；若再多说，就是出于那恶</a:t>
            </a:r>
            <a:r>
              <a:rPr altLang="en-US" dirty="0" sz="2800" lang="zh-CN" smtClean="0"/>
              <a:t>者。</a:t>
            </a:r>
            <a:r>
              <a:rPr altLang="zh-CN" baseline="30000" dirty="0" sz="2600" lang="en-US"/>
              <a:t>38</a:t>
            </a:r>
            <a:r>
              <a:rPr altLang="en-US" dirty="0" sz="2800" lang="zh-CN"/>
              <a:t>你们听见有话说：</a:t>
            </a:r>
            <a:r>
              <a:rPr altLang="en-US" dirty="0" sz="2800" lang="zh-CN" smtClean="0"/>
              <a:t>‘以眼还眼，以牙还牙。’</a:t>
            </a:r>
            <a:r>
              <a:rPr altLang="zh-CN" baseline="30000" dirty="0" sz="2600" lang="en-US"/>
              <a:t>39</a:t>
            </a:r>
            <a:r>
              <a:rPr altLang="en-US" dirty="0" sz="2800" lang="zh-CN"/>
              <a:t>只是我告诉你们：不要与恶人作对。有人打你的右脸，连左脸也转过来由他打</a:t>
            </a:r>
            <a:r>
              <a:rPr altLang="en-US" dirty="0" sz="2800" lang="zh-CN" smtClean="0"/>
              <a:t>；</a:t>
            </a:r>
            <a:r>
              <a:rPr altLang="zh-CN" dirty="0" sz="2400" lang="en-US"/>
              <a:t> </a:t>
            </a:r>
            <a:r>
              <a:rPr altLang="zh-CN" baseline="30000" dirty="0" sz="2600" lang="en-US"/>
              <a:t>40</a:t>
            </a:r>
            <a:r>
              <a:rPr altLang="en-US" dirty="0" sz="2400" lang="zh-CN"/>
              <a:t>有人想要告你</a:t>
            </a:r>
            <a:r>
              <a:rPr altLang="en-US" dirty="0" sz="2400" lang="zh-CN" smtClean="0"/>
              <a:t>，</a:t>
            </a:r>
            <a:r>
              <a:rPr altLang="en-US" dirty="0" sz="2400" lang="zh-CN"/>
              <a:t>要拿你</a:t>
            </a:r>
            <a:r>
              <a:rPr altLang="en-US" dirty="0" sz="2400" lang="zh-CN" smtClean="0"/>
              <a:t>的里</a:t>
            </a:r>
            <a:endParaRPr altLang="en-US" dirty="0" sz="2600" lang="zh-CN"/>
          </a:p>
        </p:txBody>
      </p:sp>
    </p:spTree>
  </p:cSld>
  <p:clrMapOvr>
    <a:masterClrMapping/>
  </p:clrMapOvr>
  <p:timing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马太福音</a:t>
            </a:r>
            <a:r>
              <a:rPr altLang="zh-CN" dirty="0" lang="en-US"/>
              <a:t> </a:t>
            </a:r>
            <a:r>
              <a:rPr altLang="zh-CN" dirty="0" lang="en-US" smtClean="0"/>
              <a:t>5:33-48</a:t>
            </a:r>
            <a:endParaRPr altLang="en-US" dirty="0" lang="zh-CN"/>
          </a:p>
        </p:txBody>
      </p:sp>
      <p:sp>
        <p:nvSpPr>
          <p:cNvPr id="1048596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pPr algn="just" indent="0" marL="0">
              <a:buNone/>
            </a:pPr>
            <a:r>
              <a:rPr altLang="en-US" dirty="0" sz="2800" lang="zh-CN" smtClean="0"/>
              <a:t>衣</a:t>
            </a:r>
            <a:r>
              <a:rPr altLang="en-US" dirty="0" sz="2800" lang="zh-CN"/>
              <a:t>，连外衣也由他拿去</a:t>
            </a:r>
            <a:r>
              <a:rPr altLang="en-US" dirty="0" sz="2800" lang="zh-CN" smtClean="0"/>
              <a:t>；</a:t>
            </a:r>
            <a:r>
              <a:rPr altLang="zh-CN" baseline="30000" dirty="0" sz="2600" lang="en-US"/>
              <a:t>41</a:t>
            </a:r>
            <a:r>
              <a:rPr altLang="en-US" dirty="0" sz="2800" lang="zh-CN"/>
              <a:t>有人强逼你走一里路，你就同他走二里</a:t>
            </a:r>
            <a:r>
              <a:rPr altLang="en-US" dirty="0" sz="2800" lang="zh-CN" smtClean="0"/>
              <a:t>；</a:t>
            </a:r>
            <a:r>
              <a:rPr altLang="zh-CN" baseline="30000" dirty="0" sz="2600" lang="en-US"/>
              <a:t>42</a:t>
            </a:r>
            <a:r>
              <a:rPr altLang="en-US" dirty="0" sz="2800" lang="zh-CN"/>
              <a:t>有求你的，就给他；有向你借贷的，不可推辞</a:t>
            </a:r>
            <a:r>
              <a:rPr altLang="en-US" dirty="0" sz="2800" lang="zh-CN" smtClean="0"/>
              <a:t>。</a:t>
            </a:r>
            <a:r>
              <a:rPr altLang="zh-CN" baseline="30000" dirty="0" sz="2600" lang="en-US"/>
              <a:t>43</a:t>
            </a:r>
            <a:r>
              <a:rPr altLang="en-US" dirty="0" sz="2800" lang="zh-CN"/>
              <a:t>你们听见有话说：</a:t>
            </a:r>
            <a:r>
              <a:rPr altLang="en-US" dirty="0" sz="2800" lang="zh-CN" smtClean="0"/>
              <a:t>‘当爱你的邻舍，恨你的仇敌。’</a:t>
            </a:r>
            <a:r>
              <a:rPr altLang="zh-CN" baseline="30000" dirty="0" sz="2600" lang="en-US"/>
              <a:t>44</a:t>
            </a:r>
            <a:r>
              <a:rPr altLang="en-US" dirty="0" sz="2800" lang="zh-CN"/>
              <a:t>只是我告诉你们：要爱你们的仇敌，为那逼迫你们的祷告</a:t>
            </a:r>
            <a:r>
              <a:rPr altLang="en-US" dirty="0" sz="2800" lang="zh-CN" smtClean="0"/>
              <a:t>。</a:t>
            </a:r>
            <a:r>
              <a:rPr altLang="zh-CN" baseline="30000" dirty="0" sz="2600" lang="en-US"/>
              <a:t>45</a:t>
            </a:r>
            <a:r>
              <a:rPr altLang="en-US" dirty="0" sz="2800" lang="zh-CN"/>
              <a:t>这样，就可以作你们天父的儿子，因为他叫日头照好人，也照歹人；降雨给义人，也给不义的人</a:t>
            </a:r>
            <a:r>
              <a:rPr altLang="en-US" dirty="0" sz="2800" lang="zh-CN" smtClean="0"/>
              <a:t>。</a:t>
            </a:r>
            <a:r>
              <a:rPr altLang="zh-CN" baseline="30000" dirty="0" sz="2600" lang="en-US"/>
              <a:t>46</a:t>
            </a:r>
            <a:r>
              <a:rPr altLang="en-US" dirty="0" sz="2800" lang="zh-CN"/>
              <a:t>你们若单爱那爱你们的人，有什么赏赐呢？就是税吏不也是这样行吗</a:t>
            </a:r>
            <a:r>
              <a:rPr altLang="en-US" dirty="0" sz="2800" lang="zh-CN" smtClean="0"/>
              <a:t>？</a:t>
            </a:r>
            <a:r>
              <a:rPr altLang="zh-CN" baseline="30000" dirty="0" sz="2600" lang="en-US"/>
              <a:t>47</a:t>
            </a:r>
            <a:r>
              <a:rPr altLang="en-US" dirty="0" sz="2800" lang="zh-CN"/>
              <a:t>你们若单请你弟兄的安，比人有什么长处呢？就是外邦人不也是这样行吗</a:t>
            </a:r>
            <a:r>
              <a:rPr altLang="en-US" dirty="0" sz="2800" lang="zh-CN" smtClean="0"/>
              <a:t>？</a:t>
            </a:r>
            <a:r>
              <a:rPr altLang="zh-CN" baseline="30000" dirty="0" sz="2600" lang="en-US"/>
              <a:t>48</a:t>
            </a:r>
            <a:r>
              <a:rPr altLang="en-US" dirty="0" sz="2800" lang="zh-CN"/>
              <a:t>所以你们要完全，像你们的天父完全一样。</a:t>
            </a:r>
            <a:endParaRPr altLang="en-US" dirty="0" sz="2600" lang="zh-CN"/>
          </a:p>
        </p:txBody>
      </p:sp>
    </p:spTree>
  </p:cSld>
  <p:clrMapOvr>
    <a:masterClrMapping/>
  </p:clrMapOvr>
  <p:timing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天国的样式：第一篇</a:t>
            </a:r>
            <a:endParaRPr altLang="en-US" dirty="0" lang="zh-CN"/>
          </a:p>
        </p:txBody>
      </p:sp>
      <p:sp>
        <p:nvSpPr>
          <p:cNvPr id="104859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p>
            <a:r>
              <a:rPr altLang="en-US" dirty="0" lang="zh-CN" smtClean="0"/>
              <a:t>天国的来临（太</a:t>
            </a:r>
            <a:r>
              <a:rPr altLang="zh-CN" dirty="0" lang="en-US" smtClean="0"/>
              <a:t>3:1-7:29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叙事（太</a:t>
            </a:r>
            <a:r>
              <a:rPr altLang="zh-CN" dirty="0" lang="en-US" smtClean="0"/>
              <a:t>3:1-4:25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sz="2600" lang="zh-CN" smtClean="0"/>
              <a:t>天国降临的最初阶段（太</a:t>
            </a:r>
            <a:r>
              <a:rPr altLang="zh-CN" dirty="0" sz="2600" lang="en-US" smtClean="0"/>
              <a:t>3:1-4:11</a:t>
            </a:r>
            <a:r>
              <a:rPr altLang="en-US" dirty="0" sz="2600" lang="zh-CN" smtClean="0"/>
              <a:t>）</a:t>
            </a:r>
            <a:endParaRPr altLang="zh-CN" dirty="0" sz="2600" lang="en-US" smtClean="0"/>
          </a:p>
          <a:p>
            <a:pPr lvl="2"/>
            <a:r>
              <a:rPr altLang="en-US" dirty="0" sz="2800" lang="zh-CN" smtClean="0"/>
              <a:t>耶稣天国事工的开端（太</a:t>
            </a:r>
            <a:r>
              <a:rPr altLang="zh-CN" dirty="0" sz="2800" lang="en-US" smtClean="0"/>
              <a:t>4:12-25</a:t>
            </a:r>
            <a:r>
              <a:rPr altLang="en-US" dirty="0" sz="2800" lang="zh-CN" smtClean="0"/>
              <a:t>）</a:t>
            </a:r>
            <a:endParaRPr altLang="zh-CN" dirty="0" sz="2800" lang="en-US" smtClean="0"/>
          </a:p>
          <a:p>
            <a:pPr lvl="1"/>
            <a:r>
              <a:rPr altLang="en-US" dirty="0" lang="zh-CN"/>
              <a:t>第一</a:t>
            </a:r>
            <a:r>
              <a:rPr altLang="en-US" dirty="0" lang="zh-CN" smtClean="0"/>
              <a:t>篇讲论：登山宝训（太</a:t>
            </a:r>
            <a:r>
              <a:rPr altLang="zh-CN" dirty="0" lang="en-US" smtClean="0"/>
              <a:t>5:1-7:29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天国的基本伦理（太</a:t>
            </a:r>
            <a:r>
              <a:rPr altLang="zh-CN" dirty="0" lang="en-US" smtClean="0"/>
              <a:t>5:1-12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天国的见证人</a:t>
            </a:r>
            <a:r>
              <a:rPr altLang="en-US" dirty="0" lang="zh-CN"/>
              <a:t>（太</a:t>
            </a:r>
            <a:r>
              <a:rPr altLang="zh-CN" dirty="0" lang="en-US" smtClean="0"/>
              <a:t>5:13-16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耶稣成全了旧约圣经（太</a:t>
            </a:r>
            <a:r>
              <a:rPr altLang="zh-CN" dirty="0" lang="en-US" smtClean="0"/>
              <a:t>5:17-20</a:t>
            </a:r>
            <a:r>
              <a:rPr altLang="en-US" dirty="0" lang="zh-CN" smtClean="0"/>
              <a:t>）</a:t>
            </a:r>
            <a:endParaRPr altLang="zh-CN" dirty="0" lang="en-US" smtClean="0"/>
          </a:p>
          <a:p>
            <a:pPr lvl="2"/>
            <a:r>
              <a:rPr altLang="en-US" dirty="0" lang="zh-CN" smtClean="0">
                <a:solidFill>
                  <a:srgbClr val="FFC000"/>
                </a:solidFill>
              </a:rPr>
              <a:t>像天父一样完全（太</a:t>
            </a:r>
            <a:r>
              <a:rPr altLang="zh-CN" dirty="0" lang="en-US" smtClean="0">
                <a:solidFill>
                  <a:srgbClr val="FFC000"/>
                </a:solidFill>
              </a:rPr>
              <a:t>5:21-48</a:t>
            </a:r>
            <a:r>
              <a:rPr altLang="en-US" dirty="0" lang="zh-CN" smtClean="0">
                <a:solidFill>
                  <a:srgbClr val="FFC000"/>
                </a:solidFill>
              </a:rPr>
              <a:t>）</a:t>
            </a:r>
            <a:endParaRPr altLang="zh-CN" dirty="0" lang="en-US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天国的</a:t>
            </a:r>
            <a:r>
              <a:rPr altLang="en-US" dirty="0" lang="zh-CN"/>
              <a:t>子民</a:t>
            </a:r>
          </a:p>
        </p:txBody>
      </p:sp>
      <p:sp>
        <p:nvSpPr>
          <p:cNvPr id="1048600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 smtClean="0"/>
              <a:t>天国子民的样式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承认自己的缺乏</a:t>
            </a:r>
            <a:r>
              <a:rPr altLang="zh-CN" dirty="0" lang="en-US" smtClean="0"/>
              <a:t>——</a:t>
            </a:r>
            <a:r>
              <a:rPr altLang="en-US" dirty="0" lang="zh-CN" smtClean="0"/>
              <a:t>需要恩典（福音性）</a:t>
            </a:r>
            <a:endParaRPr altLang="zh-CN" dirty="0" lang="en-US" smtClean="0"/>
          </a:p>
          <a:p>
            <a:pPr lvl="1"/>
            <a:r>
              <a:rPr altLang="en-US" dirty="0" lang="zh-CN"/>
              <a:t>是</a:t>
            </a:r>
            <a:r>
              <a:rPr altLang="en-US" dirty="0" lang="zh-CN" smtClean="0"/>
              <a:t>天国的见证人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进入这个世界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成为世上的光和盐</a:t>
            </a:r>
            <a:r>
              <a:rPr altLang="zh-CN" dirty="0" lang="en-US" smtClean="0"/>
              <a:t>——</a:t>
            </a:r>
            <a:r>
              <a:rPr altLang="en-US" dirty="0" lang="zh-CN" smtClean="0"/>
              <a:t>有好行为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为了荣耀神而活</a:t>
            </a:r>
            <a:endParaRPr altLang="zh-CN" dirty="0" lang="en-US" smtClean="0"/>
          </a:p>
          <a:p>
            <a:pPr lvl="1"/>
            <a:r>
              <a:rPr altLang="en-US" dirty="0" lang="zh-CN"/>
              <a:t>好</a:t>
            </a:r>
            <a:r>
              <a:rPr altLang="en-US" dirty="0" lang="zh-CN" smtClean="0"/>
              <a:t>行为的样式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指向耶稣</a:t>
            </a:r>
            <a:r>
              <a:rPr altLang="zh-CN" dirty="0" lang="en-US" smtClean="0"/>
              <a:t>——</a:t>
            </a:r>
            <a:r>
              <a:rPr altLang="en-US" dirty="0" lang="zh-CN" smtClean="0"/>
              <a:t>他成全了旧约律法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顺服耶稣和他的教导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目标：像天父一样完全</a:t>
            </a:r>
            <a:endParaRPr altLang="zh-CN" dirty="0" lang="en-US" smtClean="0"/>
          </a:p>
        </p:txBody>
      </p:sp>
    </p:spTree>
  </p:cSld>
  <p:clrMapOvr>
    <a:masterClrMapping/>
  </p:clrMapOvr>
  <p:timing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誓言与诚实</a:t>
            </a:r>
            <a:endParaRPr altLang="en-US" dirty="0" lang="zh-CN"/>
          </a:p>
        </p:txBody>
      </p:sp>
      <p:sp>
        <p:nvSpPr>
          <p:cNvPr id="1048602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 smtClean="0"/>
              <a:t>旧约律法中有关誓言的条例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民</a:t>
            </a:r>
            <a:r>
              <a:rPr altLang="zh-CN" dirty="0" lang="en-US" smtClean="0"/>
              <a:t>30:2 </a:t>
            </a:r>
            <a:r>
              <a:rPr altLang="en-US" dirty="0" lang="zh-CN" smtClean="0"/>
              <a:t>人</a:t>
            </a:r>
            <a:r>
              <a:rPr altLang="en-US" dirty="0" lang="zh-CN"/>
              <a:t>若向耶和华许愿或起誓，要约束自己，就不可食言，必要按口中所出的一切话行</a:t>
            </a:r>
            <a:r>
              <a:rPr altLang="en-US" dirty="0" lang="zh-CN" smtClean="0"/>
              <a:t>。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利</a:t>
            </a:r>
            <a:r>
              <a:rPr altLang="zh-CN" dirty="0" lang="en-US" smtClean="0"/>
              <a:t>19:12 </a:t>
            </a:r>
            <a:r>
              <a:rPr altLang="en-US" dirty="0" lang="zh-CN" smtClean="0"/>
              <a:t>不可</a:t>
            </a:r>
            <a:r>
              <a:rPr altLang="en-US" dirty="0" lang="zh-CN"/>
              <a:t>指着我的名起假誓，亵渎你　神的名。我是耶和华</a:t>
            </a:r>
            <a:r>
              <a:rPr altLang="en-US" dirty="0" lang="zh-CN" smtClean="0"/>
              <a:t>。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出</a:t>
            </a:r>
            <a:r>
              <a:rPr altLang="zh-CN" dirty="0" lang="en-US" smtClean="0"/>
              <a:t>20:7 </a:t>
            </a:r>
            <a:r>
              <a:rPr altLang="en-US" dirty="0" lang="zh-CN" smtClean="0"/>
              <a:t>不可</a:t>
            </a:r>
            <a:r>
              <a:rPr altLang="en-US" dirty="0" lang="zh-CN"/>
              <a:t>妄称耶和华你　神的名；因为妄称耶和华名的，耶和华必不以他为无罪。</a:t>
            </a:r>
            <a:endParaRPr altLang="en-US" dirty="0" 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誓言与诚实</a:t>
            </a:r>
          </a:p>
        </p:txBody>
      </p:sp>
      <p:sp>
        <p:nvSpPr>
          <p:cNvPr id="1048604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 smtClean="0"/>
              <a:t>耶稣的教导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诚实很重要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誓言是为了促进诚实</a:t>
            </a:r>
            <a:endParaRPr altLang="zh-CN" dirty="0" lang="en-US" smtClean="0"/>
          </a:p>
          <a:p>
            <a:pPr lvl="2"/>
            <a:r>
              <a:rPr altLang="en-US" dirty="0" lang="zh-CN"/>
              <a:t>所</a:t>
            </a:r>
            <a:r>
              <a:rPr altLang="en-US" dirty="0" lang="zh-CN" smtClean="0"/>
              <a:t>指着起誓的都和神有关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要废除的是以欺骗和虚谎为目的的誓言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完全并始终如一的诚实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并非特别的誓言才带出诚实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我们每一句话都应该诚实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魔鬼是说谎言之人的父（约</a:t>
            </a:r>
            <a:r>
              <a:rPr altLang="zh-CN" dirty="0" lang="en-US" smtClean="0"/>
              <a:t>8:44</a:t>
            </a:r>
            <a:r>
              <a:rPr altLang="en-US" dirty="0" lang="zh-CN" smtClean="0"/>
              <a:t>）</a:t>
            </a:r>
            <a:endParaRPr altLang="en-US" dirty="0" lang="zh-C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 smtClean="0"/>
              <a:t>复仇与公义</a:t>
            </a:r>
            <a:endParaRPr altLang="en-US" dirty="0" lang="zh-CN"/>
          </a:p>
        </p:txBody>
      </p:sp>
      <p:sp>
        <p:nvSpPr>
          <p:cNvPr id="1048606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dirty="0" lang="zh-CN" smtClean="0"/>
              <a:t>以眼还眼，以牙还牙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提供了国家的司法系统：复仇法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约束罪恶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公平的处罚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旧约律法禁止复仇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利</a:t>
            </a:r>
            <a:r>
              <a:rPr altLang="zh-CN" dirty="0" lang="en-US" smtClean="0"/>
              <a:t>19:18 </a:t>
            </a:r>
            <a:r>
              <a:rPr altLang="en-US" dirty="0" lang="zh-CN" smtClean="0"/>
              <a:t>不可</a:t>
            </a:r>
            <a:r>
              <a:rPr altLang="en-US" dirty="0" lang="zh-CN"/>
              <a:t>报仇，也不可埋怨你本国的子民，却要爱人如己。我是耶和华。</a:t>
            </a:r>
            <a:endParaRPr altLang="en-US" dirty="0" lang="zh-C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dirty="0" lang="zh-CN"/>
              <a:t>复仇与公义</a:t>
            </a:r>
          </a:p>
        </p:txBody>
      </p:sp>
      <p:sp>
        <p:nvSpPr>
          <p:cNvPr id="1048608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p>
            <a:r>
              <a:rPr altLang="en-US" dirty="0" lang="zh-CN" smtClean="0"/>
              <a:t>耶稣的教导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复仇法并非用来复仇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不要与恶人作对</a:t>
            </a:r>
            <a:r>
              <a:rPr altLang="zh-CN" dirty="0" lang="en-US" smtClean="0"/>
              <a:t>——</a:t>
            </a:r>
            <a:r>
              <a:rPr altLang="en-US" dirty="0" lang="zh-CN" smtClean="0"/>
              <a:t>不要在法院寻求赔偿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不要寻求复仇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面对伤害和侮辱时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面对财产损失时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面对被迫的工作时</a:t>
            </a:r>
            <a:endParaRPr altLang="zh-CN" dirty="0" lang="en-US" smtClean="0"/>
          </a:p>
          <a:p>
            <a:pPr lvl="1"/>
            <a:r>
              <a:rPr altLang="en-US" dirty="0" lang="zh-CN" smtClean="0"/>
              <a:t>更好的公义：爱与牺牲</a:t>
            </a:r>
            <a:endParaRPr altLang="zh-CN" dirty="0" lang="en-US" smtClean="0"/>
          </a:p>
          <a:p>
            <a:pPr lvl="2"/>
            <a:r>
              <a:rPr altLang="en-US" dirty="0" lang="zh-CN" smtClean="0"/>
              <a:t>慷慨的精神</a:t>
            </a:r>
            <a:endParaRPr altLang="zh-CN" dirty="0" lang="en-US" smtClean="0"/>
          </a:p>
          <a:p>
            <a:pPr lvl="2"/>
            <a:r>
              <a:rPr altLang="en-US" dirty="0" lang="zh-CN"/>
              <a:t>免</a:t>
            </a:r>
            <a:r>
              <a:rPr altLang="en-US" dirty="0" lang="zh-CN" smtClean="0"/>
              <a:t>利息的贷款</a:t>
            </a:r>
            <a:endParaRPr altLang="en-US" dirty="0" 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主仆制作   QQ:191760425</dc:title>
  <dc:creator>主仆制作   QQ:191760425</dc:creator>
  <cp:lastModifiedBy>顾莉蓉</cp:lastModifiedBy>
  <dcterms:created xsi:type="dcterms:W3CDTF">2018-07-14T23:57:32Z</dcterms:created>
  <dcterms:modified xsi:type="dcterms:W3CDTF">2018-07-14T23:57:32Z</dcterms:modified>
</cp:coreProperties>
</file>